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382194"/>
            <a:ext cx="763284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endParaRPr lang="en-US" sz="1400" dirty="0" smtClean="0"/>
          </a:p>
          <a:p>
            <a:pPr fontAlgn="base"/>
            <a:r>
              <a:rPr lang="en-US" sz="1400" dirty="0" smtClean="0"/>
              <a:t>This course introduces students to methods and techniques in second/foreign language learning and teaching. The course begins with a review of a brief history of language teaching. Then, various teaching methods will be introduced in chronological order. Each week will be devoted to the presentation and discussion of a particular teaching method. In the first lecture, students will be introduced to the teaching method through experiencing how it is used. Then, its principles will be explained in the second lecture. In the third lecture, the focus will be on the techniques used in that teaching method. </a:t>
            </a:r>
          </a:p>
          <a:p>
            <a:pPr fontAlgn="base"/>
            <a:r>
              <a:rPr lang="en-US" sz="1400" dirty="0" smtClean="0"/>
              <a:t/>
            </a:r>
            <a:br>
              <a:rPr lang="en-US" sz="1400" dirty="0" smtClean="0"/>
            </a:br>
            <a:endParaRPr lang="en-US" sz="1400" dirty="0" smtClean="0"/>
          </a:p>
          <a:p>
            <a:pPr fontAlgn="base"/>
            <a:r>
              <a:rPr lang="en-US" sz="1400" b="1" dirty="0" smtClean="0"/>
              <a:t>Course Aims</a:t>
            </a:r>
            <a:r>
              <a:rPr lang="en-US" sz="1400" dirty="0" smtClean="0"/>
              <a:t/>
            </a:r>
            <a:br>
              <a:rPr lang="en-US" sz="1400" dirty="0" smtClean="0"/>
            </a:br>
            <a:endParaRPr lang="en-US" sz="1400" dirty="0" smtClean="0"/>
          </a:p>
          <a:p>
            <a:pPr fontAlgn="base"/>
            <a:r>
              <a:rPr lang="en-US" sz="1400" dirty="0" smtClean="0"/>
              <a:t>Identify a variety of language teaching methods and their underlying principles</a:t>
            </a:r>
          </a:p>
          <a:p>
            <a:pPr fontAlgn="base"/>
            <a:r>
              <a:rPr lang="en-US" sz="1400" dirty="0" smtClean="0"/>
              <a:t>Explain the basic principles of the various teaching methods presented in the course</a:t>
            </a:r>
          </a:p>
          <a:p>
            <a:pPr fontAlgn="base"/>
            <a:r>
              <a:rPr lang="en-US" sz="1400" dirty="0" smtClean="0"/>
              <a:t>Apply the techniques presented.</a:t>
            </a:r>
          </a:p>
          <a:p>
            <a:pPr fontAlgn="base"/>
            <a:r>
              <a:rPr lang="en-US" sz="1400" dirty="0" smtClean="0"/>
              <a:t>Develop their own criteria to judge which techniques to use in a given situation</a:t>
            </a:r>
          </a:p>
          <a:p>
            <a:pPr fontAlgn="base"/>
            <a:r>
              <a:rPr lang="en-US" sz="1400" dirty="0" smtClean="0"/>
              <a:t>Apply different techniques to the four language skills.</a:t>
            </a:r>
          </a:p>
          <a:p>
            <a:pPr fontAlgn="base"/>
            <a:r>
              <a:rPr lang="en-US" sz="1400" dirty="0" smtClean="0"/>
              <a:t/>
            </a:r>
            <a:br>
              <a:rPr lang="en-US" sz="1400" dirty="0" smtClean="0"/>
            </a:br>
            <a:endParaRPr lang="en-US" sz="1400" dirty="0" smtClean="0"/>
          </a:p>
          <a:p>
            <a:pPr fontAlgn="base"/>
            <a:r>
              <a:rPr lang="en-US" sz="1400" b="1" dirty="0" smtClean="0"/>
              <a:t>Learning Outcomes</a:t>
            </a:r>
            <a:endParaRPr lang="en-US" sz="1400" dirty="0" smtClean="0"/>
          </a:p>
          <a:p>
            <a:pPr fontAlgn="base"/>
            <a:r>
              <a:rPr lang="en-US" sz="1400" dirty="0" smtClean="0"/>
              <a:t>There are numerous "real communication" opportunities for students.</a:t>
            </a:r>
          </a:p>
          <a:p>
            <a:pPr fontAlgn="base"/>
            <a:r>
              <a:rPr lang="en-US" sz="1400" dirty="0" smtClean="0"/>
              <a:t>Improve students’ developmental skills approach that encourages sentence writing skills and grammar related abilities through a wide variety of exercises.</a:t>
            </a:r>
          </a:p>
          <a:p>
            <a:pPr fontAlgn="base"/>
            <a:r>
              <a:rPr lang="en-US" sz="1400" dirty="0" smtClean="0"/>
              <a:t>Introduce students to the history, scope, and usage of basic concepts in computer skills.</a:t>
            </a:r>
          </a:p>
          <a:p>
            <a:pPr fontAlgn="base"/>
            <a:r>
              <a:rPr lang="en-US" sz="1400" dirty="0" smtClean="0"/>
              <a:t>Reference text expands students understanding of the well-organized and abundant core of material.</a:t>
            </a:r>
          </a:p>
          <a:p>
            <a:pPr fontAlgn="base"/>
            <a:r>
              <a:rPr lang="en-US" sz="1400" smtClean="0"/>
              <a:t>Introduce students to a wide range of exercises designed to get students to talk about their ideas, their everyday lives, and their environment.</a:t>
            </a:r>
            <a:endParaRPr lang="en-US"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2467</TotalTime>
  <Words>0</Words>
  <Application>Microsoft Office PowerPoint</Application>
  <PresentationFormat>Affichage à l'écran (4:3)</PresentationFormat>
  <Paragraphs>20</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43</cp:revision>
  <dcterms:created xsi:type="dcterms:W3CDTF">2015-04-10T09:16:03Z</dcterms:created>
  <dcterms:modified xsi:type="dcterms:W3CDTF">2015-04-13T06:09:30Z</dcterms:modified>
</cp:coreProperties>
</file>