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0" y="-377372"/>
            <a:ext cx="8892480" cy="77559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200" b="1" dirty="0" smtClean="0"/>
              <a:t/>
            </a:r>
            <a:br>
              <a:rPr lang="en-US" sz="1200" b="1" dirty="0" smtClean="0"/>
            </a:br>
            <a:r>
              <a:rPr lang="en-US" sz="1200" b="1" dirty="0" smtClean="0"/>
              <a:t>Course Description</a:t>
            </a:r>
          </a:p>
          <a:p>
            <a:pPr fontAlgn="base"/>
            <a:r>
              <a:rPr lang="en-US" sz="1200" dirty="0" smtClean="0"/>
              <a:t>This course explores the literature of America over almost 200 years, from the Colonial period to the Reconstruction era.  It focuses first on the 1620’s when the Puritans started immigrating to the New World. Next, it focuses on the 18</a:t>
            </a:r>
            <a:r>
              <a:rPr lang="en-US" sz="1200" baseline="30000" dirty="0" smtClean="0"/>
              <a:t>th</a:t>
            </a:r>
            <a:r>
              <a:rPr lang="en-US" sz="1200" dirty="0" smtClean="0"/>
              <a:t> century, the Age of Reason, which culminates in the American Revolution 1775-1783.It also discusses the impact of John Locke and Newton on the writing of this period.  Afterwards, it looks at the 19</a:t>
            </a:r>
            <a:r>
              <a:rPr lang="en-US" sz="1200" baseline="30000" dirty="0" smtClean="0"/>
              <a:t>th</a:t>
            </a:r>
            <a:r>
              <a:rPr lang="en-US" sz="1200" dirty="0" smtClean="0"/>
              <a:t> century and discusses the impact of ideal philosophy on the thinking of the American Renaissance.  The last stop will be with the Reconstruction era, the Years after the Civil War (1865). The realistic representation of the American scene becomes the new model for American writers.  With this new spirit, authors turned their eyes to the seamy side of the American life.  Throughout this course, attention will be focused on the shifts in public rhetoric. It will be seen how it changes from communion spirit in the 17</a:t>
            </a:r>
            <a:r>
              <a:rPr lang="en-US" sz="1200" baseline="30000" dirty="0" smtClean="0"/>
              <a:t>th</a:t>
            </a:r>
            <a:r>
              <a:rPr lang="en-US" sz="1200" dirty="0" smtClean="0"/>
              <a:t> century to individualism in late 18</a:t>
            </a:r>
            <a:r>
              <a:rPr lang="en-US" sz="1200" baseline="30000" dirty="0" smtClean="0"/>
              <a:t>th</a:t>
            </a:r>
            <a:r>
              <a:rPr lang="en-US" sz="1200" dirty="0" smtClean="0"/>
              <a:t> and 19</a:t>
            </a:r>
            <a:r>
              <a:rPr lang="en-US" sz="1200" baseline="30000" dirty="0" smtClean="0"/>
              <a:t>th</a:t>
            </a:r>
            <a:r>
              <a:rPr lang="en-US" sz="1200" dirty="0" smtClean="0"/>
              <a:t> centuries. Also, attention will be paid to the shift in the concept of individualism from a focus on reason, during the Age of Reason, to a focus on ‘vision’ during the Renaissance.  These monumental changes in American rhetoric resonate with the changes that were forming in American society, religiously and governmentally.</a:t>
            </a:r>
          </a:p>
          <a:p>
            <a:pPr fontAlgn="base"/>
            <a:r>
              <a:rPr lang="en-US" sz="1200" dirty="0" smtClean="0"/>
              <a:t/>
            </a:r>
            <a:br>
              <a:rPr lang="en-US" sz="1200" dirty="0" smtClean="0"/>
            </a:br>
            <a:endParaRPr lang="en-US" sz="1200" dirty="0" smtClean="0"/>
          </a:p>
          <a:p>
            <a:pPr fontAlgn="base"/>
            <a:r>
              <a:rPr lang="en-US" sz="1200" b="1" dirty="0" smtClean="0"/>
              <a:t>Course Aims</a:t>
            </a:r>
          </a:p>
          <a:p>
            <a:pPr fontAlgn="base"/>
            <a:r>
              <a:rPr lang="en-US" sz="1200" dirty="0" smtClean="0"/>
              <a:t>Discuss American literature in its different genres.</a:t>
            </a:r>
          </a:p>
          <a:p>
            <a:pPr fontAlgn="base"/>
            <a:r>
              <a:rPr lang="en-US" sz="1200" dirty="0" smtClean="0"/>
              <a:t>Analyze the social and political circumstances which affected the thought and traditions of the prominent writers of America and the literary movement.</a:t>
            </a:r>
          </a:p>
          <a:p>
            <a:pPr fontAlgn="base"/>
            <a:r>
              <a:rPr lang="en-US" sz="1200" dirty="0" smtClean="0"/>
              <a:t>. Discuss the different social, economical and political experiences which exist in the American literature</a:t>
            </a:r>
          </a:p>
          <a:p>
            <a:pPr fontAlgn="base"/>
            <a:r>
              <a:rPr lang="en-US" sz="1200" dirty="0" smtClean="0"/>
              <a:t>. Explain the characteristics of the American literature and the elements needed to</a:t>
            </a:r>
          </a:p>
          <a:p>
            <a:pPr fontAlgn="base"/>
            <a:r>
              <a:rPr lang="en-US" sz="1200" dirty="0" smtClean="0"/>
              <a:t>. Analyze American literary works of their own choice and on their own</a:t>
            </a:r>
          </a:p>
          <a:p>
            <a:pPr fontAlgn="base"/>
            <a:r>
              <a:rPr lang="en-US" sz="1200" dirty="0" smtClean="0"/>
              <a:t>Write research papers in which they analyze a work of their choice.</a:t>
            </a:r>
          </a:p>
          <a:p>
            <a:pPr fontAlgn="base"/>
            <a:r>
              <a:rPr lang="en-US" sz="1200" dirty="0" smtClean="0"/>
              <a:t/>
            </a:r>
            <a:br>
              <a:rPr lang="en-US" sz="1200" dirty="0" smtClean="0"/>
            </a:br>
            <a:endParaRPr lang="en-US" sz="1200" dirty="0" smtClean="0"/>
          </a:p>
          <a:p>
            <a:pPr fontAlgn="base"/>
            <a:r>
              <a:rPr lang="en-US" sz="1200" b="1" dirty="0" smtClean="0"/>
              <a:t>Learning Outcomes</a:t>
            </a:r>
          </a:p>
          <a:p>
            <a:pPr fontAlgn="base"/>
            <a:r>
              <a:rPr lang="en-US" sz="1200" dirty="0" smtClean="0"/>
              <a:t> The nature and variety of literary works relevant to an understanding of the different social, economical and political experiences which exist in the American society.</a:t>
            </a:r>
          </a:p>
          <a:p>
            <a:pPr fontAlgn="base"/>
            <a:r>
              <a:rPr lang="en-US" sz="1200" dirty="0" smtClean="0"/>
              <a:t>The characteristics of the American literature and the elements needed to analyze</a:t>
            </a:r>
          </a:p>
          <a:p>
            <a:pPr fontAlgn="base"/>
            <a:r>
              <a:rPr lang="en-US" sz="1200" dirty="0" smtClean="0"/>
              <a:t>different works.</a:t>
            </a:r>
          </a:p>
          <a:p>
            <a:pPr fontAlgn="base"/>
            <a:r>
              <a:rPr lang="en-US" sz="1200" dirty="0" smtClean="0"/>
              <a:t>Ability to do research on American literary works</a:t>
            </a:r>
          </a:p>
          <a:p>
            <a:pPr fontAlgn="base"/>
            <a:r>
              <a:rPr lang="en-US" sz="1200" dirty="0" smtClean="0"/>
              <a:t>Ability to analyze American literary works of their own choice, and on their own,</a:t>
            </a:r>
          </a:p>
          <a:p>
            <a:pPr fontAlgn="base"/>
            <a:r>
              <a:rPr lang="en-US" sz="1200" dirty="0" smtClean="0"/>
              <a:t>using previous knowledge</a:t>
            </a:r>
          </a:p>
          <a:p>
            <a:pPr fontAlgn="base"/>
            <a:r>
              <a:rPr lang="en-US" sz="1200" dirty="0" smtClean="0"/>
              <a:t>Ability to make sound analogies and analysis of different American literary works.</a:t>
            </a:r>
          </a:p>
          <a:p>
            <a:pPr fontAlgn="base"/>
            <a:r>
              <a:rPr lang="en-US" sz="1200" dirty="0" smtClean="0"/>
              <a:t>Students can complete both reading and writing assignments in due time.</a:t>
            </a:r>
          </a:p>
          <a:p>
            <a:pPr fontAlgn="base"/>
            <a:r>
              <a:rPr lang="en-US" sz="1200" dirty="0" smtClean="0"/>
              <a:t>Students can participate in class discussion.</a:t>
            </a:r>
          </a:p>
          <a:p>
            <a:pPr fontAlgn="base"/>
            <a:r>
              <a:rPr lang="en-US" sz="1200" dirty="0" smtClean="0"/>
              <a:t>Ability to think critically.</a:t>
            </a:r>
          </a:p>
          <a:p>
            <a:pPr fontAlgn="base"/>
            <a:r>
              <a:rPr lang="en-US" sz="1200" dirty="0" smtClean="0"/>
              <a:t>Ability to learn communicative English.</a:t>
            </a:r>
          </a:p>
          <a:p>
            <a:pPr fontAlgn="base"/>
            <a:r>
              <a:rPr lang="en-US" sz="1200" dirty="0" smtClean="0"/>
              <a:t> Knowledge of characteristics of drama as a literary genre as well as a theatrical</a:t>
            </a:r>
          </a:p>
          <a:p>
            <a:r>
              <a:rPr lang="en-US" sz="1200" smtClean="0"/>
              <a:t/>
            </a:r>
            <a:br>
              <a:rPr lang="en-US" sz="1200" smtClean="0"/>
            </a:br>
            <a:endParaRPr lang="en-US"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2931</TotalTime>
  <Words>0</Words>
  <Application>Microsoft Office PowerPoint</Application>
  <PresentationFormat>Affichage à l'écran (4:3)</PresentationFormat>
  <Paragraphs>29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49</cp:revision>
  <dcterms:created xsi:type="dcterms:W3CDTF">2015-04-10T09:16:03Z</dcterms:created>
  <dcterms:modified xsi:type="dcterms:W3CDTF">2015-04-12T12:29:16Z</dcterms:modified>
</cp:coreProperties>
</file>