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520694"/>
            <a:ext cx="7632848"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b="1" dirty="0" smtClean="0"/>
              <a:t/>
            </a:r>
            <a:br>
              <a:rPr lang="en-US" sz="1400" b="1" dirty="0" smtClean="0"/>
            </a:br>
            <a:r>
              <a:rPr lang="en-US" sz="1400" b="1" dirty="0" smtClean="0"/>
              <a:t>Course Description</a:t>
            </a:r>
            <a:endParaRPr lang="en-US" sz="1400" dirty="0" smtClean="0"/>
          </a:p>
          <a:p>
            <a:pPr fontAlgn="base"/>
            <a:r>
              <a:rPr lang="en-US" sz="1400" dirty="0" smtClean="0"/>
              <a:t>This course traces the philosophical and critical development of Western thought in its particular relation to “Art”.  The critical selections cover the classical conception of Art, Renaissance and the 18th century (the Age of Reason) and emphasize the major trends and orientation of Arts criticism in the Western critical thought.  Major orientations, motifs of criticism are also emphasized as they developed from classical periods to the 18th century (the Age of Reason).</a:t>
            </a:r>
          </a:p>
          <a:p>
            <a:pPr fontAlgn="base"/>
            <a:r>
              <a:rPr lang="en-US" sz="1400" dirty="0" smtClean="0"/>
              <a:t/>
            </a:r>
            <a:br>
              <a:rPr lang="en-US" sz="1400" dirty="0" smtClean="0"/>
            </a:br>
            <a:endParaRPr lang="en-US" sz="1400" dirty="0" smtClean="0"/>
          </a:p>
          <a:p>
            <a:pPr fontAlgn="base"/>
            <a:r>
              <a:rPr lang="en-US" sz="1400" b="1" dirty="0" smtClean="0"/>
              <a:t>Course Aims</a:t>
            </a:r>
            <a:endParaRPr lang="en-US" sz="1400" dirty="0" smtClean="0"/>
          </a:p>
          <a:p>
            <a:pPr fontAlgn="base"/>
            <a:r>
              <a:rPr lang="en-US" sz="1400" dirty="0" smtClean="0"/>
              <a:t>1. Identify the basic principles of the major literary critical theory from the Classical Period with Aristotle and Plato, through the Renaissance with Sidney, and the Neo-</a:t>
            </a:r>
          </a:p>
          <a:p>
            <a:pPr fontAlgn="base"/>
            <a:r>
              <a:rPr lang="en-US" sz="1400" dirty="0" smtClean="0"/>
              <a:t>Classical period with Dryden, and the Romantics. </a:t>
            </a:r>
          </a:p>
          <a:p>
            <a:pPr fontAlgn="base"/>
            <a:r>
              <a:rPr lang="en-US" sz="1400" dirty="0" smtClean="0"/>
              <a:t>2. Explain the development of the different critical theories, mentioned in 1 above.</a:t>
            </a:r>
          </a:p>
          <a:p>
            <a:pPr fontAlgn="base"/>
            <a:r>
              <a:rPr lang="en-US" sz="1400" dirty="0" smtClean="0"/>
              <a:t>3. Explain how each critic espouses unique theory as well as ideas of earlier critics</a:t>
            </a:r>
          </a:p>
          <a:p>
            <a:pPr fontAlgn="base"/>
            <a:r>
              <a:rPr lang="en-US" sz="1400" dirty="0" smtClean="0"/>
              <a:t>4. Analyze literary works utilizing the various critical theories discussed</a:t>
            </a:r>
          </a:p>
          <a:p>
            <a:pPr fontAlgn="base"/>
            <a:r>
              <a:rPr lang="en-US" sz="1400" dirty="0" smtClean="0"/>
              <a:t/>
            </a:r>
            <a:br>
              <a:rPr lang="en-US" sz="1400" dirty="0" smtClean="0"/>
            </a:br>
            <a:endParaRPr lang="en-US" sz="1400" dirty="0" smtClean="0"/>
          </a:p>
          <a:p>
            <a:pPr fontAlgn="base"/>
            <a:r>
              <a:rPr lang="en-US" sz="1400" b="1" dirty="0" smtClean="0"/>
              <a:t>Learning Outcomes</a:t>
            </a:r>
            <a:endParaRPr lang="en-US" sz="1400" dirty="0" smtClean="0"/>
          </a:p>
          <a:p>
            <a:pPr fontAlgn="base"/>
            <a:r>
              <a:rPr lang="en-US" sz="1400" dirty="0" smtClean="0"/>
              <a:t>The major critical works of Aristotle, Plato, Sidney, and Dryden..</a:t>
            </a:r>
          </a:p>
          <a:p>
            <a:pPr fontAlgn="base"/>
            <a:r>
              <a:rPr lang="en-US" sz="1400" dirty="0" smtClean="0"/>
              <a:t> How the tenets of literary criticism have evolved and changed through the course of these major literary periods</a:t>
            </a:r>
          </a:p>
          <a:p>
            <a:pPr fontAlgn="base"/>
            <a:r>
              <a:rPr lang="en-US" sz="1400" dirty="0" smtClean="0"/>
              <a:t>The major critical works of Aristotle, Plato, Sidney, and Dryden</a:t>
            </a:r>
          </a:p>
          <a:p>
            <a:pPr fontAlgn="base"/>
            <a:r>
              <a:rPr lang="en-US" sz="1400" dirty="0" smtClean="0"/>
              <a:t>The ability to </a:t>
            </a:r>
            <a:r>
              <a:rPr lang="en-US" sz="1400" dirty="0" err="1" smtClean="0"/>
              <a:t>analyse</a:t>
            </a:r>
            <a:r>
              <a:rPr lang="en-US" sz="1400" dirty="0" smtClean="0"/>
              <a:t> literary works utilizing the critical theory discussed</a:t>
            </a:r>
          </a:p>
          <a:p>
            <a:pPr fontAlgn="base"/>
            <a:r>
              <a:rPr lang="en-US" sz="1400" dirty="0" smtClean="0"/>
              <a:t> The ability to explain how literary theory has evolved and developed during these periods</a:t>
            </a:r>
          </a:p>
          <a:p>
            <a:pPr fontAlgn="base"/>
            <a:r>
              <a:rPr lang="en-US" sz="1400" dirty="0" smtClean="0"/>
              <a:t>The ability to explain how each critic espouses unique theory as well as ideas of earlier critics </a:t>
            </a:r>
          </a:p>
          <a:p>
            <a:pPr fontAlgn="base"/>
            <a:r>
              <a:rPr lang="en-US" sz="1400" smtClean="0"/>
              <a:t> Students are expected to prepare the material we plan to discuss.</a:t>
            </a:r>
            <a:endParaRPr lang="en-US" sz="14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2452</TotalTime>
  <Words>0</Words>
  <Application>Microsoft Office PowerPoint</Application>
  <PresentationFormat>Affichage à l'écran (4:3)</PresentationFormat>
  <Paragraphs>22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42</cp:revision>
  <dcterms:created xsi:type="dcterms:W3CDTF">2015-04-10T09:16:03Z</dcterms:created>
  <dcterms:modified xsi:type="dcterms:W3CDTF">2015-04-13T05:54:11Z</dcterms:modified>
</cp:coreProperties>
</file>