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90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22D7-1C07-4266-AFA2-5AA3AFDFD606}" type="datetimeFigureOut">
              <a:rPr lang="fr-FR" smtClean="0"/>
              <a:pPr/>
              <a:t>12/04/2015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22D7-1C07-4266-AFA2-5AA3AFDFD606}" type="datetimeFigureOut">
              <a:rPr lang="fr-FR" smtClean="0"/>
              <a:pPr/>
              <a:t>12/04/2015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22D7-1C07-4266-AFA2-5AA3AFDFD606}" type="datetimeFigureOut">
              <a:rPr lang="fr-FR" smtClean="0"/>
              <a:pPr/>
              <a:t>12/04/2015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22D7-1C07-4266-AFA2-5AA3AFDFD606}" type="datetimeFigureOut">
              <a:rPr lang="fr-FR" smtClean="0"/>
              <a:pPr/>
              <a:t>12/04/2015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22D7-1C07-4266-AFA2-5AA3AFDFD606}" type="datetimeFigureOut">
              <a:rPr lang="fr-FR" smtClean="0"/>
              <a:pPr/>
              <a:t>12/04/2015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22D7-1C07-4266-AFA2-5AA3AFDFD606}" type="datetimeFigureOut">
              <a:rPr lang="fr-FR" smtClean="0"/>
              <a:pPr/>
              <a:t>12/04/2015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22D7-1C07-4266-AFA2-5AA3AFDFD606}" type="datetimeFigureOut">
              <a:rPr lang="fr-FR" smtClean="0"/>
              <a:pPr/>
              <a:t>12/04/2015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22D7-1C07-4266-AFA2-5AA3AFDFD606}" type="datetimeFigureOut">
              <a:rPr lang="fr-FR" smtClean="0"/>
              <a:pPr/>
              <a:t>12/04/2015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22D7-1C07-4266-AFA2-5AA3AFDFD606}" type="datetimeFigureOut">
              <a:rPr lang="fr-FR" smtClean="0"/>
              <a:pPr/>
              <a:t>12/04/2015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22D7-1C07-4266-AFA2-5AA3AFDFD606}" type="datetimeFigureOut">
              <a:rPr lang="fr-FR" smtClean="0"/>
              <a:pPr/>
              <a:t>12/04/2015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22D7-1C07-4266-AFA2-5AA3AFDFD606}" type="datetimeFigureOut">
              <a:rPr lang="fr-FR" smtClean="0"/>
              <a:pPr/>
              <a:t>12/04/2015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6522D7-1C07-4266-AFA2-5AA3AFDFD606}" type="datetimeFigureOut">
              <a:rPr lang="fr-FR" smtClean="0"/>
              <a:pPr/>
              <a:t>12/04/2015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251520" y="2917975"/>
            <a:ext cx="8604448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t"/>
            <a:endParaRPr lang="fr-FR" sz="1200" dirty="0" smtClean="0"/>
          </a:p>
          <a:p>
            <a:pPr fontAlgn="t"/>
            <a:r>
              <a:rPr lang="fr-FR" sz="1200" dirty="0" smtClean="0"/>
              <a:t> </a:t>
            </a:r>
          </a:p>
          <a:p>
            <a:pPr fontAlgn="t"/>
            <a:r>
              <a:rPr lang="fr-FR" sz="1200" b="1" dirty="0" smtClean="0"/>
              <a:t> </a:t>
            </a:r>
          </a:p>
          <a:p>
            <a:pPr rtl="1"/>
            <a:r>
              <a:rPr lang="en-US" sz="1200" dirty="0" smtClean="0"/>
              <a:t> </a:t>
            </a:r>
            <a:endParaRPr lang="fr-FR" sz="1200" dirty="0"/>
          </a:p>
        </p:txBody>
      </p:sp>
      <p:sp>
        <p:nvSpPr>
          <p:cNvPr id="1038" name="Rectangle 14"/>
          <p:cNvSpPr>
            <a:spLocks noChangeArrowheads="1"/>
          </p:cNvSpPr>
          <p:nvPr/>
        </p:nvSpPr>
        <p:spPr bwMode="auto">
          <a:xfrm>
            <a:off x="971600" y="1243975"/>
            <a:ext cx="7632848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/>
            <a:r>
              <a:rPr lang="en-US" sz="1400" b="1" dirty="0" smtClean="0"/>
              <a:t/>
            </a:r>
            <a:br>
              <a:rPr lang="en-US" sz="1400" b="1" dirty="0" smtClean="0"/>
            </a:br>
            <a:r>
              <a:rPr lang="en-US" sz="1400" b="1" dirty="0" smtClean="0"/>
              <a:t>Course Description</a:t>
            </a:r>
            <a:endParaRPr lang="en-US" sz="1400" dirty="0" smtClean="0"/>
          </a:p>
          <a:p>
            <a:pPr fontAlgn="base"/>
            <a:r>
              <a:rPr lang="en-US" sz="1400" dirty="0" smtClean="0"/>
              <a:t>This course contain of the fundamental stages of language development from a phonological, morphological, semantic, syntactic, and pragmatic perspectives , How language evolves and changes , and The basic principles of language-learning strategies . </a:t>
            </a:r>
          </a:p>
          <a:p>
            <a:pPr fontAlgn="base"/>
            <a:r>
              <a:rPr lang="en-US" sz="1400" dirty="0" smtClean="0"/>
              <a:t/>
            </a:r>
            <a:br>
              <a:rPr lang="en-US" sz="1400" dirty="0" smtClean="0"/>
            </a:br>
            <a:endParaRPr lang="en-US" sz="1400" dirty="0" smtClean="0"/>
          </a:p>
          <a:p>
            <a:pPr fontAlgn="base"/>
            <a:r>
              <a:rPr lang="en-US" sz="1400" b="1" dirty="0" smtClean="0"/>
              <a:t>Course Aims</a:t>
            </a:r>
            <a:endParaRPr lang="en-US" sz="1400" dirty="0" smtClean="0"/>
          </a:p>
          <a:p>
            <a:pPr rtl="1" fontAlgn="base"/>
            <a:r>
              <a:rPr lang="en-US" sz="1400" dirty="0" smtClean="0"/>
              <a:t>1. Define the basic concepts related to fist language acquisition</a:t>
            </a:r>
          </a:p>
          <a:p>
            <a:pPr rtl="1" fontAlgn="base"/>
            <a:r>
              <a:rPr lang="en-US" sz="1400" dirty="0" smtClean="0"/>
              <a:t>2. Explain the major theoretical approaches to first language acquisition.</a:t>
            </a:r>
          </a:p>
          <a:p>
            <a:pPr rtl="1" fontAlgn="base"/>
            <a:r>
              <a:rPr lang="en-US" sz="1400" dirty="0" smtClean="0"/>
              <a:t>4. Identify the various stages of language development.</a:t>
            </a:r>
          </a:p>
          <a:p>
            <a:pPr rtl="1" fontAlgn="base"/>
            <a:r>
              <a:rPr lang="en-US" sz="1400" dirty="0" smtClean="0"/>
              <a:t>5. Explain the various stages of development in the different aspects of language: phonological, semantic, grammatical (morphological; syntactic), and pragmatic aspects.</a:t>
            </a:r>
          </a:p>
          <a:p>
            <a:pPr fontAlgn="base"/>
            <a:r>
              <a:rPr lang="en-US" sz="1400" dirty="0" smtClean="0"/>
              <a:t>6. Identify the universal language learning strategies..</a:t>
            </a:r>
          </a:p>
          <a:p>
            <a:pPr fontAlgn="base"/>
            <a:r>
              <a:rPr lang="en-US" sz="1400" dirty="0" smtClean="0"/>
              <a:t/>
            </a:r>
            <a:br>
              <a:rPr lang="en-US" sz="1400" dirty="0" smtClean="0"/>
            </a:br>
            <a:endParaRPr lang="en-US" sz="1400" dirty="0" smtClean="0"/>
          </a:p>
          <a:p>
            <a:pPr fontAlgn="base"/>
            <a:r>
              <a:rPr lang="en-US" sz="1400" b="1" dirty="0" smtClean="0"/>
              <a:t>Learning Outcomes</a:t>
            </a:r>
            <a:endParaRPr lang="en-US" sz="1400" dirty="0" smtClean="0"/>
          </a:p>
          <a:p>
            <a:pPr fontAlgn="base"/>
            <a:r>
              <a:rPr lang="en-US" sz="1400" dirty="0" smtClean="0"/>
              <a:t>The student will have the ability to examine how the language of a child develops.</a:t>
            </a:r>
          </a:p>
          <a:p>
            <a:pPr fontAlgn="base"/>
            <a:r>
              <a:rPr lang="en-US" sz="1400" smtClean="0"/>
              <a:t>Collecting and analyzing data on their own and making their own generalizations about child’s language development</a:t>
            </a:r>
            <a:endParaRPr lang="en-US" sz="14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1871</TotalTime>
  <Words>0</Words>
  <Application>Microsoft Office PowerPoint</Application>
  <PresentationFormat>Affichage à l'écran (4:3)</PresentationFormat>
  <Paragraphs>17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Diapositive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pc</dc:creator>
  <cp:lastModifiedBy>pc</cp:lastModifiedBy>
  <cp:revision>36</cp:revision>
  <dcterms:created xsi:type="dcterms:W3CDTF">2015-04-10T09:16:03Z</dcterms:created>
  <dcterms:modified xsi:type="dcterms:W3CDTF">2015-04-12T20:12:52Z</dcterms:modified>
</cp:coreProperties>
</file>