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51520" y="2917975"/>
            <a:ext cx="86044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/>
            <a:endParaRPr lang="fr-FR" sz="1200" dirty="0" smtClean="0"/>
          </a:p>
          <a:p>
            <a:pPr fontAlgn="t"/>
            <a:r>
              <a:rPr lang="fr-FR" sz="1200" dirty="0" smtClean="0"/>
              <a:t> </a:t>
            </a:r>
          </a:p>
          <a:p>
            <a:pPr fontAlgn="t"/>
            <a:r>
              <a:rPr lang="fr-FR" sz="1200" b="1" dirty="0" smtClean="0"/>
              <a:t> </a:t>
            </a:r>
          </a:p>
          <a:p>
            <a:pPr rtl="1"/>
            <a:r>
              <a:rPr lang="en-US" sz="1200" dirty="0" smtClean="0"/>
              <a:t> </a:t>
            </a:r>
            <a:endParaRPr lang="fr-FR" sz="1200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971600" y="982365"/>
            <a:ext cx="7632848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Course Description</a:t>
            </a:r>
            <a:endParaRPr lang="en-US" sz="1400" dirty="0" smtClean="0"/>
          </a:p>
          <a:p>
            <a:pPr fontAlgn="base"/>
            <a:r>
              <a:rPr lang="en-US" sz="1400" dirty="0" smtClean="0"/>
              <a:t>The course introduces students to some basic issues in applied linguistics that pertain to second language learning and teaching.  Topics will include:</a:t>
            </a:r>
          </a:p>
          <a:p>
            <a:pPr fontAlgn="base"/>
            <a:r>
              <a:rPr lang="en-US" sz="1400" dirty="0" smtClean="0"/>
              <a:t>a. A definition of the term and its relation to other disciplines.</a:t>
            </a:r>
          </a:p>
          <a:p>
            <a:pPr fontAlgn="base"/>
            <a:r>
              <a:rPr lang="en-US" sz="1400" dirty="0" smtClean="0"/>
              <a:t>b. A brief discussion of language learning theories.</a:t>
            </a:r>
          </a:p>
          <a:p>
            <a:pPr fontAlgn="base"/>
            <a:r>
              <a:rPr lang="en-US" sz="1400" dirty="0" smtClean="0"/>
              <a:t>c. Factors affecting second language learning, age factors, personality factors, socio-cultural factors in ESL learning.</a:t>
            </a:r>
          </a:p>
          <a:p>
            <a:pPr fontAlgn="base"/>
            <a:r>
              <a:rPr lang="en-US" sz="1400" dirty="0" smtClean="0"/>
              <a:t>d. Learning strategies.</a:t>
            </a:r>
          </a:p>
          <a:p>
            <a:pPr fontAlgn="base"/>
            <a:r>
              <a:rPr lang="en-US" sz="1400" dirty="0" smtClean="0"/>
              <a:t>e. Communicative competence</a:t>
            </a:r>
          </a:p>
          <a:p>
            <a:pPr fontAlgn="base"/>
            <a:r>
              <a:rPr lang="en-US" sz="1400" dirty="0" smtClean="0"/>
              <a:t>f. Learner language</a:t>
            </a:r>
          </a:p>
          <a:p>
            <a:pPr fontAlgn="base"/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 smtClean="0"/>
          </a:p>
          <a:p>
            <a:pPr fontAlgn="base"/>
            <a:r>
              <a:rPr lang="en-US" sz="1400" b="1" dirty="0" smtClean="0"/>
              <a:t>Course Aims</a:t>
            </a:r>
            <a:endParaRPr lang="en-US" sz="1400" dirty="0" smtClean="0"/>
          </a:p>
          <a:p>
            <a:pPr fontAlgn="base"/>
            <a:r>
              <a:rPr lang="en-US" sz="1400" dirty="0" smtClean="0"/>
              <a:t>1.     Recognize domains of applied linguistics in solving second language learning problems</a:t>
            </a:r>
          </a:p>
          <a:p>
            <a:pPr fontAlgn="base"/>
            <a:r>
              <a:rPr lang="en-US" sz="1400" dirty="0" smtClean="0"/>
              <a:t>2.     Explain the main theories of second language learning</a:t>
            </a:r>
          </a:p>
          <a:p>
            <a:pPr fontAlgn="base"/>
            <a:r>
              <a:rPr lang="en-US" sz="1400" dirty="0" smtClean="0"/>
              <a:t>3.     Compare and contrast the different theories of second language acquisition</a:t>
            </a:r>
          </a:p>
          <a:p>
            <a:pPr fontAlgn="base"/>
            <a:r>
              <a:rPr lang="en-US" sz="1400" dirty="0" smtClean="0"/>
              <a:t>4.     Identify individual factors affecting second language acquisition.</a:t>
            </a:r>
          </a:p>
          <a:p>
            <a:pPr fontAlgn="base"/>
            <a:r>
              <a:rPr lang="en-US" sz="1400" dirty="0" smtClean="0"/>
              <a:t>5.     Identify main teaching methods</a:t>
            </a:r>
          </a:p>
          <a:p>
            <a:pPr fontAlgn="base"/>
            <a:r>
              <a:rPr lang="en-US" sz="1400" dirty="0" smtClean="0"/>
              <a:t>6.     Compare and contrast teaching methods.</a:t>
            </a:r>
          </a:p>
          <a:p>
            <a:pPr fontAlgn="base"/>
            <a:r>
              <a:rPr lang="en-US" sz="1400" dirty="0" smtClean="0"/>
              <a:t>7.     Discuss issues related to second language acquisition and present opposing arguments</a:t>
            </a:r>
          </a:p>
          <a:p>
            <a:pPr fontAlgn="base"/>
            <a:r>
              <a:rPr lang="en-US" sz="1400" dirty="0" smtClean="0"/>
              <a:t> 10. </a:t>
            </a:r>
            <a:r>
              <a:rPr lang="en-US" sz="1400" smtClean="0"/>
              <a:t>Analyze hypothetical problems related to second language acquisition and predict outcomes</a:t>
            </a:r>
          </a:p>
          <a:p>
            <a:pPr fontAlgn="base"/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1844</TotalTime>
  <Words>0</Words>
  <Application>Microsoft Office PowerPoint</Application>
  <PresentationFormat>Affichage à l'écran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35</cp:revision>
  <dcterms:created xsi:type="dcterms:W3CDTF">2015-04-10T09:16:03Z</dcterms:created>
  <dcterms:modified xsi:type="dcterms:W3CDTF">2015-04-12T19:46:14Z</dcterms:modified>
</cp:coreProperties>
</file>