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0" y="1376957"/>
            <a:ext cx="889248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200" b="1" dirty="0" smtClean="0"/>
              <a:t/>
            </a:r>
            <a:br>
              <a:rPr lang="en-US" sz="1200" b="1" dirty="0" smtClean="0"/>
            </a:br>
            <a:r>
              <a:rPr lang="en-US" sz="1200" b="1" dirty="0" smtClean="0"/>
              <a:t>Course Description</a:t>
            </a:r>
          </a:p>
          <a:p>
            <a:pPr rtl="1" fontAlgn="base"/>
            <a:r>
              <a:rPr lang="en-US" sz="1200" dirty="0" smtClean="0"/>
              <a:t>This course contain of basic concepts in the areas of pragmatics, psycholinguistics, and sociolinguistics. The nature of the discipline of linguistics, its branches, and its relations to other disciplines, such as sociology, psychology, and philosophy. . How language is used in context in view of the most important pragmatic theories: speech acts, Grice’s maxims, and politeness theory, and of how shared knowledge plays a role in the linguistic choices we make. The relationship between language and the brain. </a:t>
            </a:r>
          </a:p>
          <a:p>
            <a:pPr fontAlgn="base"/>
            <a:r>
              <a:rPr lang="en-US" sz="1200" dirty="0" smtClean="0"/>
              <a:t/>
            </a:r>
            <a:br>
              <a:rPr lang="en-US" sz="1200" dirty="0" smtClean="0"/>
            </a:br>
            <a:endParaRPr lang="en-US" sz="1200" dirty="0" smtClean="0"/>
          </a:p>
          <a:p>
            <a:pPr fontAlgn="base"/>
            <a:r>
              <a:rPr lang="en-US" sz="1200" b="1" dirty="0" smtClean="0"/>
              <a:t>Course Aims</a:t>
            </a:r>
          </a:p>
          <a:p>
            <a:pPr rtl="1" fontAlgn="base"/>
            <a:r>
              <a:rPr lang="en-US" sz="1200" dirty="0" smtClean="0"/>
              <a:t>By the end of the course, students must be able to</a:t>
            </a:r>
            <a:br>
              <a:rPr lang="en-US" sz="1200" dirty="0" smtClean="0"/>
            </a:br>
            <a:endParaRPr lang="en-US" sz="1200" dirty="0" smtClean="0"/>
          </a:p>
          <a:p>
            <a:pPr rtl="1" fontAlgn="base"/>
            <a:r>
              <a:rPr lang="en-US" sz="1200" dirty="0" smtClean="0"/>
              <a:t>1. Define the basic concepts of pragmatics</a:t>
            </a:r>
          </a:p>
          <a:p>
            <a:pPr rtl="1" fontAlgn="base"/>
            <a:r>
              <a:rPr lang="en-US" sz="1200" dirty="0" smtClean="0"/>
              <a:t>2. Apply the theoretical concepts of speech act theory and politeness theory to linguistic situations.</a:t>
            </a:r>
          </a:p>
          <a:p>
            <a:pPr rtl="1" fontAlgn="base"/>
            <a:r>
              <a:rPr lang="en-US" sz="1200" dirty="0" smtClean="0"/>
              <a:t>3. Explain the role of context in interpreting utterances in relation to speech acts, maxims, and politeness choices.</a:t>
            </a:r>
          </a:p>
          <a:p>
            <a:pPr rtl="1" fontAlgn="base"/>
            <a:r>
              <a:rPr lang="en-US" sz="1200" dirty="0" smtClean="0"/>
              <a:t>4. Define the basic concepts of </a:t>
            </a:r>
            <a:r>
              <a:rPr lang="en-US" sz="1200" dirty="0" err="1" smtClean="0"/>
              <a:t>Neurolinguistics</a:t>
            </a:r>
            <a:r>
              <a:rPr lang="en-US" sz="1200" dirty="0" smtClean="0"/>
              <a:t>: language and the brain.</a:t>
            </a:r>
          </a:p>
          <a:p>
            <a:pPr fontAlgn="base"/>
            <a:r>
              <a:rPr lang="en-US" sz="1200" dirty="0" smtClean="0"/>
              <a:t>5. Explain the relationship between language and the brain.</a:t>
            </a:r>
          </a:p>
          <a:p>
            <a:pPr fontAlgn="base"/>
            <a:r>
              <a:rPr lang="en-US" sz="1200" dirty="0" smtClean="0"/>
              <a:t/>
            </a:r>
            <a:br>
              <a:rPr lang="en-US" sz="1200" dirty="0" smtClean="0"/>
            </a:br>
            <a:endParaRPr lang="en-US" sz="1200" dirty="0" smtClean="0"/>
          </a:p>
          <a:p>
            <a:pPr fontAlgn="base"/>
            <a:r>
              <a:rPr lang="en-US" sz="1200" b="1" dirty="0" smtClean="0"/>
              <a:t>Learning Outcomes</a:t>
            </a:r>
          </a:p>
          <a:p>
            <a:pPr rtl="1" fontAlgn="base"/>
            <a:r>
              <a:rPr lang="en-US" sz="1200" dirty="0" smtClean="0"/>
              <a:t>The student will have the ability to perform a simple linguistic analysis.</a:t>
            </a:r>
          </a:p>
          <a:p>
            <a:pPr rtl="1" fontAlgn="base"/>
            <a:r>
              <a:rPr lang="en-US" sz="1200" dirty="0" smtClean="0"/>
              <a:t>The ability to answer applications assignments and make use of the information from primary and secondary sources.</a:t>
            </a:r>
          </a:p>
          <a:p>
            <a:pPr fontAlgn="base"/>
            <a:r>
              <a:rPr lang="en-US" sz="1200" smtClean="0"/>
              <a:t>The ability to apply knowledge gained to examples from their native language. </a:t>
            </a:r>
            <a:endParaRPr lang="en-US" sz="12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2902</TotalTime>
  <Words>0</Words>
  <Application>Microsoft Office PowerPoint</Application>
  <PresentationFormat>Affichage à l'écran (4:3)</PresentationFormat>
  <Paragraphs>19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47</cp:revision>
  <dcterms:created xsi:type="dcterms:W3CDTF">2015-04-10T09:16:03Z</dcterms:created>
  <dcterms:modified xsi:type="dcterms:W3CDTF">2015-04-12T12:00:02Z</dcterms:modified>
</cp:coreProperties>
</file>