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0" y="230826"/>
            <a:ext cx="9865096" cy="68326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en-US" sz="1200" b="1" dirty="0" smtClean="0"/>
              <a:t>Course Description</a:t>
            </a:r>
          </a:p>
          <a:p>
            <a:pPr fontAlgn="base"/>
            <a:r>
              <a:rPr lang="en-US" sz="1200" dirty="0" smtClean="0"/>
              <a:t>This course aims at introducing students to the basic concepts and main branches of linguistics. Students are introduced to theories pertinent to the origins of language, the development of writing, and the properties of language. Then, the five main branches of linguistics, namely phonetics, phonology, morphology, syntax, and semantics, are presented. Sociolinguistics, psycholinguistics, and language acquisition are also introduced.</a:t>
            </a:r>
          </a:p>
          <a:p>
            <a:pPr fontAlgn="base"/>
            <a:r>
              <a:rPr lang="en-US" sz="1200" dirty="0" smtClean="0"/>
              <a:t/>
            </a:r>
            <a:br>
              <a:rPr lang="en-US" sz="1200" dirty="0" smtClean="0"/>
            </a:br>
            <a:endParaRPr lang="en-US" sz="1200" dirty="0" smtClean="0"/>
          </a:p>
          <a:p>
            <a:pPr fontAlgn="base"/>
            <a:r>
              <a:rPr lang="en-US" sz="1200" b="1" dirty="0" smtClean="0"/>
              <a:t>Course Aims</a:t>
            </a:r>
          </a:p>
          <a:p>
            <a:pPr fontAlgn="base"/>
            <a:r>
              <a:rPr lang="en-US" sz="1200" dirty="0" smtClean="0"/>
              <a:t>Define the field of ‘linguistics’.</a:t>
            </a:r>
          </a:p>
          <a:p>
            <a:pPr fontAlgn="base"/>
            <a:r>
              <a:rPr lang="en-US" sz="1200" dirty="0" smtClean="0"/>
              <a:t>Describe English sounds using phonological terminology</a:t>
            </a:r>
            <a:br>
              <a:rPr lang="en-US" sz="1200" dirty="0" smtClean="0"/>
            </a:br>
            <a:endParaRPr lang="en-US" sz="1200" dirty="0" smtClean="0"/>
          </a:p>
          <a:p>
            <a:pPr fontAlgn="base"/>
            <a:r>
              <a:rPr lang="en-US" sz="1200" dirty="0" smtClean="0"/>
              <a:t>Transcribe simple words .</a:t>
            </a:r>
            <a:br>
              <a:rPr lang="en-US" sz="1200" dirty="0" smtClean="0"/>
            </a:br>
            <a:endParaRPr lang="en-US" sz="1200" dirty="0" smtClean="0"/>
          </a:p>
          <a:p>
            <a:pPr fontAlgn="base"/>
            <a:r>
              <a:rPr lang="en-US" sz="1200" dirty="0" smtClean="0"/>
              <a:t>Conduct research about a  certain topic or issue related to argument.</a:t>
            </a:r>
            <a:br>
              <a:rPr lang="en-US" sz="1200" dirty="0" smtClean="0"/>
            </a:br>
            <a:endParaRPr lang="en-US" sz="1200" dirty="0" smtClean="0"/>
          </a:p>
          <a:p>
            <a:pPr fontAlgn="base"/>
            <a:r>
              <a:rPr lang="en-US" sz="1200" dirty="0" smtClean="0"/>
              <a:t>Differentiate between some similar concepts: phonology/phonetics, phoneme/allophone, morpheme/allomorph, derivational/inflectional morphemes, deep structure/surface structure, etc.</a:t>
            </a:r>
            <a:br>
              <a:rPr lang="en-US" sz="1200" dirty="0" smtClean="0"/>
            </a:br>
            <a:endParaRPr lang="en-US" sz="1200" dirty="0" smtClean="0"/>
          </a:p>
          <a:p>
            <a:pPr fontAlgn="base"/>
            <a:r>
              <a:rPr lang="en-US" sz="1200" dirty="0" smtClean="0"/>
              <a:t>Explain phonological processes</a:t>
            </a:r>
            <a:br>
              <a:rPr lang="en-US" sz="1200" dirty="0" smtClean="0"/>
            </a:br>
            <a:endParaRPr lang="en-US" sz="1200" dirty="0" smtClean="0"/>
          </a:p>
          <a:p>
            <a:pPr fontAlgn="base"/>
            <a:r>
              <a:rPr lang="en-US" sz="1200" dirty="0" smtClean="0"/>
              <a:t/>
            </a:r>
            <a:br>
              <a:rPr lang="en-US" sz="1200" dirty="0" smtClean="0"/>
            </a:br>
            <a:endParaRPr lang="en-US" sz="1200" dirty="0" smtClean="0"/>
          </a:p>
          <a:p>
            <a:pPr fontAlgn="base"/>
            <a:r>
              <a:rPr lang="en-US" sz="1200" b="1" dirty="0" smtClean="0"/>
              <a:t>Learning Outcomes</a:t>
            </a:r>
          </a:p>
          <a:p>
            <a:pPr fontAlgn="base"/>
            <a:r>
              <a:rPr lang="en-US" sz="1200" dirty="0" smtClean="0"/>
              <a:t>Perform morphological analysis of words</a:t>
            </a:r>
          </a:p>
          <a:p>
            <a:pPr fontAlgn="base"/>
            <a:r>
              <a:rPr lang="en-US" sz="1200" dirty="0" smtClean="0"/>
              <a:t>Explain basic principles of the various syntactic theories.</a:t>
            </a:r>
          </a:p>
          <a:p>
            <a:pPr fontAlgn="base"/>
            <a:r>
              <a:rPr lang="en-US" sz="1200" dirty="0" smtClean="0"/>
              <a:t>Perform syntactic analysis of sentences using tree diagram and transformational rules</a:t>
            </a:r>
          </a:p>
          <a:p>
            <a:pPr fontAlgn="base"/>
            <a:r>
              <a:rPr lang="en-US" sz="1200" dirty="0" smtClean="0"/>
              <a:t>Reference text expands students understanding of the well-organized and abundant core of material.</a:t>
            </a:r>
          </a:p>
          <a:p>
            <a:pPr fontAlgn="base"/>
            <a:r>
              <a:rPr lang="en-US" sz="1200" dirty="0" smtClean="0"/>
              <a:t>Introduce students to a wide range of exercises designed to get students to talk about their ideas, their everyday lives, and their environment.</a:t>
            </a:r>
          </a:p>
          <a:p>
            <a:pPr fontAlgn="base"/>
            <a:r>
              <a:rPr lang="en-US" sz="1200" dirty="0" smtClean="0"/>
              <a:t>Ability to retain information by understanding material</a:t>
            </a:r>
          </a:p>
          <a:p>
            <a:pPr fontAlgn="base"/>
            <a:r>
              <a:rPr lang="en-US" sz="1200" dirty="0" smtClean="0"/>
              <a:t>Provides interesting and lively new exercise material especially for pair and group work.</a:t>
            </a:r>
          </a:p>
          <a:p>
            <a:pPr fontAlgn="base"/>
            <a:r>
              <a:rPr lang="en-US" sz="1200" dirty="0" smtClean="0"/>
              <a:t>Ability to think critically.</a:t>
            </a:r>
          </a:p>
          <a:p>
            <a:pPr fontAlgn="base"/>
            <a:r>
              <a:rPr lang="en-US" sz="1200" dirty="0" smtClean="0"/>
              <a:t>Ability to learn communicative English.</a:t>
            </a:r>
          </a:p>
          <a:p>
            <a:pPr fontAlgn="base"/>
            <a:r>
              <a:rPr lang="en-US" sz="1200" dirty="0" smtClean="0"/>
              <a:t>Identify basic principles underlining some semantic theories.</a:t>
            </a:r>
          </a:p>
          <a:p>
            <a:pPr fontAlgn="base"/>
            <a:r>
              <a:rPr lang="en-US" sz="1200" dirty="0" smtClean="0"/>
              <a:t>Ability to use English in daily life events.</a:t>
            </a:r>
          </a:p>
          <a:p>
            <a:pPr fontAlgn="base"/>
            <a:r>
              <a:rPr lang="en-US" sz="1200" dirty="0" smtClean="0"/>
              <a:t>Explain the various theories of meaning.</a:t>
            </a:r>
          </a:p>
          <a:p>
            <a:r>
              <a:rPr lang="en-US" sz="1200" smtClean="0"/>
              <a:t/>
            </a:r>
            <a:br>
              <a:rPr lang="en-US" sz="1200" smtClean="0"/>
            </a:br>
            <a:endParaRPr lang="en-US" sz="12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2597</TotalTime>
  <Words>76</Words>
  <Application>Microsoft Office PowerPoint</Application>
  <PresentationFormat>Affichage à l'écran (4:3)</PresentationFormat>
  <Paragraphs>29</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41</cp:revision>
  <dcterms:created xsi:type="dcterms:W3CDTF">2015-04-10T09:16:03Z</dcterms:created>
  <dcterms:modified xsi:type="dcterms:W3CDTF">2015-04-12T06:55:02Z</dcterms:modified>
</cp:coreProperties>
</file>