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0" y="877159"/>
            <a:ext cx="9865096"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200" b="1" dirty="0" smtClean="0"/>
              <a:t/>
            </a:r>
            <a:br>
              <a:rPr lang="en-US" sz="1200" b="1" dirty="0" smtClean="0"/>
            </a:br>
            <a:r>
              <a:rPr lang="en-US" sz="1200" b="1" dirty="0" smtClean="0"/>
              <a:t>Course Description</a:t>
            </a:r>
          </a:p>
          <a:p>
            <a:pPr fontAlgn="base"/>
            <a:r>
              <a:rPr lang="en-US" sz="1200" dirty="0" smtClean="0"/>
              <a:t>The course aims at introducing the student to a few novels of the 1800s, especially their backgrounds, historical and cultural milieus, which give rise to these works as well as their significant aspects and the purposes they served.  The novels (selected from the suggested texts below) are taught analytically in the light of Forster’s </a:t>
            </a:r>
            <a:r>
              <a:rPr lang="en-US" sz="1200" i="1" dirty="0" smtClean="0"/>
              <a:t>Aspects of the Novel</a:t>
            </a:r>
            <a:r>
              <a:rPr lang="en-US" sz="1200" dirty="0" smtClean="0"/>
              <a:t> in order to familiarize the student with the fundamentals of the genre as well as to help the student from critical opinions about the novels’ historical, cultural, literary and analytical merits. </a:t>
            </a:r>
          </a:p>
          <a:p>
            <a:pPr fontAlgn="base"/>
            <a:r>
              <a:rPr lang="en-US" sz="1200" dirty="0" smtClean="0"/>
              <a:t/>
            </a:r>
            <a:br>
              <a:rPr lang="en-US" sz="1200" dirty="0" smtClean="0"/>
            </a:br>
            <a:endParaRPr lang="en-US" sz="1200" dirty="0" smtClean="0"/>
          </a:p>
          <a:p>
            <a:pPr fontAlgn="base"/>
            <a:r>
              <a:rPr lang="en-US" sz="1200" b="1" dirty="0" smtClean="0"/>
              <a:t>Course Aims</a:t>
            </a:r>
          </a:p>
          <a:p>
            <a:pPr fontAlgn="base"/>
            <a:r>
              <a:rPr lang="en-US" sz="1200" dirty="0" smtClean="0"/>
              <a:t>Explain the genesis and early development as well as the fundamentals of the English novel</a:t>
            </a:r>
          </a:p>
          <a:p>
            <a:pPr fontAlgn="base"/>
            <a:r>
              <a:rPr lang="en-US" sz="1200" dirty="0" smtClean="0"/>
              <a:t>Explain terms such as plot, characterization, setting and narrative style   </a:t>
            </a:r>
          </a:p>
          <a:p>
            <a:pPr fontAlgn="base"/>
            <a:r>
              <a:rPr lang="en-US" sz="1200" dirty="0" smtClean="0"/>
              <a:t>Discuss terms such as plot, characterization, setting and narrative style in relation to specific novels.</a:t>
            </a:r>
          </a:p>
          <a:p>
            <a:pPr fontAlgn="base"/>
            <a:r>
              <a:rPr lang="en-US" sz="1200" dirty="0" smtClean="0"/>
              <a:t>Identify characteristics of the eighteenth century novel in relation to its social and political context</a:t>
            </a:r>
          </a:p>
          <a:p>
            <a:pPr fontAlgn="base"/>
            <a:r>
              <a:rPr lang="en-US" sz="1200" dirty="0" smtClean="0"/>
              <a:t>Apply the range of theoretical and critical approaches in relation to the study of the novel.</a:t>
            </a:r>
          </a:p>
          <a:p>
            <a:pPr fontAlgn="base"/>
            <a:r>
              <a:rPr lang="en-US" sz="1200" dirty="0" smtClean="0"/>
              <a:t>Write a short research paper on novels</a:t>
            </a:r>
          </a:p>
          <a:p>
            <a:pPr fontAlgn="base"/>
            <a:r>
              <a:rPr lang="en-US" sz="1200" dirty="0" smtClean="0"/>
              <a:t/>
            </a:r>
            <a:br>
              <a:rPr lang="en-US" sz="1200" dirty="0" smtClean="0"/>
            </a:br>
            <a:endParaRPr lang="en-US" sz="1200" dirty="0" smtClean="0"/>
          </a:p>
          <a:p>
            <a:pPr fontAlgn="base"/>
            <a:r>
              <a:rPr lang="en-US" sz="1200" b="1" dirty="0" smtClean="0"/>
              <a:t>Learning Outcomes</a:t>
            </a:r>
          </a:p>
          <a:p>
            <a:pPr fontAlgn="base"/>
            <a:r>
              <a:rPr lang="en-US" sz="1200" dirty="0" smtClean="0"/>
              <a:t>The genesis and early development as well as the fundamentals of the English novel.</a:t>
            </a:r>
          </a:p>
          <a:p>
            <a:pPr fontAlgn="base"/>
            <a:r>
              <a:rPr lang="en-US" sz="1200" dirty="0" smtClean="0"/>
              <a:t>Understanding of the characteristics of the novel as a literary genre.</a:t>
            </a:r>
          </a:p>
          <a:p>
            <a:pPr fontAlgn="base"/>
            <a:r>
              <a:rPr lang="en-US" sz="1200" dirty="0" smtClean="0"/>
              <a:t>Relevant intellectual issues as well as features of eighteenth century novel in relation of its social and political issues</a:t>
            </a:r>
          </a:p>
          <a:p>
            <a:pPr fontAlgn="base"/>
            <a:r>
              <a:rPr lang="en-US" sz="1200" dirty="0" smtClean="0"/>
              <a:t>The ability to think critically and analytically</a:t>
            </a:r>
          </a:p>
          <a:p>
            <a:pPr fontAlgn="base"/>
            <a:r>
              <a:rPr lang="en-US" sz="1200" dirty="0" smtClean="0"/>
              <a:t>Ability to make sound analogies and comparisons between different novels and different writers</a:t>
            </a:r>
          </a:p>
          <a:p>
            <a:pPr fontAlgn="base"/>
            <a:r>
              <a:rPr lang="en-US" sz="1200" dirty="0" smtClean="0"/>
              <a:t>Ability to apply different critical approaches to the study of fiction</a:t>
            </a:r>
          </a:p>
          <a:p>
            <a:pPr fontAlgn="base"/>
            <a:r>
              <a:rPr lang="en-US" sz="1200" dirty="0" smtClean="0"/>
              <a:t>A range of theoretical and critical approaches in relation to the study of the novel</a:t>
            </a:r>
          </a:p>
          <a:p>
            <a:pPr fontAlgn="base"/>
            <a:r>
              <a:rPr lang="en-US" sz="1200" dirty="0" smtClean="0"/>
              <a:t/>
            </a:r>
            <a:br>
              <a:rPr lang="en-US" sz="1200" dirty="0" smtClean="0"/>
            </a:br>
            <a:endParaRPr lang="en-US" sz="1200" dirty="0" smtClean="0"/>
          </a:p>
          <a:p>
            <a:r>
              <a:rPr lang="en-US" sz="1200" smtClean="0"/>
              <a:t/>
            </a:r>
            <a:br>
              <a:rPr lang="en-US" sz="1200" smtClean="0"/>
            </a:br>
            <a:endParaRPr lang="en-US" sz="1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2584</TotalTime>
  <Words>0</Words>
  <Application>Microsoft Office PowerPoint</Application>
  <PresentationFormat>Affichage à l'écran (4:3)</PresentationFormat>
  <Paragraphs>25</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40</cp:revision>
  <dcterms:created xsi:type="dcterms:W3CDTF">2015-04-10T09:16:03Z</dcterms:created>
  <dcterms:modified xsi:type="dcterms:W3CDTF">2015-04-12T06:42:23Z</dcterms:modified>
</cp:coreProperties>
</file>