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553995"/>
            <a:ext cx="986509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dirty="0" smtClean="0"/>
              <a:t/>
            </a:r>
            <a:br>
              <a:rPr lang="en-US" sz="1200" dirty="0" smtClean="0"/>
            </a:br>
            <a:r>
              <a:rPr lang="en-US" sz="1200" dirty="0" smtClean="0"/>
              <a:t/>
            </a:r>
            <a:br>
              <a:rPr lang="en-US" sz="1200" dirty="0" smtClean="0"/>
            </a:br>
            <a:endParaRPr lang="en-US" sz="1200" dirty="0" smtClean="0"/>
          </a:p>
          <a:p>
            <a:pPr fontAlgn="base"/>
            <a:r>
              <a:rPr lang="en-US" sz="1200" b="1" dirty="0" smtClean="0"/>
              <a:t>Course Description</a:t>
            </a:r>
          </a:p>
          <a:p>
            <a:pPr fontAlgn="base"/>
            <a:r>
              <a:rPr lang="en-US" sz="1200" dirty="0" smtClean="0"/>
              <a:t>This course introduces students to English drama by way of carefully selected texts. The course emphasizes the primarily theatrical, rather than the purely literary, nature of drama.  Students will learn how to analyze plot and character.  The stress will be on understanding the nature of the dramatic mode.</a:t>
            </a:r>
          </a:p>
          <a:p>
            <a:pPr fontAlgn="base"/>
            <a:r>
              <a:rPr lang="en-US" sz="1200" dirty="0" smtClean="0"/>
              <a:t>This course defines drama as a distinctive genre in both its classical an modern manifestations.  The classical mode involves the Aristotelian concepts of drama such as imitation of an action, exposition, evolution, crisis, climax, denouement, protagonist, and the “fatal flaw.”  It also involves stage elements such as </a:t>
            </a:r>
            <a:r>
              <a:rPr lang="en-US" sz="1200" i="1" dirty="0" err="1" smtClean="0"/>
              <a:t>skene</a:t>
            </a:r>
            <a:r>
              <a:rPr lang="en-US" sz="1200" i="1" dirty="0" smtClean="0"/>
              <a:t>, orchestra, and </a:t>
            </a:r>
            <a:r>
              <a:rPr lang="en-US" sz="1200" i="1" dirty="0" err="1" smtClean="0"/>
              <a:t>theatron</a:t>
            </a:r>
            <a:r>
              <a:rPr lang="en-US" sz="1200" dirty="0" smtClean="0"/>
              <a:t>.  These elements should b studied in conjunction with the play itself. The modern mode will involve concepts and structural elements such as “staging,” “scenery,” “conflict,” “character interaction,” and “development,” in addition to “scenic cross-cutting,” etc.</a:t>
            </a:r>
          </a:p>
          <a:p>
            <a:pPr fontAlgn="base"/>
            <a:r>
              <a:rPr lang="en-US" sz="1200" dirty="0" smtClean="0"/>
              <a:t>Introduction to Greek drama; Aristotle’s </a:t>
            </a:r>
            <a:r>
              <a:rPr lang="en-US" sz="1200" i="1" dirty="0" smtClean="0"/>
              <a:t>Poetics</a:t>
            </a:r>
            <a:r>
              <a:rPr lang="en-US" sz="1200" dirty="0" smtClean="0"/>
              <a:t>: protagonist, </a:t>
            </a:r>
            <a:r>
              <a:rPr lang="en-US" sz="1200" i="1" dirty="0" err="1" smtClean="0"/>
              <a:t>hamartia</a:t>
            </a:r>
            <a:r>
              <a:rPr lang="en-US" sz="1200" i="1" dirty="0" smtClean="0"/>
              <a:t>, </a:t>
            </a:r>
            <a:r>
              <a:rPr lang="en-US" sz="1200" i="1" dirty="0" err="1" smtClean="0"/>
              <a:t>peripeteia</a:t>
            </a:r>
            <a:r>
              <a:rPr lang="en-US" sz="1200" i="1" dirty="0" smtClean="0"/>
              <a:t>, </a:t>
            </a:r>
            <a:r>
              <a:rPr lang="en-US" sz="1200" i="1" dirty="0" err="1" smtClean="0"/>
              <a:t>anagnorisis</a:t>
            </a:r>
            <a:r>
              <a:rPr lang="en-US" sz="1200" i="1" dirty="0" smtClean="0"/>
              <a:t>, “classical unities”</a:t>
            </a:r>
            <a:r>
              <a:rPr lang="en-US" sz="1200" dirty="0" smtClean="0"/>
              <a:t> (Sophocles, </a:t>
            </a:r>
            <a:r>
              <a:rPr lang="en-US" sz="1200" i="1" dirty="0" smtClean="0"/>
              <a:t>Oedipus the King</a:t>
            </a:r>
            <a:r>
              <a:rPr lang="en-US" sz="1200" dirty="0" smtClean="0"/>
              <a:t>); introduction to Roman comedy (Plautus, </a:t>
            </a:r>
            <a:r>
              <a:rPr lang="en-US" sz="1200" i="1" dirty="0" smtClean="0"/>
              <a:t>The Pot of Gold</a:t>
            </a:r>
            <a:r>
              <a:rPr lang="en-US" sz="1200" dirty="0" smtClean="0"/>
              <a:t>); Medieval drama: Miracle Plays; Morality Plays; Elizabethan drama; modern drama</a:t>
            </a:r>
          </a:p>
          <a:p>
            <a:pPr fontAlgn="base"/>
            <a:r>
              <a:rPr lang="en-US" sz="1200" dirty="0" smtClean="0"/>
              <a:t/>
            </a:r>
            <a:br>
              <a:rPr lang="en-US" sz="1200" dirty="0" smtClean="0"/>
            </a:br>
            <a:endParaRPr lang="en-US" sz="1200" dirty="0" smtClean="0"/>
          </a:p>
          <a:p>
            <a:pPr fontAlgn="base"/>
            <a:r>
              <a:rPr lang="en-US" sz="1200" b="1" dirty="0" smtClean="0"/>
              <a:t>Course Aims</a:t>
            </a:r>
          </a:p>
          <a:p>
            <a:pPr fontAlgn="base"/>
            <a:r>
              <a:rPr lang="en-US" sz="1200" dirty="0" smtClean="0"/>
              <a:t>Identify elements of drama as a literary genre</a:t>
            </a:r>
          </a:p>
          <a:p>
            <a:pPr fontAlgn="base"/>
            <a:r>
              <a:rPr lang="en-US" sz="1200" dirty="0" smtClean="0"/>
              <a:t>Discuss the history and tradition of drama</a:t>
            </a:r>
          </a:p>
          <a:p>
            <a:pPr fontAlgn="base"/>
            <a:r>
              <a:rPr lang="en-US" sz="1200" dirty="0" smtClean="0"/>
              <a:t>Discuss intellectual, social and religious issues relevant to the understanding of</a:t>
            </a:r>
          </a:p>
          <a:p>
            <a:pPr fontAlgn="base"/>
            <a:r>
              <a:rPr lang="en-US" sz="1200" dirty="0" smtClean="0"/>
              <a:t>classical and modern drama.</a:t>
            </a:r>
          </a:p>
          <a:p>
            <a:pPr fontAlgn="base"/>
            <a:r>
              <a:rPr lang="en-US" sz="1200" u="sng" dirty="0" smtClean="0"/>
              <a:t>Read </a:t>
            </a:r>
            <a:r>
              <a:rPr lang="en-US" sz="1200" dirty="0" smtClean="0"/>
              <a:t>and </a:t>
            </a:r>
            <a:r>
              <a:rPr lang="en-US" sz="1200" u="sng" dirty="0" smtClean="0"/>
              <a:t>Analyze </a:t>
            </a:r>
            <a:r>
              <a:rPr lang="en-US" sz="1200" dirty="0" smtClean="0"/>
              <a:t>written plays</a:t>
            </a:r>
            <a:br>
              <a:rPr lang="en-US" sz="1200" dirty="0" smtClean="0"/>
            </a:br>
            <a:endParaRPr lang="en-US" sz="1200" dirty="0" smtClean="0"/>
          </a:p>
          <a:p>
            <a:pPr fontAlgn="base"/>
            <a:r>
              <a:rPr lang="en-US" sz="1200" dirty="0" smtClean="0"/>
              <a:t>Differentiate between classical and modern plays.</a:t>
            </a:r>
          </a:p>
          <a:p>
            <a:pPr fontAlgn="base"/>
            <a:r>
              <a:rPr lang="en-US" sz="1200" b="1" dirty="0" smtClean="0"/>
              <a:t/>
            </a:r>
            <a:br>
              <a:rPr lang="en-US" sz="1200" b="1" dirty="0" smtClean="0"/>
            </a:br>
            <a:endParaRPr lang="en-US" sz="1200" b="1" dirty="0" smtClean="0"/>
          </a:p>
          <a:p>
            <a:pPr fontAlgn="base"/>
            <a:r>
              <a:rPr lang="en-US" sz="1200" b="1" dirty="0" smtClean="0"/>
              <a:t>Learning Outcomes</a:t>
            </a:r>
          </a:p>
          <a:p>
            <a:pPr fontAlgn="base"/>
            <a:r>
              <a:rPr lang="en-US" sz="1200" dirty="0" smtClean="0"/>
              <a:t>Knowledge of the </a:t>
            </a:r>
            <a:r>
              <a:rPr lang="en-US" sz="1200" dirty="0" err="1" smtClean="0"/>
              <a:t>intelle</a:t>
            </a:r>
            <a:r>
              <a:rPr lang="en-US" sz="1200" dirty="0" smtClean="0"/>
              <a:t> </a:t>
            </a:r>
            <a:r>
              <a:rPr lang="en-US" sz="1200" dirty="0" err="1" smtClean="0"/>
              <a:t>ctual</a:t>
            </a:r>
            <a:r>
              <a:rPr lang="en-US" sz="1200" dirty="0" smtClean="0"/>
              <a:t> and social issues relevant to an understanding of both classical and modern drama</a:t>
            </a:r>
          </a:p>
          <a:p>
            <a:pPr fontAlgn="base"/>
            <a:r>
              <a:rPr lang="en-US" sz="1200" dirty="0" smtClean="0"/>
              <a:t>Knowledge of </a:t>
            </a:r>
            <a:r>
              <a:rPr lang="en-US" sz="1200" dirty="0" err="1" smtClean="0"/>
              <a:t>theoretica</a:t>
            </a:r>
            <a:r>
              <a:rPr lang="en-US" sz="1200" dirty="0" smtClean="0"/>
              <a:t> l and critical approaches in relation to the study of drama</a:t>
            </a:r>
          </a:p>
          <a:p>
            <a:pPr fontAlgn="base"/>
            <a:r>
              <a:rPr lang="en-US" sz="1200" dirty="0" smtClean="0"/>
              <a:t>Knowledge of the </a:t>
            </a:r>
            <a:r>
              <a:rPr lang="en-US" sz="1200" dirty="0" err="1" smtClean="0"/>
              <a:t>chara</a:t>
            </a:r>
            <a:r>
              <a:rPr lang="en-US" sz="1200" dirty="0" smtClean="0"/>
              <a:t>  </a:t>
            </a:r>
            <a:r>
              <a:rPr lang="en-US" sz="1200" dirty="0" err="1" smtClean="0"/>
              <a:t>cteristics</a:t>
            </a:r>
            <a:r>
              <a:rPr lang="en-US" sz="1200" dirty="0" smtClean="0"/>
              <a:t> of drama as literary genre as well as a theatrical event</a:t>
            </a:r>
          </a:p>
          <a:p>
            <a:pPr fontAlgn="base"/>
            <a:r>
              <a:rPr lang="en-US" sz="1200" dirty="0" smtClean="0"/>
              <a:t>The Ability to comprehend concepts related to the plays and to their background and to</a:t>
            </a:r>
          </a:p>
          <a:p>
            <a:pPr fontAlgn="base"/>
            <a:r>
              <a:rPr lang="en-US" sz="1200" dirty="0" smtClean="0"/>
              <a:t>Make sound analogies and comparisons between different plays and different playwrights</a:t>
            </a:r>
          </a:p>
          <a:p>
            <a:r>
              <a:rPr lang="en-US" sz="1200" smtClean="0"/>
              <a:t/>
            </a:r>
            <a:br>
              <a:rPr lang="en-US" sz="1200" smtClean="0"/>
            </a:br>
            <a:endParaRPr lang="en-US"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TotalTime>
  <Words>0</Words>
  <Application>Microsoft Office PowerPoint</Application>
  <PresentationFormat>Affichage à l'écran (4:3)</PresentationFormat>
  <Paragraphs>25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39</cp:revision>
  <dcterms:created xsi:type="dcterms:W3CDTF">2015-04-10T09:16:03Z</dcterms:created>
  <dcterms:modified xsi:type="dcterms:W3CDTF">2015-04-12T06:30:26Z</dcterms:modified>
</cp:coreProperties>
</file>