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551477"/>
            <a:ext cx="7632848"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
            </a:r>
            <a:br>
              <a:rPr lang="en-US" sz="1400" b="1" dirty="0" smtClean="0"/>
            </a:br>
            <a:r>
              <a:rPr lang="en-US" sz="1400" b="1" dirty="0" smtClean="0"/>
              <a:t>Course Description</a:t>
            </a:r>
          </a:p>
          <a:p>
            <a:pPr rtl="1" fontAlgn="base"/>
            <a:r>
              <a:rPr lang="en-US" sz="1400" dirty="0" smtClean="0"/>
              <a:t>The rationale behind this course is twofold: 1) to familiarize students with the theory and practice of translation and 2) to train students to translate different advanced Arabic passages to proper English, using dictionaries and concordances.</a:t>
            </a:r>
            <a:br>
              <a:rPr lang="en-US" sz="1400" dirty="0" smtClean="0"/>
            </a:br>
            <a:r>
              <a:rPr lang="en-US" sz="1400" dirty="0" smtClean="0"/>
              <a:t> </a:t>
            </a:r>
            <a:br>
              <a:rPr lang="en-US" sz="1400" dirty="0" smtClean="0"/>
            </a:br>
            <a:r>
              <a:rPr lang="en-US" sz="1400" dirty="0" smtClean="0"/>
              <a:t>Students are introduced into the theory and practice of translation in order to give them an overall view of what translators do and how translation is studied. The course introduces the social and transactional skills which a professional translator uses. It also focuses on training students to translate various passages that vary in content, length, language, genre, and so on. Students are taught how to use the dictionary skillfully and properly while practicing a wise time management. They are also introduced into the use of concordances to understand the </a:t>
            </a:r>
            <a:r>
              <a:rPr lang="en-US" sz="1400" i="1" dirty="0" smtClean="0"/>
              <a:t>meaning</a:t>
            </a:r>
            <a:r>
              <a:rPr lang="en-US" sz="1400" dirty="0" smtClean="0"/>
              <a:t> of words that have never been seen or heard used in real situations</a:t>
            </a:r>
          </a:p>
          <a:p>
            <a:pPr fontAlgn="base"/>
            <a:r>
              <a:rPr lang="en-US" sz="1400" b="1" dirty="0" smtClean="0"/>
              <a:t>Course Aims </a:t>
            </a:r>
          </a:p>
          <a:p>
            <a:pPr fontAlgn="base"/>
            <a:r>
              <a:rPr lang="en-US" sz="1400" dirty="0" smtClean="0"/>
              <a:t>Translate a range of text types in a range of situation</a:t>
            </a:r>
          </a:p>
          <a:p>
            <a:pPr fontAlgn="base"/>
            <a:r>
              <a:rPr lang="en-US" sz="1400" dirty="0" smtClean="0"/>
              <a:t>using different strategies for different audiences</a:t>
            </a:r>
          </a:p>
          <a:p>
            <a:pPr fontAlgn="base"/>
            <a:r>
              <a:rPr lang="en-US" sz="1400" dirty="0" smtClean="0"/>
              <a:t>Demonstrate an understanding of conceptual issues in theories of translation, and how these can be applied to the activity's practice.</a:t>
            </a:r>
          </a:p>
          <a:p>
            <a:pPr fontAlgn="base"/>
            <a:r>
              <a:rPr lang="en-US" sz="1400" dirty="0" err="1" smtClean="0"/>
              <a:t>Analyse</a:t>
            </a:r>
            <a:r>
              <a:rPr lang="en-US" sz="1400" dirty="0" smtClean="0"/>
              <a:t> case studies and arrive at translators' strategies, and comment on these in their context</a:t>
            </a:r>
          </a:p>
          <a:p>
            <a:pPr fontAlgn="base"/>
            <a:r>
              <a:rPr lang="en-US" sz="1400" dirty="0" smtClean="0"/>
              <a:t/>
            </a:r>
            <a:br>
              <a:rPr lang="en-US" sz="1400" dirty="0" smtClean="0"/>
            </a:br>
            <a:endParaRPr lang="en-US" sz="1400" dirty="0" smtClean="0"/>
          </a:p>
          <a:p>
            <a:pPr rtl="1" fontAlgn="base"/>
            <a:r>
              <a:rPr lang="en-US" sz="1400" b="1" dirty="0" smtClean="0"/>
              <a:t>Learning Outcomes:</a:t>
            </a:r>
          </a:p>
          <a:p>
            <a:pPr fontAlgn="base"/>
            <a:r>
              <a:rPr lang="en-US" sz="1400" dirty="0" smtClean="0"/>
              <a:t>Ability to think critically and analytically.</a:t>
            </a:r>
          </a:p>
          <a:p>
            <a:pPr fontAlgn="base"/>
            <a:r>
              <a:rPr lang="en-US" sz="1400" dirty="0" smtClean="0"/>
              <a:t>Ability to interpret metaphoric use of language,</a:t>
            </a:r>
          </a:p>
          <a:p>
            <a:pPr fontAlgn="base"/>
            <a:r>
              <a:rPr lang="en-US" sz="1400" dirty="0" smtClean="0"/>
              <a:t>Ability to distinguish between the system of English and Arabic</a:t>
            </a:r>
          </a:p>
          <a:p>
            <a:pPr fontAlgn="base"/>
            <a:r>
              <a:rPr lang="en-US" sz="1400" dirty="0" smtClean="0"/>
              <a:t>Ability to interpret metaphoric use of language,</a:t>
            </a:r>
          </a:p>
          <a:p>
            <a:pPr fontAlgn="base"/>
            <a:r>
              <a:rPr lang="en-US" sz="1400" smtClean="0"/>
              <a:t>Ability to translate different branches of knowledge texts.</a:t>
            </a:r>
            <a:endParaRPr lang="en-US" sz="14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2545</TotalTime>
  <Words>0</Words>
  <Application>Microsoft Office PowerPoint</Application>
  <PresentationFormat>Affichage à l'écran (4:3)</PresentationFormat>
  <Paragraphs>18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37</cp:revision>
  <dcterms:created xsi:type="dcterms:W3CDTF">2015-04-10T09:16:03Z</dcterms:created>
  <dcterms:modified xsi:type="dcterms:W3CDTF">2015-04-12T06:03:15Z</dcterms:modified>
</cp:coreProperties>
</file>