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4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1264402"/>
            <a:ext cx="7632848" cy="95410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Course Description</a:t>
            </a:r>
          </a:p>
          <a:p>
            <a:pPr fontAlgn="base"/>
            <a:r>
              <a:rPr lang="en-US" sz="1400" dirty="0" smtClean="0"/>
              <a:t>speaking and Listening 2 is at a higher level than Speaking and Listening 1, and builds on the skills learned there. However, as long as you meet the entry requirements, there is no need for you to do Speaking and Listening 1 first.</a:t>
            </a:r>
          </a:p>
          <a:p>
            <a:pPr fontAlgn="base"/>
            <a:r>
              <a:rPr lang="en-US" sz="1400" dirty="0" smtClean="0"/>
              <a:t>By enhancing your speaking and listening skills, the course will help you to:</a:t>
            </a:r>
          </a:p>
          <a:p>
            <a:pPr fontAlgn="base"/>
            <a:r>
              <a:rPr lang="en-US" sz="1400" dirty="0" smtClean="0"/>
              <a:t>cope with English in less formal situations both at work and socially</a:t>
            </a:r>
          </a:p>
          <a:p>
            <a:pPr fontAlgn="base"/>
            <a:r>
              <a:rPr lang="en-US" sz="1400" dirty="0" smtClean="0"/>
              <a:t>gain confidence when listening to naturally spoken English, and be more able to respond to it</a:t>
            </a:r>
          </a:p>
          <a:p>
            <a:pPr fontAlgn="base"/>
            <a:r>
              <a:rPr lang="en-US" sz="1400" dirty="0" smtClean="0"/>
              <a:t>expand your range of useful idioms, slang and colloquial expressions</a:t>
            </a:r>
          </a:p>
          <a:p>
            <a:pPr fontAlgn="base"/>
            <a:r>
              <a:rPr lang="en-US" sz="1400" dirty="0" smtClean="0"/>
              <a:t>practice your skills through class discussion and role-play</a:t>
            </a:r>
          </a:p>
          <a:p>
            <a:pPr fontAlgn="base"/>
            <a:r>
              <a:rPr lang="en-US" sz="1400" dirty="0" smtClean="0"/>
              <a:t>To benefit from the course, you must be prepared to speak in front of others and take an active role in the activities and exercises that the teacher gives you.</a:t>
            </a:r>
          </a:p>
          <a:p>
            <a:pPr fontAlgn="base"/>
            <a:r>
              <a:rPr lang="en-US" sz="1400" dirty="0" smtClean="0"/>
              <a:t>Speaking and Listening 2 is part of the Certificate in English Language Skills (Intermediate) </a:t>
            </a:r>
            <a:r>
              <a:rPr lang="en-US" sz="1400" dirty="0" err="1" smtClean="0"/>
              <a:t>programme</a:t>
            </a:r>
            <a:r>
              <a:rPr lang="en-US" sz="1400" dirty="0" smtClean="0"/>
              <a:t>. The Certificate in English Language Skills (Intermediate) consists of short courses that deal with specific English language skills. These short courses can be taken individually. There are five modules (each of 45 hours' duration) currently on offer.</a:t>
            </a:r>
            <a:br>
              <a:rPr lang="en-US" sz="1400" dirty="0" smtClean="0"/>
            </a:br>
            <a:endParaRPr lang="en-US" sz="1400" dirty="0" smtClean="0"/>
          </a:p>
          <a:p>
            <a:pPr fontAlgn="base"/>
            <a:r>
              <a:rPr lang="en-US" sz="1400" dirty="0" smtClean="0"/>
              <a:t/>
            </a:r>
            <a:br>
              <a:rPr lang="en-US" sz="1400" dirty="0" smtClean="0"/>
            </a:br>
            <a:endParaRPr lang="en-US" sz="1400" dirty="0" smtClean="0"/>
          </a:p>
          <a:p>
            <a:pPr fontAlgn="base"/>
            <a:r>
              <a:rPr lang="en-US" sz="1400" b="1" dirty="0" smtClean="0"/>
              <a:t>Course Aims</a:t>
            </a:r>
          </a:p>
          <a:p>
            <a:pPr fontAlgn="base"/>
            <a:r>
              <a:rPr lang="en-US" sz="1400" dirty="0" smtClean="0"/>
              <a:t>understand and take part in an unplanned conversation (e.g. with a native speaker) about an everyday topic or a topic dealt with in the media;</a:t>
            </a:r>
          </a:p>
          <a:p>
            <a:pPr fontAlgn="base"/>
            <a:r>
              <a:rPr lang="en-US" sz="1400" dirty="0" smtClean="0"/>
              <a:t>take part in a discussion about a topic with which s/he is familiar: understand the arguments put forward, be able to summarize them and express a personal opinion.</a:t>
            </a:r>
          </a:p>
          <a:p>
            <a:pPr fontAlgn="base"/>
            <a:r>
              <a:rPr lang="en-US" sz="1400" dirty="0" smtClean="0"/>
              <a:t/>
            </a:r>
            <a:br>
              <a:rPr lang="en-US" sz="1400" dirty="0" smtClean="0"/>
            </a:br>
            <a:endParaRPr lang="en-US" sz="1400" dirty="0" smtClean="0"/>
          </a:p>
          <a:p>
            <a:pPr fontAlgn="base"/>
            <a:r>
              <a:rPr lang="en-US" sz="1400" b="1" dirty="0" smtClean="0"/>
              <a:t>Learning Outcomes:</a:t>
            </a:r>
          </a:p>
          <a:p>
            <a:pPr fontAlgn="base"/>
            <a:r>
              <a:rPr lang="en-US" sz="1400" dirty="0" smtClean="0"/>
              <a:t> Conduct face to face communication in academic situations as demonstrated by asking for help and clarification of the teacher and the class mates inside and outside of the class;</a:t>
            </a:r>
          </a:p>
          <a:p>
            <a:pPr fontAlgn="base"/>
            <a:r>
              <a:rPr lang="en-US" sz="1400" dirty="0" smtClean="0"/>
              <a:t>Participate in all class discussions (both formal and informal), and fully participate in all group and pair work;</a:t>
            </a:r>
          </a:p>
          <a:p>
            <a:pPr fontAlgn="base"/>
            <a:r>
              <a:rPr lang="en-US" sz="1400" dirty="0" smtClean="0"/>
              <a:t>Interact by using the following skills:  summarizing, seeking clarification, asking questions, offering personal insights, seeking others’ opinions, and negotiating compromises;</a:t>
            </a:r>
          </a:p>
          <a:p>
            <a:pPr fontAlgn="base"/>
            <a:r>
              <a:rPr lang="en-US" sz="1400" dirty="0" smtClean="0"/>
              <a:t>Apply compensation strategies for pronunciation patterns which require listeners to work overly hard by paraphrasing, repeating, and using media to convey a message;</a:t>
            </a:r>
          </a:p>
          <a:p>
            <a:pPr fontAlgn="base"/>
            <a:r>
              <a:rPr lang="en-US" sz="1400" dirty="0" smtClean="0"/>
              <a:t>Lead large and small group discussions as demonstrated by conducting and participating in debated and formal class discussions;</a:t>
            </a:r>
          </a:p>
          <a:p>
            <a:pPr fontAlgn="base"/>
            <a:r>
              <a:rPr lang="en-US" sz="1400" dirty="0" smtClean="0"/>
              <a:t> Give both formal and non-formal presentations as demonstrated by successfully giving a casual self- introduction, an idiom presentation, and a formal presentation.</a:t>
            </a:r>
          </a:p>
          <a:p>
            <a:pPr fontAlgn="base"/>
            <a:r>
              <a:rPr lang="en-US" sz="1400" dirty="0" smtClean="0"/>
              <a:t/>
            </a:r>
            <a:br>
              <a:rPr lang="en-US" sz="1400" dirty="0" smtClean="0"/>
            </a:br>
            <a:endParaRPr lang="en-US" sz="1400" dirty="0" smtClean="0"/>
          </a:p>
          <a:p>
            <a:r>
              <a:rPr lang="en-US" sz="1400" smtClean="0"/>
              <a:t/>
            </a:r>
            <a:br>
              <a:rPr lang="en-US" sz="1400" smtClean="0"/>
            </a:br>
            <a:endParaRPr lang="en-US" sz="1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1844</TotalTime>
  <Words>0</Words>
  <Application>Microsoft Office PowerPoint</Application>
  <PresentationFormat>Affichage à l'écran (4:3)</PresentationFormat>
  <Paragraphs>27</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34</cp:revision>
  <dcterms:created xsi:type="dcterms:W3CDTF">2015-04-10T09:16:03Z</dcterms:created>
  <dcterms:modified xsi:type="dcterms:W3CDTF">2015-04-11T18:22:03Z</dcterms:modified>
</cp:coreProperties>
</file>