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8" r:id="rId3"/>
    <p:sldId id="259" r:id="rId4"/>
    <p:sldId id="268" r:id="rId5"/>
    <p:sldId id="261" r:id="rId6"/>
    <p:sldId id="262" r:id="rId7"/>
    <p:sldId id="263" r:id="rId8"/>
    <p:sldId id="264" r:id="rId9"/>
    <p:sldId id="265" r:id="rId10"/>
    <p:sldId id="266" r:id="rId11"/>
    <p:sldId id="267" r:id="rId1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p:scale>
          <a:sx n="81" d="100"/>
          <a:sy n="81" d="100"/>
        </p:scale>
        <p:origin x="-300"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910080" y="359898"/>
            <a:ext cx="987552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47BC5DCB-72A4-4F1C-B5C1-DB15C604FB9E}" type="datetimeFigureOut">
              <a:rPr lang="ar-SA" smtClean="0"/>
              <a:t>03/05/36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D7EDD8FC-E044-4EE3-87F1-EBE3D232612E}" type="slidenum">
              <a:rPr lang="ar-SA" smtClean="0"/>
              <a:t>‹#›</a:t>
            </a:fld>
            <a:endParaRPr lang="ar-SA"/>
          </a:p>
        </p:txBody>
      </p:sp>
      <p:sp>
        <p:nvSpPr>
          <p:cNvPr id="8" name="شكل بيضاوي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7BC5DCB-72A4-4F1C-B5C1-DB15C604FB9E}" type="datetimeFigureOut">
              <a:rPr lang="ar-SA" smtClean="0"/>
              <a:t>03/05/36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7EDD8FC-E044-4EE3-87F1-EBE3D232612E}"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9144000" y="274640"/>
            <a:ext cx="24384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524000" y="274641"/>
            <a:ext cx="7416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7BC5DCB-72A4-4F1C-B5C1-DB15C604FB9E}" type="datetimeFigureOut">
              <a:rPr lang="ar-SA" smtClean="0"/>
              <a:t>03/05/36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7EDD8FC-E044-4EE3-87F1-EBE3D232612E}"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7BC5DCB-72A4-4F1C-B5C1-DB15C604FB9E}" type="datetimeFigureOut">
              <a:rPr lang="ar-SA" smtClean="0"/>
              <a:t>03/05/36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7EDD8FC-E044-4EE3-87F1-EBE3D232612E}"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47BC5DCB-72A4-4F1C-B5C1-DB15C604FB9E}" type="datetimeFigureOut">
              <a:rPr lang="ar-SA" smtClean="0"/>
              <a:t>03/05/36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7EDD8FC-E044-4EE3-87F1-EBE3D232612E}" type="slidenum">
              <a:rPr lang="ar-SA" smtClean="0"/>
              <a:t>‹#›</a:t>
            </a:fld>
            <a:endParaRPr lang="ar-SA"/>
          </a:p>
        </p:txBody>
      </p:sp>
      <p:sp>
        <p:nvSpPr>
          <p:cNvPr id="10" name="مستطيل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914144" y="274320"/>
            <a:ext cx="999744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7BC5DCB-72A4-4F1C-B5C1-DB15C604FB9E}" type="datetimeFigureOut">
              <a:rPr lang="ar-SA" smtClean="0"/>
              <a:t>03/05/36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7EDD8FC-E044-4EE3-87F1-EBE3D232612E}"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47BC5DCB-72A4-4F1C-B5C1-DB15C604FB9E}" type="datetimeFigureOut">
              <a:rPr lang="ar-SA" smtClean="0"/>
              <a:t>03/05/36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D7EDD8FC-E044-4EE3-87F1-EBE3D232612E}"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914144" y="274320"/>
            <a:ext cx="999744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47BC5DCB-72A4-4F1C-B5C1-DB15C604FB9E}" type="datetimeFigureOut">
              <a:rPr lang="ar-SA" smtClean="0"/>
              <a:t>03/05/36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D7EDD8FC-E044-4EE3-87F1-EBE3D232612E}"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47BC5DCB-72A4-4F1C-B5C1-DB15C604FB9E}" type="datetimeFigureOut">
              <a:rPr lang="ar-SA" smtClean="0"/>
              <a:t>03/05/36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D7EDD8FC-E044-4EE3-87F1-EBE3D232612E}" type="slidenum">
              <a:rPr lang="ar-SA" smtClean="0"/>
              <a:t>‹#›</a:t>
            </a:fld>
            <a:endParaRPr lang="ar-SA"/>
          </a:p>
        </p:txBody>
      </p:sp>
      <p:sp>
        <p:nvSpPr>
          <p:cNvPr id="6" name="مستطيل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7BC5DCB-72A4-4F1C-B5C1-DB15C604FB9E}" type="datetimeFigureOut">
              <a:rPr lang="ar-SA" smtClean="0"/>
              <a:t>03/05/36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7EDD8FC-E044-4EE3-87F1-EBE3D232612E}"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47BC5DCB-72A4-4F1C-B5C1-DB15C604FB9E}" type="datetimeFigureOut">
              <a:rPr lang="ar-SA" smtClean="0"/>
              <a:t>03/05/36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7EDD8FC-E044-4EE3-87F1-EBE3D232612E}" type="slidenum">
              <a:rPr lang="ar-SA" smtClean="0"/>
              <a:t>‹#›</a:t>
            </a:fld>
            <a:endParaRPr lang="ar-SA"/>
          </a:p>
        </p:txBody>
      </p:sp>
      <p:sp>
        <p:nvSpPr>
          <p:cNvPr id="8" name="مستطيل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914144" y="274638"/>
            <a:ext cx="999744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7BC5DCB-72A4-4F1C-B5C1-DB15C604FB9E}" type="datetimeFigureOut">
              <a:rPr lang="ar-SA" smtClean="0"/>
              <a:t>03/05/36</a:t>
            </a:fld>
            <a:endParaRPr lang="ar-SA"/>
          </a:p>
        </p:txBody>
      </p:sp>
      <p:sp>
        <p:nvSpPr>
          <p:cNvPr id="10" name="عنصر نائب للتذييل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7EDD8FC-E044-4EE3-87F1-EBE3D232612E}" type="slidenum">
              <a:rPr lang="ar-SA" smtClean="0"/>
              <a:t>‹#›</a:t>
            </a:fld>
            <a:endParaRPr lang="ar-SA"/>
          </a:p>
        </p:txBody>
      </p:sp>
      <p:sp>
        <p:nvSpPr>
          <p:cNvPr id="15" name="مستطيل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SA" dirty="0" smtClean="0"/>
              <a:t>بسم الله الرحمن الرحيم</a:t>
            </a:r>
            <a:endParaRPr lang="ar-SA" dirty="0"/>
          </a:p>
        </p:txBody>
      </p:sp>
    </p:spTree>
    <p:extLst>
      <p:ext uri="{BB962C8B-B14F-4D97-AF65-F5344CB8AC3E}">
        <p14:creationId xmlns:p14="http://schemas.microsoft.com/office/powerpoint/2010/main" val="2361730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a:t>
            </a:r>
            <a:endParaRPr lang="ar-SA" dirty="0"/>
          </a:p>
        </p:txBody>
      </p:sp>
      <p:sp>
        <p:nvSpPr>
          <p:cNvPr id="3" name="عنصر نائب للمحتوى 2"/>
          <p:cNvSpPr>
            <a:spLocks noGrp="1"/>
          </p:cNvSpPr>
          <p:nvPr>
            <p:ph idx="1"/>
          </p:nvPr>
        </p:nvSpPr>
        <p:spPr/>
        <p:txBody>
          <a:bodyPr>
            <a:normAutofit lnSpcReduction="10000"/>
          </a:bodyPr>
          <a:lstStyle/>
          <a:p>
            <a:pPr indent="0" algn="just">
              <a:lnSpc>
                <a:spcPct val="115000"/>
              </a:lnSpc>
              <a:spcAft>
                <a:spcPts val="800"/>
              </a:spcAft>
              <a:buNone/>
            </a:pPr>
            <a:r>
              <a:rPr lang="ar-SA" b="1" dirty="0" smtClean="0">
                <a:effectLst/>
                <a:latin typeface="Times New Roman" panose="02020603050405020304" pitchFamily="18" charset="0"/>
                <a:ea typeface="Calibri" panose="020F0502020204030204" pitchFamily="34" charset="0"/>
                <a:cs typeface="AL-Mohanad"/>
              </a:rPr>
              <a:t>ب - تقــوم إدارة الكراســي البحثيــة بمراجعــة مــدى توافــر الاشــتراطات الشــكلية بالمقتــرح وإجــراء الاتصــالات اللازمــة مــع صاحــب المقتــرح حتــى يصبــح مســتوفيا </a:t>
            </a:r>
            <a:r>
              <a:rPr lang="ar-SA" b="1" dirty="0" smtClean="0">
                <a:effectLst/>
                <a:latin typeface="Times New Roman" panose="02020603050405020304" pitchFamily="18" charset="0"/>
                <a:ea typeface="Calibri" panose="020F0502020204030204" pitchFamily="34" charset="0"/>
                <a:cs typeface="AL-Mohanad"/>
              </a:rPr>
              <a:t>شروطه.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indent="0" algn="just">
              <a:lnSpc>
                <a:spcPct val="115000"/>
              </a:lnSpc>
              <a:spcAft>
                <a:spcPts val="800"/>
              </a:spcAft>
              <a:buNone/>
            </a:pPr>
            <a:r>
              <a:rPr lang="ar-SA" b="1" dirty="0" smtClean="0">
                <a:effectLst/>
                <a:latin typeface="Times New Roman" panose="02020603050405020304" pitchFamily="18" charset="0"/>
                <a:ea typeface="Calibri" panose="020F0502020204030204" pitchFamily="34" charset="0"/>
                <a:cs typeface="AL-Mohanad"/>
              </a:rPr>
              <a:t>ج - يتــم رفــع المقتــرح إلــى اللجنــة </a:t>
            </a:r>
            <a:r>
              <a:rPr lang="ar-SA" b="1" dirty="0" err="1" smtClean="0">
                <a:effectLst/>
                <a:latin typeface="Times New Roman" panose="02020603050405020304" pitchFamily="18" charset="0"/>
                <a:ea typeface="Calibri" panose="020F0502020204030204" pitchFamily="34" charset="0"/>
                <a:cs typeface="AL-Mohanad"/>
              </a:rPr>
              <a:t>الإشرافية</a:t>
            </a:r>
            <a:r>
              <a:rPr lang="ar-SA" b="1" dirty="0" smtClean="0">
                <a:effectLst/>
                <a:latin typeface="Times New Roman" panose="02020603050405020304" pitchFamily="18" charset="0"/>
                <a:ea typeface="Calibri" panose="020F0502020204030204" pitchFamily="34" charset="0"/>
                <a:cs typeface="AL-Mohanad"/>
              </a:rPr>
              <a:t> علــى كراســي البحــث بالجامعــة لدراســته مــن الناحيــة الموضوعيــة واتخــاذ كافــة الإجــراءات والمقابــلات التــي تراهــا ضروريــة لإبــداء الــرأي فيــه بالاعتمــاد مــن عدمــه.</a:t>
            </a:r>
            <a:endParaRPr lang="ar-SA" sz="2000" dirty="0">
              <a:latin typeface="Calibri" panose="020F0502020204030204" pitchFamily="34" charset="0"/>
              <a:ea typeface="Calibri" panose="020F0502020204030204" pitchFamily="34" charset="0"/>
              <a:cs typeface="Arial" panose="020B0604020202020204" pitchFamily="34" charset="0"/>
            </a:endParaRPr>
          </a:p>
          <a:p>
            <a:pPr indent="0" algn="just">
              <a:lnSpc>
                <a:spcPct val="115000"/>
              </a:lnSpc>
              <a:spcAft>
                <a:spcPts val="800"/>
              </a:spcAft>
              <a:buNone/>
            </a:pPr>
            <a:r>
              <a:rPr lang="ar-SA" b="1" dirty="0" smtClean="0">
                <a:effectLst/>
                <a:latin typeface="Times New Roman" panose="02020603050405020304" pitchFamily="18" charset="0"/>
                <a:ea typeface="Calibri" panose="020F0502020204030204" pitchFamily="34" charset="0"/>
                <a:cs typeface="AL-Mohanad"/>
              </a:rPr>
              <a:t> د – يتم ابلاغ صاحب الشأن بنتيجة مناقشة الطلب.</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ar-SA" dirty="0"/>
          </a:p>
        </p:txBody>
      </p:sp>
    </p:spTree>
    <p:extLst>
      <p:ext uri="{BB962C8B-B14F-4D97-AF65-F5344CB8AC3E}">
        <p14:creationId xmlns:p14="http://schemas.microsoft.com/office/powerpoint/2010/main" val="4229402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1816100"/>
            <a:ext cx="12192000" cy="5041900"/>
          </a:xfrm>
        </p:spPr>
        <p:txBody>
          <a:bodyPr>
            <a:normAutofit/>
          </a:bodyPr>
          <a:lstStyle/>
          <a:p>
            <a:endParaRPr lang="ar-SA" sz="6000" dirty="0" smtClean="0">
              <a:solidFill>
                <a:prstClr val="black"/>
              </a:solidFill>
              <a:latin typeface="Calibri Light" panose="020F0302020204030204"/>
              <a:ea typeface="+mj-ea"/>
              <a:cs typeface="Times New Roman" panose="02020603050405020304" pitchFamily="18" charset="0"/>
            </a:endParaRPr>
          </a:p>
          <a:p>
            <a:endParaRPr lang="ar-SA" sz="6000" dirty="0">
              <a:solidFill>
                <a:prstClr val="black"/>
              </a:solidFill>
              <a:latin typeface="Calibri Light" panose="020F0302020204030204"/>
              <a:ea typeface="+mj-ea"/>
              <a:cs typeface="Times New Roman" panose="02020603050405020304" pitchFamily="18" charset="0"/>
            </a:endParaRPr>
          </a:p>
          <a:p>
            <a:pPr algn="ctr"/>
            <a:r>
              <a:rPr lang="ar-SA" sz="6000" dirty="0" smtClean="0">
                <a:solidFill>
                  <a:prstClr val="black"/>
                </a:solidFill>
                <a:latin typeface="Calibri Light" panose="020F0302020204030204"/>
                <a:ea typeface="+mj-ea"/>
                <a:cs typeface="Times New Roman" panose="02020603050405020304" pitchFamily="18" charset="0"/>
              </a:rPr>
              <a:t>وشكراً</a:t>
            </a:r>
          </a:p>
          <a:p>
            <a:pPr algn="ctr"/>
            <a:r>
              <a:rPr lang="en-US" b="1" dirty="0"/>
              <a:t>vpgssr@mu.edu.sa</a:t>
            </a:r>
          </a:p>
          <a:p>
            <a:pPr algn="ctr"/>
            <a:endParaRPr lang="ar-SA" dirty="0"/>
          </a:p>
        </p:txBody>
      </p:sp>
    </p:spTree>
    <p:extLst>
      <p:ext uri="{BB962C8B-B14F-4D97-AF65-F5344CB8AC3E}">
        <p14:creationId xmlns:p14="http://schemas.microsoft.com/office/powerpoint/2010/main" val="423513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idx="4294967295"/>
          </p:nvPr>
        </p:nvSpPr>
        <p:spPr>
          <a:xfrm>
            <a:off x="0" y="1122363"/>
            <a:ext cx="12192000" cy="4681537"/>
          </a:xfrm>
        </p:spPr>
        <p:txBody>
          <a:bodyPr>
            <a:normAutofit/>
          </a:bodyPr>
          <a:lstStyle/>
          <a:p>
            <a:pPr algn="ctr"/>
            <a:r>
              <a:rPr lang="ar-SA" dirty="0" smtClean="0"/>
              <a:t>إدارة الكراسي البحثية</a:t>
            </a:r>
            <a:br>
              <a:rPr lang="ar-SA" dirty="0" smtClean="0"/>
            </a:br>
            <a:r>
              <a:rPr lang="ar-SA" dirty="0" smtClean="0"/>
              <a:t>اللقاء الثقافي بأعضاء هيئة التدريس بكلية المجتمع</a:t>
            </a:r>
            <a:br>
              <a:rPr lang="ar-SA" dirty="0" smtClean="0"/>
            </a:br>
            <a:r>
              <a:rPr lang="ar-SA" dirty="0" smtClean="0"/>
              <a:t/>
            </a:r>
            <a:br>
              <a:rPr lang="ar-SA" dirty="0" smtClean="0"/>
            </a:br>
            <a:r>
              <a:rPr lang="ar-SA" dirty="0" smtClean="0"/>
              <a:t>« </a:t>
            </a:r>
            <a:r>
              <a:rPr lang="ar-SA" b="1" dirty="0" smtClean="0"/>
              <a:t>دور أعضاء هيئة التدريس في دعم مسيرة الكراسي البحثية »</a:t>
            </a:r>
            <a:endParaRPr lang="ar-SA" dirty="0"/>
          </a:p>
        </p:txBody>
      </p:sp>
    </p:spTree>
    <p:extLst>
      <p:ext uri="{BB962C8B-B14F-4D97-AF65-F5344CB8AC3E}">
        <p14:creationId xmlns:p14="http://schemas.microsoft.com/office/powerpoint/2010/main" val="1816302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519602"/>
            <a:ext cx="9144000" cy="1112837"/>
          </a:xfrm>
        </p:spPr>
        <p:txBody>
          <a:bodyPr>
            <a:normAutofit/>
          </a:bodyPr>
          <a:lstStyle/>
          <a:p>
            <a:pPr algn="ctr"/>
            <a:r>
              <a:rPr lang="ar-SA" sz="6300" b="1" dirty="0"/>
              <a:t>المحور الأول </a:t>
            </a:r>
          </a:p>
        </p:txBody>
      </p:sp>
      <p:sp>
        <p:nvSpPr>
          <p:cNvPr id="3" name="عنوان فرعي 2"/>
          <p:cNvSpPr>
            <a:spLocks noGrp="1"/>
          </p:cNvSpPr>
          <p:nvPr>
            <p:ph type="subTitle" idx="1"/>
          </p:nvPr>
        </p:nvSpPr>
        <p:spPr>
          <a:xfrm>
            <a:off x="0" y="1770185"/>
            <a:ext cx="12192000" cy="4998915"/>
          </a:xfrm>
        </p:spPr>
        <p:txBody>
          <a:bodyPr>
            <a:normAutofit lnSpcReduction="10000"/>
          </a:bodyPr>
          <a:lstStyle/>
          <a:p>
            <a:pPr algn="ctr"/>
            <a:r>
              <a:rPr lang="ar-SA" sz="4400" b="1" dirty="0" smtClean="0">
                <a:latin typeface="+mj-lt"/>
                <a:ea typeface="+mj-ea"/>
                <a:cs typeface="+mj-cs"/>
              </a:rPr>
              <a:t>1-</a:t>
            </a:r>
            <a:r>
              <a:rPr lang="ar-SA" sz="9000" b="1" dirty="0" smtClean="0">
                <a:latin typeface="+mj-lt"/>
                <a:ea typeface="+mj-ea"/>
                <a:cs typeface="+mj-cs"/>
              </a:rPr>
              <a:t> </a:t>
            </a:r>
            <a:r>
              <a:rPr lang="ar-SA" sz="4800" b="1" dirty="0" smtClean="0">
                <a:latin typeface="+mj-lt"/>
                <a:ea typeface="+mj-ea"/>
                <a:cs typeface="+mj-cs"/>
              </a:rPr>
              <a:t>نبذة عن الكراسي البحثية.</a:t>
            </a:r>
          </a:p>
          <a:p>
            <a:pPr algn="ctr"/>
            <a:r>
              <a:rPr lang="ar-SA" sz="4800" b="1" dirty="0" smtClean="0">
                <a:latin typeface="+mj-lt"/>
                <a:ea typeface="+mj-ea"/>
                <a:cs typeface="+mj-cs"/>
              </a:rPr>
              <a:t>2- </a:t>
            </a:r>
            <a:r>
              <a:rPr lang="ar-SA" sz="4800" b="1" dirty="0" smtClean="0">
                <a:latin typeface="+mj-lt"/>
                <a:ea typeface="+mj-ea"/>
                <a:cs typeface="+mj-cs"/>
              </a:rPr>
              <a:t>الدور </a:t>
            </a:r>
            <a:r>
              <a:rPr lang="ar-SA" sz="4800" b="1" dirty="0">
                <a:latin typeface="+mj-lt"/>
                <a:ea typeface="+mj-ea"/>
                <a:cs typeface="+mj-cs"/>
              </a:rPr>
              <a:t>المباشر لأعضاء هيئة </a:t>
            </a:r>
            <a:r>
              <a:rPr lang="ar-SA" sz="4800" b="1" dirty="0" smtClean="0">
                <a:latin typeface="+mj-lt"/>
                <a:ea typeface="+mj-ea"/>
                <a:cs typeface="+mj-cs"/>
              </a:rPr>
              <a:t>التدريس في مسيرة الكراسي </a:t>
            </a:r>
            <a:r>
              <a:rPr lang="ar-SA" sz="4800" b="1" dirty="0" smtClean="0">
                <a:latin typeface="+mj-lt"/>
                <a:ea typeface="+mj-ea"/>
                <a:cs typeface="+mj-cs"/>
              </a:rPr>
              <a:t>العلمية</a:t>
            </a:r>
          </a:p>
          <a:p>
            <a:pPr algn="ctr"/>
            <a:endParaRPr lang="ar-SA" sz="4800" b="1" dirty="0" smtClean="0">
              <a:latin typeface="+mj-lt"/>
              <a:ea typeface="+mj-ea"/>
              <a:cs typeface="+mj-cs"/>
            </a:endParaRPr>
          </a:p>
          <a:p>
            <a:pPr algn="ctr"/>
            <a:r>
              <a:rPr lang="ar-SA" sz="4800" b="1" dirty="0" smtClean="0">
                <a:solidFill>
                  <a:srgbClr val="002060"/>
                </a:solidFill>
                <a:latin typeface="+mj-lt"/>
                <a:ea typeface="+mj-ea"/>
                <a:cs typeface="+mj-cs"/>
              </a:rPr>
              <a:t>يقدمه / عبدالله عواد الحربي</a:t>
            </a:r>
          </a:p>
          <a:p>
            <a:pPr algn="ctr"/>
            <a:r>
              <a:rPr lang="ar-SA" sz="4800" b="1" dirty="0" smtClean="0">
                <a:solidFill>
                  <a:srgbClr val="002060"/>
                </a:solidFill>
                <a:latin typeface="+mj-lt"/>
                <a:ea typeface="+mj-ea"/>
                <a:cs typeface="+mj-cs"/>
              </a:rPr>
              <a:t>إدارة الكراسي البحثية</a:t>
            </a:r>
            <a:endParaRPr lang="ar-SA" sz="4800" b="1" dirty="0" smtClean="0">
              <a:solidFill>
                <a:srgbClr val="002060"/>
              </a:solidFill>
              <a:latin typeface="+mj-lt"/>
              <a:ea typeface="+mj-ea"/>
              <a:cs typeface="+mj-cs"/>
            </a:endParaRPr>
          </a:p>
          <a:p>
            <a:endParaRPr lang="ar-SA" sz="6000" dirty="0">
              <a:latin typeface="+mj-lt"/>
              <a:ea typeface="+mj-ea"/>
              <a:cs typeface="+mj-cs"/>
            </a:endParaRPr>
          </a:p>
          <a:p>
            <a:endParaRPr lang="ar-SA" sz="6000" dirty="0">
              <a:latin typeface="+mj-lt"/>
              <a:ea typeface="+mj-ea"/>
              <a:cs typeface="+mj-cs"/>
            </a:endParaRPr>
          </a:p>
        </p:txBody>
      </p:sp>
    </p:spTree>
    <p:extLst>
      <p:ext uri="{BB962C8B-B14F-4D97-AF65-F5344CB8AC3E}">
        <p14:creationId xmlns:p14="http://schemas.microsoft.com/office/powerpoint/2010/main" val="1428466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1- نبذة عن الكراسي البحثية.</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b="1" dirty="0"/>
              <a:t>كراسي البحث عبارة عن مبادرات علمية متميزة تقوم فكرتها على خلق شراكة بين المؤسسات الأكاديمية ممثلة بالجامعات كطرف، والمؤسسات العامة أو الخاصة أو أصحاب الوجاهة ورجال الأعمال وغيرهم.. كطرف ثانٍ بصورة تكاملية حيث تقوم الجامعات بتهيئة البيئة البحثية اللازمة لنجاح فعاليات الكرسي ومتابعة أدائه وتحقيق أهدافه، وفي المقابل يقوم الطرف الآخر بتقديم الدعم والتمويل اللازم لمشاريع الأبحاث والدراسات والأنشطة الأخرى التي يقوم بها الكرسي والتي تناسب تخصص الداعم أو ميوله أو نشاطه</a:t>
            </a:r>
            <a:r>
              <a:rPr lang="ar-SA" b="1" dirty="0" smtClean="0"/>
              <a:t>.</a:t>
            </a:r>
          </a:p>
          <a:p>
            <a:r>
              <a:rPr lang="ar-SA" b="1" dirty="0" smtClean="0"/>
              <a:t>لائحة الكراسي البحثية بجامعة المجمعة.</a:t>
            </a:r>
          </a:p>
          <a:p>
            <a:r>
              <a:rPr lang="ar-SA" b="1" dirty="0" smtClean="0"/>
              <a:t>اهمية الكرسي للمجتمع. (العبرة ليست بالكثرة بل النوعية والتخصص).</a:t>
            </a:r>
          </a:p>
          <a:p>
            <a:r>
              <a:rPr lang="ar-SA" b="1" dirty="0" smtClean="0"/>
              <a:t>الشفافية والوضوح . (أهداف الكرسي، ما تم تحقيقه، الادارة المالية...)</a:t>
            </a:r>
            <a:endParaRPr lang="ar-SA" dirty="0"/>
          </a:p>
        </p:txBody>
      </p:sp>
    </p:spTree>
    <p:extLst>
      <p:ext uri="{BB962C8B-B14F-4D97-AF65-F5344CB8AC3E}">
        <p14:creationId xmlns:p14="http://schemas.microsoft.com/office/powerpoint/2010/main" val="320720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normAutofit fontScale="90000"/>
          </a:bodyPr>
          <a:lstStyle/>
          <a:p>
            <a:pPr algn="ctr">
              <a:lnSpc>
                <a:spcPct val="107000"/>
              </a:lnSpc>
              <a:spcAft>
                <a:spcPts val="800"/>
              </a:spcAft>
            </a:pPr>
            <a:r>
              <a:rPr lang="ar-SA" b="1" dirty="0" smtClean="0">
                <a:effectLst/>
                <a:latin typeface="Times New Roman" panose="02020603050405020304" pitchFamily="18" charset="0"/>
                <a:ea typeface="Calibri" panose="020F0502020204030204" pitchFamily="34" charset="0"/>
                <a:cs typeface="AL-Mohanad"/>
              </a:rPr>
              <a:t>2- دور </a:t>
            </a:r>
            <a:r>
              <a:rPr lang="ar-SA" b="1" dirty="0" smtClean="0">
                <a:effectLst/>
                <a:latin typeface="Times New Roman" panose="02020603050405020304" pitchFamily="18" charset="0"/>
                <a:ea typeface="Calibri" panose="020F0502020204030204" pitchFamily="34" charset="0"/>
                <a:cs typeface="AL-Mohanad"/>
              </a:rPr>
              <a:t>أعضاء هيئة التدريس في مسيرة الكراسي العلمية</a:t>
            </a:r>
            <a:r>
              <a:rPr lang="en-US" sz="3200" dirty="0" smtClean="0">
                <a:effectLst/>
                <a:latin typeface="Calibri" panose="020F0502020204030204" pitchFamily="34" charset="0"/>
                <a:ea typeface="Calibri" panose="020F0502020204030204" pitchFamily="34" charset="0"/>
                <a:cs typeface="Arial" panose="020B0604020202020204" pitchFamily="34" charset="0"/>
              </a:rPr>
              <a:t/>
            </a:r>
            <a:br>
              <a:rPr lang="en-US" sz="3200" dirty="0" smtClean="0">
                <a:effectLst/>
                <a:latin typeface="Calibri" panose="020F0502020204030204" pitchFamily="34" charset="0"/>
                <a:ea typeface="Calibri" panose="020F0502020204030204" pitchFamily="34" charset="0"/>
                <a:cs typeface="Arial" panose="020B0604020202020204" pitchFamily="34" charset="0"/>
              </a:rPr>
            </a:br>
            <a:endParaRPr lang="ar-SA" dirty="0"/>
          </a:p>
        </p:txBody>
      </p:sp>
      <p:sp>
        <p:nvSpPr>
          <p:cNvPr id="6" name="عنصر نائب للمحتوى 5"/>
          <p:cNvSpPr>
            <a:spLocks noGrp="1"/>
          </p:cNvSpPr>
          <p:nvPr>
            <p:ph idx="1"/>
          </p:nvPr>
        </p:nvSpPr>
        <p:spPr/>
        <p:txBody>
          <a:bodyPr/>
          <a:lstStyle/>
          <a:p>
            <a:pPr algn="just">
              <a:lnSpc>
                <a:spcPct val="107000"/>
              </a:lnSpc>
              <a:spcAft>
                <a:spcPts val="800"/>
              </a:spcAft>
            </a:pPr>
            <a:r>
              <a:rPr lang="ar-SA" b="1" dirty="0" smtClean="0">
                <a:effectLst/>
                <a:latin typeface="Times New Roman" panose="02020603050405020304" pitchFamily="18" charset="0"/>
                <a:ea typeface="Calibri" panose="020F0502020204030204" pitchFamily="34" charset="0"/>
                <a:cs typeface="AL-Mohanad"/>
              </a:rPr>
              <a:t>يمكن القول بأن </a:t>
            </a:r>
            <a:r>
              <a:rPr lang="ar-SA" b="1" u="sng" dirty="0" smtClean="0">
                <a:effectLst/>
                <a:latin typeface="Times New Roman" panose="02020603050405020304" pitchFamily="18" charset="0"/>
                <a:ea typeface="Calibri" panose="020F0502020204030204" pitchFamily="34" charset="0"/>
                <a:cs typeface="AL-Mohanad"/>
              </a:rPr>
              <a:t>أعضاء هيئة التدريس </a:t>
            </a:r>
            <a:r>
              <a:rPr lang="ar-SA" b="1" dirty="0" smtClean="0">
                <a:effectLst/>
                <a:latin typeface="Times New Roman" panose="02020603050405020304" pitchFamily="18" charset="0"/>
                <a:ea typeface="Calibri" panose="020F0502020204030204" pitchFamily="34" charset="0"/>
                <a:cs typeface="AL-Mohanad"/>
              </a:rPr>
              <a:t>من أهم أدوات الجامعة في الشراكة المجتمعية التي تقوم عليها الكراسي العلمية، لذا فأن ما لا شك فيه أن أعضاء هيئة التدريس هم الذين يحملون على كاهلهم مسؤولية نجاح برنامج كراسي البحث من البداية للنهاية وفي كل جزء منه حيث يمكن تناول دورهم (بخلاف دورهم في لجان البرنامج المختلفة) من ناحيتين :</a:t>
            </a:r>
          </a:p>
          <a:p>
            <a:pPr marL="0" indent="0" algn="just">
              <a:lnSpc>
                <a:spcPct val="107000"/>
              </a:lnSpc>
              <a:spcAft>
                <a:spcPts val="800"/>
              </a:spcAft>
              <a:buNone/>
            </a:pPr>
            <a:r>
              <a:rPr lang="ar-SA" sz="2000" b="1" dirty="0" smtClean="0">
                <a:latin typeface="Times New Roman" panose="02020603050405020304" pitchFamily="18" charset="0"/>
                <a:ea typeface="Calibri" panose="020F0502020204030204" pitchFamily="34" charset="0"/>
                <a:cs typeface="Arial" panose="020B0604020202020204" pitchFamily="34" charset="0"/>
              </a:rPr>
              <a:t>- الدور المباشر والذي سيتم تناوله </a:t>
            </a:r>
            <a:r>
              <a:rPr lang="ar-SA" sz="2000" b="1" dirty="0" smtClean="0">
                <a:latin typeface="Times New Roman" panose="02020603050405020304" pitchFamily="18" charset="0"/>
                <a:ea typeface="Calibri" panose="020F0502020204030204" pitchFamily="34" charset="0"/>
                <a:cs typeface="Arial" panose="020B0604020202020204" pitchFamily="34" charset="0"/>
              </a:rPr>
              <a:t>الان</a:t>
            </a:r>
            <a:endParaRPr lang="ar-SA" sz="2000" b="1" dirty="0" smtClean="0">
              <a:latin typeface="Times New Roman" panose="02020603050405020304" pitchFamily="18"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ar-SA" sz="2000" b="1" dirty="0" smtClean="0">
                <a:effectLst/>
                <a:latin typeface="Times New Roman" panose="02020603050405020304" pitchFamily="18" charset="0"/>
                <a:ea typeface="Calibri" panose="020F0502020204030204" pitchFamily="34" charset="0"/>
                <a:cs typeface="Arial" panose="020B0604020202020204" pitchFamily="34" charset="0"/>
              </a:rPr>
              <a:t>- </a:t>
            </a:r>
            <a:r>
              <a:rPr lang="ar-SA" sz="2000" b="1" dirty="0">
                <a:latin typeface="Times New Roman" panose="02020603050405020304" pitchFamily="18" charset="0"/>
                <a:ea typeface="Calibri" panose="020F0502020204030204" pitchFamily="34" charset="0"/>
              </a:rPr>
              <a:t>الدور </a:t>
            </a:r>
            <a:r>
              <a:rPr lang="ar-SA" sz="2000" b="1" dirty="0" smtClean="0">
                <a:latin typeface="Times New Roman" panose="02020603050405020304" pitchFamily="18" charset="0"/>
                <a:ea typeface="Calibri" panose="020F0502020204030204" pitchFamily="34" charset="0"/>
              </a:rPr>
              <a:t>غير المباشر </a:t>
            </a:r>
            <a:r>
              <a:rPr lang="ar-SA" sz="2000" b="1" dirty="0">
                <a:latin typeface="Times New Roman" panose="02020603050405020304" pitchFamily="18" charset="0"/>
                <a:ea typeface="Calibri" panose="020F0502020204030204" pitchFamily="34" charset="0"/>
              </a:rPr>
              <a:t>والذي سيتم تناوله </a:t>
            </a:r>
            <a:r>
              <a:rPr lang="ar-SA" sz="2000" b="1" dirty="0" smtClean="0">
                <a:latin typeface="Times New Roman" panose="02020603050405020304" pitchFamily="18" charset="0"/>
                <a:ea typeface="Calibri" panose="020F0502020204030204" pitchFamily="34" charset="0"/>
              </a:rPr>
              <a:t>من خلال سعادة الزميل الدكتور / سرحان</a:t>
            </a:r>
            <a:endParaRPr lang="ar-SA" sz="2000" b="1" dirty="0">
              <a:latin typeface="Times New Roman" panose="02020603050405020304" pitchFamily="18" charset="0"/>
              <a:ea typeface="Calibri" panose="020F0502020204030204" pitchFamily="34" charset="0"/>
            </a:endParaRPr>
          </a:p>
          <a:p>
            <a:pPr marL="0" indent="0" algn="just">
              <a:lnSpc>
                <a:spcPct val="107000"/>
              </a:lnSpc>
              <a:spcAft>
                <a:spcPts val="800"/>
              </a:spcAft>
              <a:buNone/>
            </a:pP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ar-SA" dirty="0"/>
          </a:p>
        </p:txBody>
      </p:sp>
    </p:spTree>
    <p:extLst>
      <p:ext uri="{BB962C8B-B14F-4D97-AF65-F5344CB8AC3E}">
        <p14:creationId xmlns:p14="http://schemas.microsoft.com/office/powerpoint/2010/main" val="4188248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ctrTitle"/>
          </p:nvPr>
        </p:nvSpPr>
        <p:spPr>
          <a:xfrm>
            <a:off x="1524000" y="1122362"/>
            <a:ext cx="9144000" cy="3068638"/>
          </a:xfrm>
        </p:spPr>
        <p:txBody>
          <a:bodyPr>
            <a:normAutofit/>
          </a:bodyPr>
          <a:lstStyle/>
          <a:p>
            <a:pPr algn="ctr"/>
            <a:r>
              <a:rPr lang="ar-SA" b="1" dirty="0" smtClean="0"/>
              <a:t>أولاً </a:t>
            </a:r>
            <a:r>
              <a:rPr lang="ar-SA" b="1" dirty="0"/>
              <a:t>: الدور </a:t>
            </a:r>
            <a:r>
              <a:rPr lang="ar-SA" b="1" dirty="0" smtClean="0"/>
              <a:t>المباشر</a:t>
            </a:r>
            <a:endParaRPr lang="en-US" dirty="0"/>
          </a:p>
        </p:txBody>
      </p:sp>
    </p:spTree>
    <p:extLst>
      <p:ext uri="{BB962C8B-B14F-4D97-AF65-F5344CB8AC3E}">
        <p14:creationId xmlns:p14="http://schemas.microsoft.com/office/powerpoint/2010/main" val="1381568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457200" algn="ctr">
              <a:lnSpc>
                <a:spcPct val="115000"/>
              </a:lnSpc>
              <a:spcAft>
                <a:spcPts val="800"/>
              </a:spcAft>
            </a:pPr>
            <a:r>
              <a:rPr lang="ar-SA" b="1" dirty="0" smtClean="0">
                <a:effectLst/>
                <a:latin typeface="Times New Roman" panose="02020603050405020304" pitchFamily="18" charset="0"/>
                <a:ea typeface="Calibri" panose="020F0502020204030204" pitchFamily="34" charset="0"/>
                <a:cs typeface="AL-Mohanad"/>
              </a:rPr>
              <a:t>1 – القيادة العلمية لكرسي البحث:</a:t>
            </a:r>
            <a:r>
              <a:rPr lang="en-US" sz="3600" dirty="0" smtClean="0">
                <a:effectLst/>
                <a:latin typeface="Calibri" panose="020F0502020204030204" pitchFamily="34" charset="0"/>
                <a:ea typeface="Calibri" panose="020F0502020204030204" pitchFamily="34" charset="0"/>
                <a:cs typeface="Arial" panose="020B0604020202020204" pitchFamily="34" charset="0"/>
              </a:rPr>
              <a:t/>
            </a:r>
            <a:br>
              <a:rPr lang="en-US" sz="3600" dirty="0" smtClean="0">
                <a:effectLst/>
                <a:latin typeface="Calibri" panose="020F0502020204030204" pitchFamily="34" charset="0"/>
                <a:ea typeface="Calibri" panose="020F0502020204030204" pitchFamily="34" charset="0"/>
                <a:cs typeface="Arial" panose="020B0604020202020204" pitchFamily="34" charset="0"/>
              </a:rPr>
            </a:br>
            <a:endParaRPr lang="ar-SA" dirty="0"/>
          </a:p>
        </p:txBody>
      </p:sp>
      <p:sp>
        <p:nvSpPr>
          <p:cNvPr id="3" name="عنصر نائب للمحتوى 2"/>
          <p:cNvSpPr>
            <a:spLocks noGrp="1"/>
          </p:cNvSpPr>
          <p:nvPr>
            <p:ph idx="1"/>
          </p:nvPr>
        </p:nvSpPr>
        <p:spPr/>
        <p:txBody>
          <a:bodyPr>
            <a:normAutofit fontScale="92500" lnSpcReduction="10000"/>
          </a:bodyPr>
          <a:lstStyle/>
          <a:p>
            <a:pPr algn="just"/>
            <a:r>
              <a:rPr lang="ar-SA" b="1" dirty="0"/>
              <a:t>ويتم ذلك من خلال </a:t>
            </a:r>
            <a:r>
              <a:rPr lang="ar-SA" b="1" u="sng" dirty="0"/>
              <a:t>أستاذ الكرسي</a:t>
            </a:r>
            <a:r>
              <a:rPr lang="ar-SA" b="1" dirty="0"/>
              <a:t> والذي يشترط فيه أن يكون باحث متميز متخصص في مجال الكرسي، يحمل درجة الدكتوراه أو ما يعادلها وأن يكون حاصلاً على درجة أستاذ </a:t>
            </a:r>
            <a:r>
              <a:rPr lang="ar-SA" b="1" dirty="0" smtClean="0"/>
              <a:t>  ( </a:t>
            </a:r>
            <a:r>
              <a:rPr lang="ar-SA" b="1" dirty="0"/>
              <a:t>ومن الممكن أن يكون حاصلاً على أستاذ مشارك في بعض البرامج) ، له اهتمامات وأبحاث علمية رائدة، وله دور رئيس في دعم الشؤون العلمية للكرسي</a:t>
            </a:r>
            <a:r>
              <a:rPr lang="en-US" b="1" dirty="0"/>
              <a:t>   </a:t>
            </a:r>
            <a:r>
              <a:rPr lang="ar-SA" b="1" dirty="0"/>
              <a:t> حيث يتولى متابعة الشؤون العلمية للكرسي، وما يتعلق بها من بحوث، ومؤلفات ، ورسائل علمية ، وفق الإجراءات والتنظيمات المعتمدة من اللجنة.</a:t>
            </a:r>
            <a:endParaRPr lang="en-US" dirty="0"/>
          </a:p>
          <a:p>
            <a:pPr algn="just"/>
            <a:r>
              <a:rPr lang="ar-SA" b="1" dirty="0"/>
              <a:t>كذلك فأن الذين يشغلون منصب "أستاذ الكرسي العلمي" هم مجموعة في غاية التميز والسبق في مجالاتهم وخبراتهم وذوو كفاءات علمية متقدمة، ولا شك أنهم سيعملون على استمرارية التزام الجامعة في تخريج أفضل الباحثين، وتحقيق إنجازات مهمة في مجال تخصصاتهم البحثية في الجامعة</a:t>
            </a:r>
            <a:r>
              <a:rPr lang="en-US" b="1" dirty="0"/>
              <a:t>.</a:t>
            </a:r>
            <a:endParaRPr lang="en-US" dirty="0"/>
          </a:p>
          <a:p>
            <a:endParaRPr lang="ar-SA" dirty="0"/>
          </a:p>
        </p:txBody>
      </p:sp>
    </p:spTree>
    <p:extLst>
      <p:ext uri="{BB962C8B-B14F-4D97-AF65-F5344CB8AC3E}">
        <p14:creationId xmlns:p14="http://schemas.microsoft.com/office/powerpoint/2010/main" val="629054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457200" algn="ctr">
              <a:lnSpc>
                <a:spcPct val="115000"/>
              </a:lnSpc>
              <a:spcAft>
                <a:spcPts val="800"/>
              </a:spcAft>
            </a:pPr>
            <a:r>
              <a:rPr lang="ar-SA" b="1" dirty="0" smtClean="0">
                <a:effectLst/>
                <a:latin typeface="Times New Roman" panose="02020603050405020304" pitchFamily="18" charset="0"/>
                <a:ea typeface="Calibri" panose="020F0502020204030204" pitchFamily="34" charset="0"/>
                <a:cs typeface="AL-Mohanad"/>
              </a:rPr>
              <a:t>2 -الاشراف على الكرسي:</a:t>
            </a:r>
            <a:r>
              <a:rPr lang="en-US" sz="3600" dirty="0" smtClean="0">
                <a:effectLst/>
                <a:latin typeface="Calibri" panose="020F0502020204030204" pitchFamily="34" charset="0"/>
                <a:ea typeface="Calibri" panose="020F0502020204030204" pitchFamily="34" charset="0"/>
                <a:cs typeface="Arial" panose="020B0604020202020204" pitchFamily="34" charset="0"/>
              </a:rPr>
              <a:t/>
            </a:r>
            <a:br>
              <a:rPr lang="en-US" sz="3600" dirty="0" smtClean="0">
                <a:effectLst/>
                <a:latin typeface="Calibri" panose="020F0502020204030204" pitchFamily="34" charset="0"/>
                <a:ea typeface="Calibri" panose="020F0502020204030204" pitchFamily="34" charset="0"/>
                <a:cs typeface="Arial" panose="020B0604020202020204" pitchFamily="34" charset="0"/>
              </a:rPr>
            </a:br>
            <a:endParaRPr lang="ar-SA" dirty="0"/>
          </a:p>
        </p:txBody>
      </p:sp>
      <p:sp>
        <p:nvSpPr>
          <p:cNvPr id="3" name="عنصر نائب للمحتوى 2"/>
          <p:cNvSpPr>
            <a:spLocks noGrp="1"/>
          </p:cNvSpPr>
          <p:nvPr>
            <p:ph idx="1"/>
          </p:nvPr>
        </p:nvSpPr>
        <p:spPr>
          <a:xfrm>
            <a:off x="838200" y="1231900"/>
            <a:ext cx="10515600" cy="4945063"/>
          </a:xfrm>
        </p:spPr>
        <p:txBody>
          <a:bodyPr>
            <a:normAutofit fontScale="85000" lnSpcReduction="10000"/>
          </a:bodyPr>
          <a:lstStyle/>
          <a:p>
            <a:pPr lvl="0"/>
            <a:r>
              <a:rPr lang="ar-SA" b="1" dirty="0" smtClean="0">
                <a:effectLst/>
                <a:latin typeface="Times New Roman" panose="02020603050405020304" pitchFamily="18" charset="0"/>
                <a:ea typeface="Calibri" panose="020F0502020204030204" pitchFamily="34" charset="0"/>
                <a:cs typeface="AL-Mohanad"/>
              </a:rPr>
              <a:t>ويتم ذلك من خلال </a:t>
            </a:r>
            <a:r>
              <a:rPr lang="ar-SA" b="1" u="sng" dirty="0" smtClean="0">
                <a:effectLst/>
                <a:latin typeface="Times New Roman" panose="02020603050405020304" pitchFamily="18" charset="0"/>
                <a:ea typeface="Calibri" panose="020F0502020204030204" pitchFamily="34" charset="0"/>
                <a:cs typeface="AL-Mohanad"/>
              </a:rPr>
              <a:t>المشرف على كرسي البحث</a:t>
            </a:r>
            <a:r>
              <a:rPr lang="ar-SA" b="1" dirty="0" smtClean="0">
                <a:effectLst/>
                <a:latin typeface="Times New Roman" panose="02020603050405020304" pitchFamily="18" charset="0"/>
                <a:ea typeface="Calibri" panose="020F0502020204030204" pitchFamily="34" charset="0"/>
                <a:cs typeface="AL-Mohanad"/>
              </a:rPr>
              <a:t>: وهو عضو هيئة تدريس له إنتاج بحثي علمي متميز، يتم اختياره ليكون مسئولا عن الشؤون المالية والإدارية والعلمية للكرسي وتتلخص مهامه في: </a:t>
            </a:r>
          </a:p>
          <a:p>
            <a:pPr marL="0" lvl="0" indent="0" algn="just">
              <a:buNone/>
            </a:pPr>
            <a:r>
              <a:rPr lang="ar-SA" b="1" dirty="0" smtClean="0"/>
              <a:t>- التوصية </a:t>
            </a:r>
            <a:r>
              <a:rPr lang="ar-SA" b="1" dirty="0"/>
              <a:t>بتشكيل لجنة إدارة شؤون كرسي البحث العلمي والرفع للجنة كراسي البحث العلمي لاعتمادها.</a:t>
            </a:r>
            <a:endParaRPr lang="en-US" b="1" dirty="0"/>
          </a:p>
          <a:p>
            <a:pPr marL="0" lvl="0" indent="0" algn="just">
              <a:buNone/>
            </a:pPr>
            <a:r>
              <a:rPr lang="ar-SA" b="1" dirty="0" smtClean="0"/>
              <a:t>- الإشراف </a:t>
            </a:r>
            <a:r>
              <a:rPr lang="ar-SA" b="1" dirty="0"/>
              <a:t>على الشؤون الفنية والإدارية والمالية للكرسي</a:t>
            </a:r>
            <a:r>
              <a:rPr lang="en-US" b="1" dirty="0"/>
              <a:t>.</a:t>
            </a:r>
          </a:p>
          <a:p>
            <a:pPr marL="0" lvl="0" indent="0" algn="just">
              <a:buNone/>
            </a:pPr>
            <a:r>
              <a:rPr lang="ar-SA" b="1" dirty="0" smtClean="0"/>
              <a:t>- وضع </a:t>
            </a:r>
            <a:r>
              <a:rPr lang="ar-SA" b="1" dirty="0"/>
              <a:t>ومتابعة خطط وبرامج ومشاريع الكرسي.</a:t>
            </a:r>
            <a:endParaRPr lang="en-US" b="1" dirty="0"/>
          </a:p>
          <a:p>
            <a:pPr marL="0" lvl="0" indent="0" algn="just">
              <a:buNone/>
            </a:pPr>
            <a:r>
              <a:rPr lang="ar-SA" b="1" dirty="0" smtClean="0"/>
              <a:t>- تمثيل </a:t>
            </a:r>
            <a:r>
              <a:rPr lang="ar-SA" b="1" dirty="0"/>
              <a:t>كرسي البحث داخل الجامعة وخارجها أمام جميع الهيئات والإدارات والمؤسسات.</a:t>
            </a:r>
            <a:endParaRPr lang="en-US" b="1" dirty="0"/>
          </a:p>
          <a:p>
            <a:pPr marL="0" lvl="0" indent="0" algn="just">
              <a:buNone/>
            </a:pPr>
            <a:r>
              <a:rPr lang="ar-SA" b="1" dirty="0" smtClean="0"/>
              <a:t>-</a:t>
            </a:r>
            <a:r>
              <a:rPr lang="ar-SA" b="1" dirty="0"/>
              <a:t> </a:t>
            </a:r>
            <a:r>
              <a:rPr lang="ar-SA" b="1" dirty="0" smtClean="0"/>
              <a:t>رفع </a:t>
            </a:r>
            <a:r>
              <a:rPr lang="ar-SA" b="1" dirty="0"/>
              <a:t>العقود البحثية والتدريبية والاستشارية وغيرها للجنة كراسي البحث العلمي.</a:t>
            </a:r>
            <a:endParaRPr lang="en-US" b="1" dirty="0"/>
          </a:p>
          <a:p>
            <a:pPr marL="0" lvl="0" indent="0" algn="just">
              <a:buNone/>
            </a:pPr>
            <a:r>
              <a:rPr lang="ar-SA" b="1" dirty="0" smtClean="0"/>
              <a:t>- إعداد </a:t>
            </a:r>
            <a:r>
              <a:rPr lang="ar-SA" b="1" dirty="0"/>
              <a:t>التقارير الدورية عن أداء كرسي البحث ، ورفعها إلى للجنة كراسي البحث العلمي.</a:t>
            </a:r>
            <a:endParaRPr lang="en-US" b="1" dirty="0"/>
          </a:p>
          <a:p>
            <a:pPr marL="0" indent="0">
              <a:buNone/>
            </a:pPr>
            <a:r>
              <a:rPr lang="ar-SA" b="1" dirty="0"/>
              <a:t> </a:t>
            </a:r>
            <a:endParaRPr lang="en-US" dirty="0"/>
          </a:p>
          <a:p>
            <a:pPr indent="0" algn="just">
              <a:lnSpc>
                <a:spcPct val="115000"/>
              </a:lnSpc>
              <a:spcAft>
                <a:spcPts val="800"/>
              </a:spcAft>
              <a:buNone/>
            </a:pP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ar-SA" dirty="0"/>
          </a:p>
        </p:txBody>
      </p:sp>
    </p:spTree>
    <p:extLst>
      <p:ext uri="{BB962C8B-B14F-4D97-AF65-F5344CB8AC3E}">
        <p14:creationId xmlns:p14="http://schemas.microsoft.com/office/powerpoint/2010/main" val="3436928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b="1" dirty="0"/>
              <a:t>3 – اقتراح </a:t>
            </a:r>
            <a:r>
              <a:rPr lang="ar-SA" b="1" dirty="0" smtClean="0"/>
              <a:t>الكراسي </a:t>
            </a:r>
            <a:r>
              <a:rPr lang="ar-SA" b="1" dirty="0"/>
              <a:t>البحثية:</a:t>
            </a:r>
            <a:r>
              <a:rPr lang="en-US" dirty="0"/>
              <a:t/>
            </a:r>
            <a:br>
              <a:rPr lang="en-US" dirty="0"/>
            </a:br>
            <a:endParaRPr lang="ar-SA" dirty="0"/>
          </a:p>
        </p:txBody>
      </p:sp>
      <p:sp>
        <p:nvSpPr>
          <p:cNvPr id="3" name="عنصر نائب للمحتوى 2"/>
          <p:cNvSpPr>
            <a:spLocks noGrp="1"/>
          </p:cNvSpPr>
          <p:nvPr>
            <p:ph idx="1"/>
          </p:nvPr>
        </p:nvSpPr>
        <p:spPr/>
        <p:txBody>
          <a:bodyPr>
            <a:normAutofit fontScale="92500" lnSpcReduction="10000"/>
          </a:bodyPr>
          <a:lstStyle/>
          <a:p>
            <a:pPr marL="457200" algn="just">
              <a:lnSpc>
                <a:spcPct val="115000"/>
              </a:lnSpc>
              <a:spcAft>
                <a:spcPts val="800"/>
              </a:spcAft>
            </a:pPr>
            <a:r>
              <a:rPr lang="ar-SA" b="1" dirty="0" smtClean="0">
                <a:effectLst/>
                <a:latin typeface="Times New Roman" panose="02020603050405020304" pitchFamily="18" charset="0"/>
                <a:ea typeface="Calibri" panose="020F0502020204030204" pitchFamily="34" charset="0"/>
                <a:cs typeface="AL-Mohanad"/>
              </a:rPr>
              <a:t>حيث يتقدم عضو هيئة التدريس ممن لديهم فكرة إبداعية سواء من ابتكارهم أو تقدم بها أحد أفراد المجتمع لهم بمقترح كرسي البحث بعد أن يتم اعدادها في صورة مناسبة الى إدارة الكراسي البحثية حيث تتلخص خطوات اعتماد مقترح الكرسي البحثي في:</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indent="0" algn="just">
              <a:lnSpc>
                <a:spcPct val="115000"/>
              </a:lnSpc>
              <a:spcAft>
                <a:spcPts val="800"/>
              </a:spcAft>
              <a:buNone/>
            </a:pPr>
            <a:r>
              <a:rPr lang="ar-SA" b="1" dirty="0" smtClean="0">
                <a:effectLst/>
                <a:latin typeface="Times New Roman" panose="02020603050405020304" pitchFamily="18" charset="0"/>
                <a:ea typeface="Calibri" panose="020F0502020204030204" pitchFamily="34" charset="0"/>
                <a:cs typeface="AL-Mohanad"/>
              </a:rPr>
              <a:t>أ - تقديــم المقتــرح مســتوفيا كافــة الاشتراطات المطلــوب توافرهــا إلــى إدارة الكراســي البحثيــة بوكالــة الجامعــة للدراســات العليــا والبحــث العلمــي ويســلم بالبريــد عبــر الاتصــالات الاداريــة أو عــن طريــق البريــد الالكترونــي الجامعــي الرســمي لإدارة الكراســي البحثيــة مرســلا من البريد الرسمي لعضو هيئة التدريس.</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ar-SA" dirty="0"/>
          </a:p>
        </p:txBody>
      </p:sp>
    </p:spTree>
    <p:extLst>
      <p:ext uri="{BB962C8B-B14F-4D97-AF65-F5344CB8AC3E}">
        <p14:creationId xmlns:p14="http://schemas.microsoft.com/office/powerpoint/2010/main" val="27491559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455</TotalTime>
  <Words>650</Words>
  <Application>Microsoft Office PowerPoint</Application>
  <PresentationFormat>مخصص</PresentationFormat>
  <Paragraphs>41</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انقلاب</vt:lpstr>
      <vt:lpstr>بسم الله الرحمن الرحيم</vt:lpstr>
      <vt:lpstr>إدارة الكراسي البحثية اللقاء الثقافي بأعضاء هيئة التدريس بكلية المجتمع  « دور أعضاء هيئة التدريس في دعم مسيرة الكراسي البحثية »</vt:lpstr>
      <vt:lpstr>المحور الأول </vt:lpstr>
      <vt:lpstr>1- نبذة عن الكراسي البحثية.</vt:lpstr>
      <vt:lpstr>2- دور أعضاء هيئة التدريس في مسيرة الكراسي العلمية </vt:lpstr>
      <vt:lpstr>أولاً : الدور المباشر</vt:lpstr>
      <vt:lpstr>1 – القيادة العلمية لكرسي البحث: </vt:lpstr>
      <vt:lpstr>2 -الاشراف على الكرسي: </vt:lpstr>
      <vt:lpstr>3 – اقتراح الكراسي البحثية: </vt:lpstr>
      <vt:lpstr>تابع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pc1</dc:creator>
  <cp:lastModifiedBy>MAX</cp:lastModifiedBy>
  <cp:revision>18</cp:revision>
  <dcterms:created xsi:type="dcterms:W3CDTF">2015-02-21T01:16:46Z</dcterms:created>
  <dcterms:modified xsi:type="dcterms:W3CDTF">2015-02-21T19:32:05Z</dcterms:modified>
</cp:coreProperties>
</file>