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B2E63-660E-4B3A-B792-C9C9F16FB6A3}"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225845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B2E63-660E-4B3A-B792-C9C9F16FB6A3}"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228308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B2E63-660E-4B3A-B792-C9C9F16FB6A3}"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277548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B2E63-660E-4B3A-B792-C9C9F16FB6A3}"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107700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B2E63-660E-4B3A-B792-C9C9F16FB6A3}"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2935254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B2E63-660E-4B3A-B792-C9C9F16FB6A3}"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2678199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B2E63-660E-4B3A-B792-C9C9F16FB6A3}"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4261384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B2E63-660E-4B3A-B792-C9C9F16FB6A3}"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169052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B2E63-660E-4B3A-B792-C9C9F16FB6A3}"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4190303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B2E63-660E-4B3A-B792-C9C9F16FB6A3}"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2880082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B2E63-660E-4B3A-B792-C9C9F16FB6A3}"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C214-637D-4834-9534-E5C09881B674}" type="slidenum">
              <a:rPr lang="en-US" smtClean="0"/>
              <a:t>‹#›</a:t>
            </a:fld>
            <a:endParaRPr lang="en-US"/>
          </a:p>
        </p:txBody>
      </p:sp>
    </p:spTree>
    <p:extLst>
      <p:ext uri="{BB962C8B-B14F-4D97-AF65-F5344CB8AC3E}">
        <p14:creationId xmlns:p14="http://schemas.microsoft.com/office/powerpoint/2010/main" val="250499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B2E63-660E-4B3A-B792-C9C9F16FB6A3}"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CC214-637D-4834-9534-E5C09881B674}" type="slidenum">
              <a:rPr lang="en-US" smtClean="0"/>
              <a:t>‹#›</a:t>
            </a:fld>
            <a:endParaRPr lang="en-US"/>
          </a:p>
        </p:txBody>
      </p:sp>
    </p:spTree>
    <p:extLst>
      <p:ext uri="{BB962C8B-B14F-4D97-AF65-F5344CB8AC3E}">
        <p14:creationId xmlns:p14="http://schemas.microsoft.com/office/powerpoint/2010/main" val="685346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459085"/>
            <a:ext cx="6096000" cy="5939831"/>
          </a:xfrm>
          <a:prstGeom prst="rect">
            <a:avLst/>
          </a:prstGeom>
        </p:spPr>
        <p:txBody>
          <a:bodyPr>
            <a:spAutoFit/>
          </a:bodyPr>
          <a:lstStyle/>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In the name of Allah, the Most Gracious the Most Merciful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All praise be to Allah, and peace and blessings be upon the leader of messengers and the pious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His Excellency University Rector Dr. Khaled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Saad</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Almuqrin</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University vice presidents, University vice president for higher studies and scientific research, Deans of Faculties and Deanships, Directors of administrations, teaching staff and the attendees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Peace be upon you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1. I welcome you to the day of serving knowledge and scholars where his Excellency University Rector honors us today and inaugurates the electronic catalog of university libraries that was one of Deanship of Libraries Affairs' projects, and it was successfully accomplished to be a guide for university employees and library users to know the libraries treasures. Every library in the world is keen to establish a catalog that facilitates its usage and makes it easy to discover its content.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257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516087"/>
            <a:ext cx="6096000" cy="5825826"/>
          </a:xfrm>
          <a:prstGeom prst="rect">
            <a:avLst/>
          </a:prstGeom>
        </p:spPr>
        <p:txBody>
          <a:bodyPr>
            <a:spAutoFit/>
          </a:bodyPr>
          <a:lstStyle/>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2. This great project went through different phases from choosing the suitable automatic system, testing it and until lastly approving it. The system that has been chosen was the Arabic version of KOHA system which is an excellent system as it is currently used in thousands of libraries around the world as it won a lot of prizes. In fact, it is the most commonly used program as it surpassed the other electronic systems for libraries. Knowledge Technology Establishment translated the system into Arabic and started marketing for it in the Arab world. I will give the chance to Engineer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Masud</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Mohammad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Alshareef</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the director of the establishment to explain more about the system.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3. It is worth mentioning here that efforts exerted in investing KOHA system at Deanship of Libraries Affairs as the number of books titles inserted in the current system reached twenty six thousand titles located in more than one hundred copies distributed over university libraries. We are so proud of this project for our university libraries. We ask Allah to make the path easy for knowledge seekers.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8179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464791"/>
            <a:ext cx="6096000" cy="5928418"/>
          </a:xfrm>
          <a:prstGeom prst="rect">
            <a:avLst/>
          </a:prstGeom>
        </p:spPr>
        <p:txBody>
          <a:bodyPr>
            <a:spAutoFit/>
          </a:bodyPr>
          <a:lstStyle/>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His Excellency University Rector, our noble attendees: the project of electronic catalog was not the only project that Deanship achieved during the past period of its history, but Deanship was competing with time in order to accomplish a number of projects; I would like to take this chance to mention some of them: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5. At the libraries level, the number of libraries has reached nine libraries; five of them are for female students and four are male students including central library. Deanship unconditionally supported faculties with establishing some libraries such as libraries of Faculty of Sciences and Humanities in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Remah</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and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Alghat</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Also, Deanship renovated and prepared some of the libraries such as the library of Faculty of Education in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Alamjmaah</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6. However, at the level of electronic resources, the number of databases that Deanship is a subscriber to has reached thirty-five databases that cover approximately (71335) periodicals; in most cases they are of the full-text. Also, there are more than four million MA and PhD theses.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63058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125293"/>
            <a:ext cx="6096000" cy="4607415"/>
          </a:xfrm>
          <a:prstGeom prst="rect">
            <a:avLst/>
          </a:prstGeom>
        </p:spPr>
        <p:txBody>
          <a:bodyPr>
            <a:spAutoFit/>
          </a:bodyPr>
          <a:lstStyle/>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7. Concerning available electronic books for university employees, their number has reached (143896) in addition to enriched content attached to that makes them different from printed books.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8. Regarding efforts exerted for introducing these electronic databases, there were five training courses Deanship held for female and male teaching staff in University in pursuit of great investment of this type of resources.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r>
              <a:rPr lang="en-US" b="1" dirty="0" smtClean="0">
                <a:effectLst/>
                <a:latin typeface="Times New Roman" panose="02020603050405020304" pitchFamily="18" charset="0"/>
                <a:ea typeface="Times New Roman" panose="02020603050405020304" pitchFamily="18" charset="0"/>
              </a:rPr>
              <a:t>9. Also, Deanship prepared the unified regulations for university libraries that were approved by respected university council in the second session of this year. These regulations organize and define the relations between university employees and its libraries. Also, they clarify work rules and methods inside Deanship and its branch libraries.</a:t>
            </a:r>
            <a:endParaRPr lang="en-US" dirty="0"/>
          </a:p>
        </p:txBody>
      </p:sp>
    </p:spTree>
    <p:extLst>
      <p:ext uri="{BB962C8B-B14F-4D97-AF65-F5344CB8AC3E}">
        <p14:creationId xmlns:p14="http://schemas.microsoft.com/office/powerpoint/2010/main" val="223173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0" y="1134975"/>
            <a:ext cx="6096000" cy="4588051"/>
          </a:xfrm>
          <a:prstGeom prst="rect">
            <a:avLst/>
          </a:prstGeom>
        </p:spPr>
        <p:txBody>
          <a:bodyPr>
            <a:spAutoFit/>
          </a:bodyPr>
          <a:lstStyle/>
          <a:p>
            <a:pPr marL="228600" marR="0" algn="just" rtl="1">
              <a:lnSpc>
                <a:spcPct val="107000"/>
              </a:lnSpc>
              <a:spcBef>
                <a:spcPts val="0"/>
              </a:spcBef>
              <a:spcAft>
                <a:spcPts val="800"/>
              </a:spcAft>
            </a:pPr>
            <a:r>
              <a:rPr lang="ar-SA" b="1" dirty="0" smtClean="0">
                <a:effectLst/>
                <a:latin typeface="Calibri" panose="020F0502020204030204" pitchFamily="34" charset="0"/>
                <a:ea typeface="Times New Roman" panose="02020603050405020304" pitchFamily="18" charset="0"/>
                <a:cs typeface="Times New Roman" panose="02020603050405020304" pitchFamily="18" charset="0"/>
              </a:rPr>
              <a:t>10. </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Deanship described its jobs which is a project at the last stages. This project is a guide that describes for every employee the duties commitments and tasks he is supposed to tackle</a:t>
            </a:r>
            <a:r>
              <a:rPr lang="ar-SA" b="1" dirty="0" smtClean="0">
                <a:effectLst/>
                <a:latin typeface="Calibri" panose="020F050202020403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11. Also, Deanship prepared and supervised the strategic plans for university, and designed practical steps for executing these plans right away.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r>
              <a:rPr lang="en-US" b="1" dirty="0" smtClean="0">
                <a:effectLst/>
                <a:latin typeface="Times New Roman" panose="02020603050405020304" pitchFamily="18" charset="0"/>
                <a:ea typeface="Times New Roman" panose="02020603050405020304" pitchFamily="18" charset="0"/>
              </a:rPr>
              <a:t>·       His Excellency University Rector, noble attendees, these are your university libraries and these are your efforts that we are witnessing today. All this would not have happened without Allah's guidance then from your unlimited support from University Rector Dr. Khaled </a:t>
            </a:r>
            <a:r>
              <a:rPr lang="en-US" b="1" dirty="0" err="1" smtClean="0">
                <a:effectLst/>
                <a:latin typeface="Times New Roman" panose="02020603050405020304" pitchFamily="18" charset="0"/>
                <a:ea typeface="Times New Roman" panose="02020603050405020304" pitchFamily="18" charset="0"/>
              </a:rPr>
              <a:t>Saad</a:t>
            </a:r>
            <a:r>
              <a:rPr lang="en-US" b="1" dirty="0" smtClean="0">
                <a:effectLst/>
                <a:latin typeface="Times New Roman" panose="02020603050405020304" pitchFamily="18" charset="0"/>
                <a:ea typeface="Times New Roman" panose="02020603050405020304" pitchFamily="18" charset="0"/>
              </a:rPr>
              <a:t> </a:t>
            </a:r>
            <a:r>
              <a:rPr lang="en-US" b="1" dirty="0" err="1" smtClean="0">
                <a:effectLst/>
                <a:latin typeface="Times New Roman" panose="02020603050405020304" pitchFamily="18" charset="0"/>
                <a:ea typeface="Times New Roman" panose="02020603050405020304" pitchFamily="18" charset="0"/>
              </a:rPr>
              <a:t>Almuqrin</a:t>
            </a:r>
            <a:r>
              <a:rPr lang="en-US" b="1" dirty="0" smtClean="0">
                <a:effectLst/>
                <a:latin typeface="Times New Roman" panose="02020603050405020304" pitchFamily="18" charset="0"/>
                <a:ea typeface="Times New Roman" panose="02020603050405020304" pitchFamily="18" charset="0"/>
              </a:rPr>
              <a:t> through his continuous encouragement in every time I meet with him. May Allah reward him good, and bless his time and efforts.</a:t>
            </a:r>
            <a:endParaRPr lang="en-US" dirty="0"/>
          </a:p>
        </p:txBody>
      </p:sp>
    </p:spTree>
    <p:extLst>
      <p:ext uri="{BB962C8B-B14F-4D97-AF65-F5344CB8AC3E}">
        <p14:creationId xmlns:p14="http://schemas.microsoft.com/office/powerpoint/2010/main" val="3204011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0" y="126814"/>
            <a:ext cx="6096000" cy="6604372"/>
          </a:xfrm>
          <a:prstGeom prst="rect">
            <a:avLst/>
          </a:prstGeom>
        </p:spPr>
        <p:txBody>
          <a:bodyPr>
            <a:spAutoFit/>
          </a:bodyPr>
          <a:lstStyle/>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I will not forget work partners and their achievements and unlimited support with their views, efforts and hard-work in order to pave the way and overcome all obstacles that come in the way of achieving Deanship services. I would like to thank especially his Excellency University vice President Dr. Mohsen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Abdulrahmah</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Almohsen</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for his continuous directions. I will not forget the key role that Community College played in the first year of establishing Deanship of Libraries Affairs. Also, the fruitful efforts by General Administration of Administrative and Financial Affairs and its different administrations, General Administration of Projects and Technical Affairs were appreciated. I would like to thank Administration of Public Relations and University Media.</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In conclusion, we do not claim perfection, but we seek to achieve some of it with abundance of hard-work as we do not rely only on hopes. We always work to see </a:t>
            </a:r>
            <a:r>
              <a:rPr lang="en-US" b="1" dirty="0" err="1" smtClean="0">
                <a:effectLst/>
                <a:latin typeface="Times New Roman" panose="02020603050405020304" pitchFamily="18" charset="0"/>
                <a:ea typeface="Times New Roman" panose="02020603050405020304" pitchFamily="18" charset="0"/>
                <a:cs typeface="Arial" panose="020B0604020202020204" pitchFamily="34" charset="0"/>
              </a:rPr>
              <a:t>Almajmaah</a:t>
            </a: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University libraries among the list of the best libraries in our Kingdom.</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May Allah fulfill our hopes, and make it easy for us.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r>
              <a:rPr lang="en-US" b="1" dirty="0" smtClean="0">
                <a:effectLst/>
                <a:latin typeface="Times New Roman" panose="02020603050405020304" pitchFamily="18" charset="0"/>
                <a:ea typeface="Times New Roman" panose="02020603050405020304" pitchFamily="18" charset="0"/>
              </a:rPr>
              <a:t>Peace be upon you.      </a:t>
            </a:r>
            <a:endParaRPr lang="en-US" dirty="0"/>
          </a:p>
        </p:txBody>
      </p:sp>
    </p:spTree>
    <p:extLst>
      <p:ext uri="{BB962C8B-B14F-4D97-AF65-F5344CB8AC3E}">
        <p14:creationId xmlns:p14="http://schemas.microsoft.com/office/powerpoint/2010/main" val="1526101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423</Words>
  <Application>Microsoft Office PowerPoint</Application>
  <PresentationFormat>Widescreen</PresentationFormat>
  <Paragraphs>21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2015-04-08T10:27:38Z</dcterms:created>
  <dcterms:modified xsi:type="dcterms:W3CDTF">2015-04-08T10:27:48Z</dcterms:modified>
</cp:coreProperties>
</file>