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4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sanad@mu.edu.sa" TargetMode="External"/><Relationship Id="rId2" Type="http://schemas.openxmlformats.org/officeDocument/2006/relationships/hyperlink" Target="mailto:S.alfarraj@mu.edu.s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3" name="Rectangle 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0" rIns="0" bIns="10156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104" name="Rectangle 80"/>
          <p:cNvSpPr>
            <a:spLocks noChangeArrowheads="1"/>
          </p:cNvSpPr>
          <p:nvPr/>
        </p:nvSpPr>
        <p:spPr bwMode="auto">
          <a:xfrm>
            <a:off x="0" y="457200"/>
            <a:ext cx="9144000"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105" name="Rectangle 81"/>
          <p:cNvSpPr>
            <a:spLocks noChangeArrowheads="1"/>
          </p:cNvSpPr>
          <p:nvPr/>
        </p:nvSpPr>
        <p:spPr bwMode="auto">
          <a:xfrm>
            <a:off x="0" y="466725"/>
            <a:ext cx="9144000" cy="457200"/>
          </a:xfrm>
          <a:prstGeom prst="rect">
            <a:avLst/>
          </a:prstGeom>
          <a:noFill/>
          <a:ln w="9525">
            <a:noFill/>
            <a:miter lim="800000"/>
            <a:headEnd/>
            <a:tailEnd/>
          </a:ln>
          <a:effectLst/>
        </p:spPr>
        <p:txBody>
          <a:bodyPr vert="horz" wrap="none" lIns="0" tIns="0" rIns="0" bIns="101568"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وحدة شؤون الخريجين</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6" name="Rectangle 82"/>
          <p:cNvSpPr>
            <a:spLocks noChangeArrowheads="1"/>
          </p:cNvSpPr>
          <p:nvPr/>
        </p:nvSpPr>
        <p:spPr bwMode="auto">
          <a:xfrm>
            <a:off x="0" y="923925"/>
            <a:ext cx="9144000"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107" name="Rectangle 83"/>
          <p:cNvSpPr>
            <a:spLocks noChangeArrowheads="1"/>
          </p:cNvSpPr>
          <p:nvPr/>
        </p:nvSpPr>
        <p:spPr bwMode="auto">
          <a:xfrm>
            <a:off x="0" y="933450"/>
            <a:ext cx="9144000" cy="457200"/>
          </a:xfrm>
          <a:prstGeom prst="rect">
            <a:avLst/>
          </a:prstGeom>
          <a:noFill/>
          <a:ln w="9525">
            <a:noFill/>
            <a:miter lim="800000"/>
            <a:headEnd/>
            <a:tailEnd/>
          </a:ln>
          <a:effectLst/>
        </p:spPr>
        <p:txBody>
          <a:bodyPr vert="horz" wrap="none" lIns="0" tIns="0" rIns="0" bIns="101568" numCol="1" anchor="t"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ar-SA" sz="1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المنسق من قسم الطلاب</a:t>
            </a:r>
            <a:r>
              <a:rPr kumimoji="0" lang="fr-FR" sz="1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أ. سلطان بن فهد  الفراج            البريد الالكترونى</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 </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hlinkClick r:id="rId2"/>
              </a:rPr>
              <a:t>S.alfarraj@mu.edu.sa</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تحويلة</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12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ar-SA" sz="1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المنسق من</a:t>
            </a:r>
            <a:r>
              <a:rPr kumimoji="0" lang="en-US" sz="1200" b="1" i="0" u="none" strike="noStrike" cap="none" normalizeH="0" baseline="0" smtClean="0">
                <a:ln>
                  <a:noFill/>
                </a:ln>
                <a:solidFill>
                  <a:srgbClr val="008000"/>
                </a:solidFill>
                <a:effectLst/>
                <a:latin typeface="Calibri"/>
                <a:ea typeface="Times New Roman" pitchFamily="18" charset="0"/>
                <a:cs typeface="Arial" pitchFamily="34" charset="0"/>
              </a:rPr>
              <a:t> </a:t>
            </a:r>
            <a:r>
              <a:rPr kumimoji="0" lang="ar-SA" sz="1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قسم الطالبات</a:t>
            </a:r>
            <a:r>
              <a:rPr kumimoji="0" lang="en-US" sz="1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د. حنان احمد السيد                  البريد الالكترونى تحويلة</a:t>
            </a:r>
            <a:r>
              <a:rPr kumimoji="0" lang="fr-FR"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hlinkClick r:id="rId3"/>
              </a:rPr>
              <a:t>h.sanad@mu.edu.sa</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تحويلة: 4559</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8" name="Rectangle 84"/>
          <p:cNvSpPr>
            <a:spLocks noChangeArrowheads="1"/>
          </p:cNvSpPr>
          <p:nvPr/>
        </p:nvSpPr>
        <p:spPr bwMode="auto">
          <a:xfrm>
            <a:off x="0" y="1390650"/>
            <a:ext cx="9144000"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109" name="Rectangle 85"/>
          <p:cNvSpPr>
            <a:spLocks noChangeArrowheads="1"/>
          </p:cNvSpPr>
          <p:nvPr/>
        </p:nvSpPr>
        <p:spPr bwMode="auto">
          <a:xfrm>
            <a:off x="0" y="1400175"/>
            <a:ext cx="9144000" cy="457200"/>
          </a:xfrm>
          <a:prstGeom prst="rect">
            <a:avLst/>
          </a:prstGeom>
          <a:noFill/>
          <a:ln w="9525">
            <a:noFill/>
            <a:miter lim="800000"/>
            <a:headEnd/>
            <a:tailEnd/>
          </a:ln>
          <a:effectLst/>
        </p:spPr>
        <p:txBody>
          <a:bodyPr vert="horz" wrap="none" lIns="0" tIns="0" rIns="0" bIns="101568" numCol="1" anchor="t"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ar-SA"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​​​​​​​​رؤية الوحدة</a:t>
            </a:r>
            <a:r>
              <a:rPr kumimoji="0" lang="en-US"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ar-SA" sz="12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تتبلور رؤية وحدة الخرجين بكلية العلوم و الدراسات الانسانية بالغاط</a:t>
            </a:r>
            <a:r>
              <a:rPr kumimoji="0" lang="en-US" sz="12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ar-SA" sz="12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في بناء جسور التواصل والتعاون المستمر والشراكة الفاعلة  بين الكلية وخرجيها الحاليين والمرتقبين من خلال متابعة خريجي الكلية لتحقيق نظام متكامل و تفعيل الاساليب والبرامج الدراسية في ضوء معايير الجودة لتتوافق مع متطلبات سوق العمل</a:t>
            </a:r>
            <a:r>
              <a:rPr kumimoji="0" lang="fr-FR" sz="12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0" name="Rectangle 86"/>
          <p:cNvSpPr>
            <a:spLocks noChangeArrowheads="1"/>
          </p:cNvSpPr>
          <p:nvPr/>
        </p:nvSpPr>
        <p:spPr bwMode="auto">
          <a:xfrm>
            <a:off x="0" y="1857375"/>
            <a:ext cx="9144000"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111" name="Rectangle 87"/>
          <p:cNvSpPr>
            <a:spLocks noChangeArrowheads="1"/>
          </p:cNvSpPr>
          <p:nvPr/>
        </p:nvSpPr>
        <p:spPr bwMode="auto">
          <a:xfrm>
            <a:off x="0" y="1866900"/>
            <a:ext cx="9144000" cy="457200"/>
          </a:xfrm>
          <a:prstGeom prst="rect">
            <a:avLst/>
          </a:prstGeom>
          <a:noFill/>
          <a:ln w="9525">
            <a:noFill/>
            <a:miter lim="800000"/>
            <a:headEnd/>
            <a:tailEnd/>
          </a:ln>
          <a:effectLst/>
        </p:spPr>
        <p:txBody>
          <a:bodyPr vert="horz" wrap="none" lIns="0" tIns="0" rIns="0" bIns="101568" numCol="1" anchor="t"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ar-SA"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رسالة الوحدة</a:t>
            </a:r>
            <a:r>
              <a:rPr kumimoji="0" lang="fr-FR"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ar-SA" sz="12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تتضمن رسالة وحدة الخريجين بناء وتعزيز التواصل مع الخرجين من خلال الاتصال الدائم والمتبادل بين الكلية وخرجيها بمساعدتهم على الاندماج في سوق العمل من خلال تقديم مختلف الانشطة والبرامج القادرة على تطوير مهاراتهم  وصقل قدراتهم العلمية والعملية في بيئة اكاديمية محفزة ومنهج علمي يراعي شروط الجودة  والتحسين المستمر</a:t>
            </a:r>
            <a:r>
              <a:rPr kumimoji="0" lang="en-US" sz="12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10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2" name="Rectangle 88"/>
          <p:cNvSpPr>
            <a:spLocks noChangeArrowheads="1"/>
          </p:cNvSpPr>
          <p:nvPr/>
        </p:nvSpPr>
        <p:spPr bwMode="auto">
          <a:xfrm>
            <a:off x="0" y="2324100"/>
            <a:ext cx="9144000"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113" name="Rectangle 89"/>
          <p:cNvSpPr>
            <a:spLocks noChangeArrowheads="1"/>
          </p:cNvSpPr>
          <p:nvPr/>
        </p:nvSpPr>
        <p:spPr bwMode="auto">
          <a:xfrm>
            <a:off x="0" y="2333625"/>
            <a:ext cx="9144000" cy="457200"/>
          </a:xfrm>
          <a:prstGeom prst="rect">
            <a:avLst/>
          </a:prstGeom>
          <a:solidFill>
            <a:srgbClr val="FFFFFF"/>
          </a:solidFill>
          <a:ln w="9525">
            <a:noFill/>
            <a:miter lim="800000"/>
            <a:headEnd/>
            <a:tailEnd/>
          </a:ln>
          <a:effectLst/>
        </p:spPr>
        <p:txBody>
          <a:bodyPr vert="horz" wrap="none" lIns="91440" tIns="45720" rIns="91440" bIns="45720" numCol="1" anchor="t"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ar-SA"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مهام بالوحدة</a:t>
            </a:r>
            <a:r>
              <a:rPr kumimoji="0" lang="fr-FR"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1-      تحليل ودراسة وضع الخريجين بالكلية</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2-      إنشاء قاعدة بيانات للخريجين ومتابعتها وتحديثها بانتظام</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3-      إنشاء قاعدة بيانات للمؤسسات والشركات ذات العلاقة بالخريجين وسوق العمل</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4-      الاسهام في تهيئة الخريجين للسوق العمل برفع كفاءتهم وصقل مهاراتهم</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5-      التواصل مع خريجي الكلية واستقصاء آرائهم ونشر ثقافة التسويق الذات لديهم</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6-      حث خريجي الكلية على المشاركة في أنشطة وفعاليات الكلية</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7-      تنظيم الاجتماعات الدورية بالخريجات وتعريفهم بالوحدة واهدافها</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8-      حث الخريجين على دعم الكلية ماديا ومعنويا واطلاعهم على منجزات ومشاريع الكلية</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9-      قياس مستوى رضا الخريجين واطلاع الاقسام المعنية بنتائج الاستطلاع</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10-  معاونة الوكيل في التخطيط والتنظيم لكل ما من شأنه تيسير سير العمل بالوحدة</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11-  إعداد قوائم الطلبة المتوقع تخرجهم وقوائم الطلبة الخريجين وقوائم بأسماء الذين انهو متطلبات الحصول على الدرجات العلمية المختلفة</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12-  تعبئة بيانات الخريجين وارسالها الى عمادة القبول والتسجيل وق الآلية المعتمدة بعمادة القبول والتسجيل بالجامعة</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13-  تسليم الافادات والوثائق المطلوبة للخريجين والاحتفاظ بسجلات بياناتهم في ملف خاص للرجوع اليها عند الحاجة</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14-  المشاركة في اعداد التقرير السنوي عن الكلية فيما يخص الوحدة</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6913</TotalTime>
  <Words>67</Words>
  <Application>Microsoft Office PowerPoint</Application>
  <PresentationFormat>Affichage à l'écran (4:3)</PresentationFormat>
  <Paragraphs>24</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134</cp:revision>
  <dcterms:created xsi:type="dcterms:W3CDTF">2015-04-10T09:16:03Z</dcterms:created>
  <dcterms:modified xsi:type="dcterms:W3CDTF">2015-04-19T15:21:03Z</dcterms:modified>
</cp:coreProperties>
</file>