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975522DF-72BF-4EA2-8678-0F1210B6F2A0}"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139F243-4453-4D80-9372-5A9BAC45BA50}" type="slidenum">
              <a:rPr lang="en-US" smtClean="0"/>
              <a:t>‹#›</a:t>
            </a:fld>
            <a:endParaRPr lang="en-US"/>
          </a:p>
        </p:txBody>
      </p:sp>
    </p:spTree>
    <p:extLst>
      <p:ext uri="{BB962C8B-B14F-4D97-AF65-F5344CB8AC3E}">
        <p14:creationId xmlns:p14="http://schemas.microsoft.com/office/powerpoint/2010/main" val="1088424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75522DF-72BF-4EA2-8678-0F1210B6F2A0}"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139F243-4453-4D80-9372-5A9BAC45BA50}" type="slidenum">
              <a:rPr lang="en-US" smtClean="0"/>
              <a:t>‹#›</a:t>
            </a:fld>
            <a:endParaRPr lang="en-US"/>
          </a:p>
        </p:txBody>
      </p:sp>
    </p:spTree>
    <p:extLst>
      <p:ext uri="{BB962C8B-B14F-4D97-AF65-F5344CB8AC3E}">
        <p14:creationId xmlns:p14="http://schemas.microsoft.com/office/powerpoint/2010/main" val="865094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75522DF-72BF-4EA2-8678-0F1210B6F2A0}"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139F243-4453-4D80-9372-5A9BAC45BA50}" type="slidenum">
              <a:rPr lang="en-US" smtClean="0"/>
              <a:t>‹#›</a:t>
            </a:fld>
            <a:endParaRPr lang="en-US"/>
          </a:p>
        </p:txBody>
      </p:sp>
    </p:spTree>
    <p:extLst>
      <p:ext uri="{BB962C8B-B14F-4D97-AF65-F5344CB8AC3E}">
        <p14:creationId xmlns:p14="http://schemas.microsoft.com/office/powerpoint/2010/main" val="2975546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75522DF-72BF-4EA2-8678-0F1210B6F2A0}"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139F243-4453-4D80-9372-5A9BAC45BA50}" type="slidenum">
              <a:rPr lang="en-US" smtClean="0"/>
              <a:t>‹#›</a:t>
            </a:fld>
            <a:endParaRPr lang="en-US"/>
          </a:p>
        </p:txBody>
      </p:sp>
    </p:spTree>
    <p:extLst>
      <p:ext uri="{BB962C8B-B14F-4D97-AF65-F5344CB8AC3E}">
        <p14:creationId xmlns:p14="http://schemas.microsoft.com/office/powerpoint/2010/main" val="1578234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75522DF-72BF-4EA2-8678-0F1210B6F2A0}"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139F243-4453-4D80-9372-5A9BAC45BA50}" type="slidenum">
              <a:rPr lang="en-US" smtClean="0"/>
              <a:t>‹#›</a:t>
            </a:fld>
            <a:endParaRPr lang="en-US"/>
          </a:p>
        </p:txBody>
      </p:sp>
    </p:spTree>
    <p:extLst>
      <p:ext uri="{BB962C8B-B14F-4D97-AF65-F5344CB8AC3E}">
        <p14:creationId xmlns:p14="http://schemas.microsoft.com/office/powerpoint/2010/main" val="229069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975522DF-72BF-4EA2-8678-0F1210B6F2A0}" type="datetimeFigureOut">
              <a:rPr lang="en-US" smtClean="0"/>
              <a:t>4/9/2015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139F243-4453-4D80-9372-5A9BAC45BA50}" type="slidenum">
              <a:rPr lang="en-US" smtClean="0"/>
              <a:t>‹#›</a:t>
            </a:fld>
            <a:endParaRPr lang="en-US"/>
          </a:p>
        </p:txBody>
      </p:sp>
    </p:spTree>
    <p:extLst>
      <p:ext uri="{BB962C8B-B14F-4D97-AF65-F5344CB8AC3E}">
        <p14:creationId xmlns:p14="http://schemas.microsoft.com/office/powerpoint/2010/main" val="2155192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975522DF-72BF-4EA2-8678-0F1210B6F2A0}" type="datetimeFigureOut">
              <a:rPr lang="en-US" smtClean="0"/>
              <a:t>4/9/2015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7139F243-4453-4D80-9372-5A9BAC45BA50}" type="slidenum">
              <a:rPr lang="en-US" smtClean="0"/>
              <a:t>‹#›</a:t>
            </a:fld>
            <a:endParaRPr lang="en-US"/>
          </a:p>
        </p:txBody>
      </p:sp>
    </p:spTree>
    <p:extLst>
      <p:ext uri="{BB962C8B-B14F-4D97-AF65-F5344CB8AC3E}">
        <p14:creationId xmlns:p14="http://schemas.microsoft.com/office/powerpoint/2010/main" val="261699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975522DF-72BF-4EA2-8678-0F1210B6F2A0}" type="datetimeFigureOut">
              <a:rPr lang="en-US" smtClean="0"/>
              <a:t>4/9/2015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7139F243-4453-4D80-9372-5A9BAC45BA50}" type="slidenum">
              <a:rPr lang="en-US" smtClean="0"/>
              <a:t>‹#›</a:t>
            </a:fld>
            <a:endParaRPr lang="en-US"/>
          </a:p>
        </p:txBody>
      </p:sp>
    </p:spTree>
    <p:extLst>
      <p:ext uri="{BB962C8B-B14F-4D97-AF65-F5344CB8AC3E}">
        <p14:creationId xmlns:p14="http://schemas.microsoft.com/office/powerpoint/2010/main" val="2620053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75522DF-72BF-4EA2-8678-0F1210B6F2A0}" type="datetimeFigureOut">
              <a:rPr lang="en-US" smtClean="0"/>
              <a:t>4/9/2015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7139F243-4453-4D80-9372-5A9BAC45BA50}" type="slidenum">
              <a:rPr lang="en-US" smtClean="0"/>
              <a:t>‹#›</a:t>
            </a:fld>
            <a:endParaRPr lang="en-US"/>
          </a:p>
        </p:txBody>
      </p:sp>
    </p:spTree>
    <p:extLst>
      <p:ext uri="{BB962C8B-B14F-4D97-AF65-F5344CB8AC3E}">
        <p14:creationId xmlns:p14="http://schemas.microsoft.com/office/powerpoint/2010/main" val="3379269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75522DF-72BF-4EA2-8678-0F1210B6F2A0}" type="datetimeFigureOut">
              <a:rPr lang="en-US" smtClean="0"/>
              <a:t>4/9/2015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139F243-4453-4D80-9372-5A9BAC45BA50}" type="slidenum">
              <a:rPr lang="en-US" smtClean="0"/>
              <a:t>‹#›</a:t>
            </a:fld>
            <a:endParaRPr lang="en-US"/>
          </a:p>
        </p:txBody>
      </p:sp>
    </p:spTree>
    <p:extLst>
      <p:ext uri="{BB962C8B-B14F-4D97-AF65-F5344CB8AC3E}">
        <p14:creationId xmlns:p14="http://schemas.microsoft.com/office/powerpoint/2010/main" val="4279684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75522DF-72BF-4EA2-8678-0F1210B6F2A0}" type="datetimeFigureOut">
              <a:rPr lang="en-US" smtClean="0"/>
              <a:t>4/9/2015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139F243-4453-4D80-9372-5A9BAC45BA50}" type="slidenum">
              <a:rPr lang="en-US" smtClean="0"/>
              <a:t>‹#›</a:t>
            </a:fld>
            <a:endParaRPr lang="en-US"/>
          </a:p>
        </p:txBody>
      </p:sp>
    </p:spTree>
    <p:extLst>
      <p:ext uri="{BB962C8B-B14F-4D97-AF65-F5344CB8AC3E}">
        <p14:creationId xmlns:p14="http://schemas.microsoft.com/office/powerpoint/2010/main" val="3493239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5522DF-72BF-4EA2-8678-0F1210B6F2A0}" type="datetimeFigureOut">
              <a:rPr lang="en-US" smtClean="0"/>
              <a:t>4/9/2015</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39F243-4453-4D80-9372-5A9BAC45BA50}" type="slidenum">
              <a:rPr lang="en-US" smtClean="0"/>
              <a:t>‹#›</a:t>
            </a:fld>
            <a:endParaRPr lang="en-US"/>
          </a:p>
        </p:txBody>
      </p:sp>
    </p:spTree>
    <p:extLst>
      <p:ext uri="{BB962C8B-B14F-4D97-AF65-F5344CB8AC3E}">
        <p14:creationId xmlns:p14="http://schemas.microsoft.com/office/powerpoint/2010/main" val="188332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04800" y="381000"/>
            <a:ext cx="8382000" cy="6172200"/>
          </a:xfrm>
        </p:spPr>
        <p:txBody>
          <a:bodyPr>
            <a:normAutofit fontScale="25000" lnSpcReduction="20000"/>
          </a:bodyPr>
          <a:lstStyle/>
          <a:p>
            <a:r>
              <a:rPr lang="en-US" sz="4000" dirty="0" smtClean="0">
                <a:effectLst/>
              </a:rPr>
              <a:t>Challenges and Solutions can be classified  into two types:</a:t>
            </a:r>
            <a:br>
              <a:rPr lang="en-US" sz="4000" dirty="0" smtClean="0">
                <a:effectLst/>
              </a:rPr>
            </a:br>
            <a:r>
              <a:rPr lang="en-US" sz="4000" dirty="0" smtClean="0">
                <a:effectLst/>
              </a:rPr>
              <a:t>I: internal challenges are those challenges issued by the agency itself, which affect the execution of their functions and responsibilities.</a:t>
            </a:r>
            <a:br>
              <a:rPr lang="en-US" sz="4000" dirty="0" smtClean="0">
                <a:effectLst/>
              </a:rPr>
            </a:br>
            <a:r>
              <a:rPr lang="en-US" sz="4000" dirty="0" smtClean="0">
                <a:effectLst/>
              </a:rPr>
              <a:t>II: Challenges of Foreign namely those challenges resulting from the nature of the agency's work and the issues and topics covered, we will put here a brief of the most important internal and external challenges faced by the Agency proposed to overcome and solutions.</a:t>
            </a:r>
            <a:br>
              <a:rPr lang="en-US" sz="4000" dirty="0" smtClean="0">
                <a:effectLst/>
              </a:rPr>
            </a:br>
            <a:r>
              <a:rPr lang="en-US" sz="4000" dirty="0" smtClean="0">
                <a:effectLst/>
              </a:rPr>
              <a:t> </a:t>
            </a:r>
            <a:br>
              <a:rPr lang="en-US" sz="4000" dirty="0" smtClean="0">
                <a:effectLst/>
              </a:rPr>
            </a:br>
            <a:r>
              <a:rPr lang="en-US" sz="4000" dirty="0" smtClean="0">
                <a:effectLst/>
              </a:rPr>
              <a:t/>
            </a:r>
            <a:br>
              <a:rPr lang="en-US" sz="4000" dirty="0" smtClean="0">
                <a:effectLst/>
              </a:rPr>
            </a:br>
            <a:r>
              <a:rPr lang="en-US" sz="4000" dirty="0" smtClean="0">
                <a:effectLst/>
              </a:rPr>
              <a:t>Internal challenges</a:t>
            </a:r>
            <a:br>
              <a:rPr lang="en-US" sz="4000" dirty="0" smtClean="0">
                <a:effectLst/>
              </a:rPr>
            </a:br>
            <a:r>
              <a:rPr lang="en-US" sz="4000" dirty="0" smtClean="0">
                <a:effectLst/>
              </a:rPr>
              <a:t/>
            </a:r>
            <a:br>
              <a:rPr lang="en-US" sz="4000" dirty="0" smtClean="0">
                <a:effectLst/>
              </a:rPr>
            </a:br>
            <a:r>
              <a:rPr lang="en-US" sz="4000" dirty="0" smtClean="0">
                <a:effectLst/>
              </a:rPr>
              <a:t>Limited administrative staff in the agency university: Despite the complexity of the Agency's work, they suffer from a lack of proper work of human resources, due to the freezing of the Agency's work over the past years, and the transfer of most of its employees to other parts of the university .. Therefore Agency will aim to attract the best and increase the number of staff administrative specialist through functional competitions or attract talent from employees of the university or from outside.</a:t>
            </a:r>
            <a:br>
              <a:rPr lang="en-US" sz="4000" dirty="0" smtClean="0">
                <a:effectLst/>
              </a:rPr>
            </a:br>
            <a:r>
              <a:rPr lang="en-US" sz="4000" dirty="0" smtClean="0">
                <a:effectLst/>
              </a:rPr>
              <a:t/>
            </a:r>
            <a:br>
              <a:rPr lang="en-US" sz="4000" dirty="0" smtClean="0">
                <a:effectLst/>
              </a:rPr>
            </a:br>
            <a:r>
              <a:rPr lang="en-US" sz="4000" dirty="0" smtClean="0">
                <a:effectLst/>
              </a:rPr>
              <a:t>Delays in some departments activation units Agency: Because of the lack of competent leadership cadres take the lead in some of the departments and units in the agency, such as the management of social responsibility and local development and management of electronic transactions and management of the organization and evaluation, resulted in a delay in the activation of this important management .. The Agency will seek to attract distinguished professionals from academics or professionals from employees of the university to take over the leadership of the work of these departments, with compensation in the current time through the work of the Standing specialized in university committees.</a:t>
            </a:r>
            <a:br>
              <a:rPr lang="en-US" sz="4000" dirty="0" smtClean="0">
                <a:effectLst/>
              </a:rPr>
            </a:br>
            <a:r>
              <a:rPr lang="en-US" sz="4000" dirty="0" smtClean="0">
                <a:effectLst/>
              </a:rPr>
              <a:t/>
            </a:r>
            <a:br>
              <a:rPr lang="en-US" sz="4000" dirty="0" smtClean="0">
                <a:effectLst/>
              </a:rPr>
            </a:br>
            <a:r>
              <a:rPr lang="en-US" sz="4000" dirty="0" smtClean="0">
                <a:effectLst/>
              </a:rPr>
              <a:t>Inadequate and inappropriate administrative headquarters departments agency and future expansion: The non-construction structure of University buildings is complete because of its focus on the academic side and create the appropriate academic environment there is still a lack of administrative buildings for the University of the agency and require many buildings to units, departments and future expansion .. and is currently Find headquarters Additional suitable to the needs of the agency through coordination with the facilities management at the university.</a:t>
            </a:r>
            <a:br>
              <a:rPr lang="en-US" sz="4000" dirty="0" smtClean="0">
                <a:effectLst/>
              </a:rPr>
            </a:br>
            <a:r>
              <a:rPr lang="en-US" sz="4000" dirty="0" smtClean="0">
                <a:effectLst/>
              </a:rPr>
              <a:t/>
            </a:r>
            <a:br>
              <a:rPr lang="en-US" sz="4000" dirty="0" smtClean="0">
                <a:effectLst/>
              </a:rPr>
            </a:br>
            <a:r>
              <a:rPr lang="en-US" sz="4000" dirty="0" smtClean="0">
                <a:effectLst/>
              </a:rPr>
              <a:t>The multiplicity of tasks assigned by proxy and the diversity of its terms of reference: to read fast to the jurisdiction and functions of the agency gives an indication of the work and diversity of the size and complexity of the tasks, which may lead to low performance level .. So now keen Agency to attract highly qualified academically and technically to support the agency's work, and work to create the post of supervisor in the agent's office, to take over the management and follow-up are important business, and the representation of the Vice President in the follow-up of some of the special nature of the tasks with the relevant authorities and liaison work of the Agency.</a:t>
            </a:r>
            <a:br>
              <a:rPr lang="en-US" sz="4000" dirty="0" smtClean="0">
                <a:effectLst/>
              </a:rPr>
            </a:br>
            <a:r>
              <a:rPr lang="en-US" sz="4000" dirty="0" smtClean="0">
                <a:effectLst/>
              </a:rPr>
              <a:t> </a:t>
            </a:r>
            <a:br>
              <a:rPr lang="en-US" sz="4000" dirty="0" smtClean="0">
                <a:effectLst/>
              </a:rPr>
            </a:br>
            <a:r>
              <a:rPr lang="en-US" sz="4000" dirty="0" smtClean="0">
                <a:effectLst/>
              </a:rPr>
              <a:t/>
            </a:r>
            <a:br>
              <a:rPr lang="en-US" sz="4000" dirty="0" smtClean="0">
                <a:effectLst/>
              </a:rPr>
            </a:br>
            <a:r>
              <a:rPr lang="en-US" sz="4000" dirty="0" smtClean="0">
                <a:effectLst/>
              </a:rPr>
              <a:t>External challenges</a:t>
            </a:r>
            <a:br>
              <a:rPr lang="en-US" sz="4000" dirty="0" smtClean="0">
                <a:effectLst/>
              </a:rPr>
            </a:br>
            <a:r>
              <a:rPr lang="en-US" sz="4000" dirty="0" smtClean="0">
                <a:effectLst/>
              </a:rPr>
              <a:t/>
            </a:r>
            <a:br>
              <a:rPr lang="en-US" sz="4000" dirty="0" smtClean="0">
                <a:effectLst/>
              </a:rPr>
            </a:br>
            <a:r>
              <a:rPr lang="en-US" sz="4000" dirty="0" smtClean="0">
                <a:effectLst/>
              </a:rPr>
              <a:t>The difficulty of attracting outstanding: where to from the jurisdiction of the agency providing the university needs is the most important human needs, suffer agency university in attracting technical, administrative and technical cadres who achieve standards that aspire her university in light of the competition for talent .. Therefore, the agency will benefit from the committee staff upgrades administrative and polarization competitions and functional improvement in terms of polarization and provide the most appropriate offers to do so.</a:t>
            </a:r>
            <a:br>
              <a:rPr lang="en-US" sz="4000" dirty="0" smtClean="0">
                <a:effectLst/>
              </a:rPr>
            </a:br>
            <a:r>
              <a:rPr lang="en-US" sz="4000" dirty="0" smtClean="0">
                <a:effectLst/>
              </a:rPr>
              <a:t/>
            </a:r>
            <a:br>
              <a:rPr lang="en-US" sz="4000" dirty="0" smtClean="0">
                <a:effectLst/>
              </a:rPr>
            </a:br>
            <a:r>
              <a:rPr lang="en-US" sz="4000" dirty="0" smtClean="0">
                <a:effectLst/>
              </a:rPr>
              <a:t>Excellence and quality in community service programs: where the agency the university is committed to achieving the third function of the University, a community service, highlights the front of the agency a major challenge is the pursuit of quality in these programs with poor academic staff at the university and spread on a large geographical area .. will put the agency plan quality control programs offered at the university community in cooperation with the Deanship of quality and supervision of the agency taking care to take advantage of the appropriate academic staff.</a:t>
            </a:r>
            <a:br>
              <a:rPr lang="en-US" sz="4000" dirty="0" smtClean="0">
                <a:effectLst/>
              </a:rPr>
            </a:br>
            <a:r>
              <a:rPr lang="en-US" sz="4000" dirty="0" smtClean="0">
                <a:effectLst/>
              </a:rPr>
              <a:t/>
            </a:r>
            <a:br>
              <a:rPr lang="en-US" sz="4000" dirty="0" smtClean="0">
                <a:effectLst/>
              </a:rPr>
            </a:br>
            <a:r>
              <a:rPr lang="en-US" sz="4000" dirty="0" smtClean="0">
                <a:effectLst/>
              </a:rPr>
              <a:t>The shift to the knowledge society: Because the strength of educational institutions and progress is measured including owned and employed by the knowledge, but the responsibility of the agency at the university level for the technological dimension and infrastructure as one-dimensional achieved for the knowledge society is the great burden to achieve, especially in light of recent university this dimension and distributed on a large geographical area .. So preparing the agency through the delivery of electronic services to all points of the university and the university to speed up the creation of a turning-mail and take advantage of educational e-services and e-learning systems of care.</a:t>
            </a:r>
            <a:br>
              <a:rPr lang="en-US" sz="4000" dirty="0" smtClean="0">
                <a:effectLst/>
              </a:rPr>
            </a:br>
            <a:endParaRPr lang="en-US" sz="4000" dirty="0" smtClean="0">
              <a:effectLst/>
            </a:endParaRPr>
          </a:p>
          <a:p>
            <a:r>
              <a:rPr lang="en-US" sz="4000" dirty="0" smtClean="0">
                <a:effectLst/>
              </a:rPr>
              <a:t/>
            </a:r>
            <a:br>
              <a:rPr lang="en-US" sz="4000" dirty="0" smtClean="0">
                <a:effectLst/>
              </a:rPr>
            </a:br>
            <a:endParaRPr lang="en-US" sz="4000" dirty="0" smtClean="0">
              <a:effectLst/>
            </a:endParaRPr>
          </a:p>
          <a:p>
            <a:endParaRPr lang="en-US" dirty="0"/>
          </a:p>
        </p:txBody>
      </p:sp>
    </p:spTree>
    <p:extLst>
      <p:ext uri="{BB962C8B-B14F-4D97-AF65-F5344CB8AC3E}">
        <p14:creationId xmlns:p14="http://schemas.microsoft.com/office/powerpoint/2010/main" val="250330518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hanan</dc:creator>
  <cp:lastModifiedBy>hanan</cp:lastModifiedBy>
  <cp:revision>1</cp:revision>
  <dcterms:created xsi:type="dcterms:W3CDTF">2015-04-09T06:50:11Z</dcterms:created>
  <dcterms:modified xsi:type="dcterms:W3CDTF">2015-04-09T06:52:18Z</dcterms:modified>
</cp:coreProperties>
</file>