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51520" y="0"/>
            <a:ext cx="88924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Module Description:        </a:t>
            </a:r>
            <a:endParaRPr lang="en-US" sz="1400" dirty="0" smtClean="0"/>
          </a:p>
          <a:p>
            <a:pPr fontAlgn="base"/>
            <a:r>
              <a:rPr lang="en-US" sz="1400" dirty="0" smtClean="0"/>
              <a:t>This course defines information security. Topics include security services and its mechanisms, such as confidentiality, integrity, availability and non-repudiation, security policies, access control models, authentication methods, types of attacks (including social engineering, man in the middle, </a:t>
            </a:r>
            <a:r>
              <a:rPr lang="en-US" sz="1400" dirty="0" err="1" smtClean="0"/>
              <a:t>DoS</a:t>
            </a:r>
            <a:r>
              <a:rPr lang="en-US" sz="1400" dirty="0" smtClean="0"/>
              <a:t>…etc), malware, security principles (such as separation of duties, need to know…etc), basic principles of hashing, symmetric &amp; asymmetric cryptography, digital certificates &amp;PKI , Email security through S/MIME &amp; PGP, Web Security, overview of firewalls and Intrusion detection system, Operating System security, physical security, risk assessment, incidence response, disaster recovery, business continuity and a general look into computer forensics.</a:t>
            </a:r>
          </a:p>
          <a:p>
            <a:pPr fontAlgn="base"/>
            <a:r>
              <a:rPr lang="en-US" sz="1400" b="1" dirty="0" smtClean="0"/>
              <a:t>Module Aims:</a:t>
            </a:r>
            <a:endParaRPr lang="en-US" sz="1400" dirty="0" smtClean="0"/>
          </a:p>
          <a:p>
            <a:pPr fontAlgn="base"/>
            <a:r>
              <a:rPr lang="en-US" sz="1400" dirty="0" smtClean="0"/>
              <a:t>·         Understand the need for information security.</a:t>
            </a:r>
          </a:p>
          <a:p>
            <a:pPr fontAlgn="base"/>
            <a:r>
              <a:rPr lang="en-US" sz="1400" dirty="0" smtClean="0"/>
              <a:t>·         Describe the legal and ethical issues that are related to the information security.</a:t>
            </a:r>
          </a:p>
          <a:p>
            <a:pPr fontAlgn="base"/>
            <a:r>
              <a:rPr lang="en-US" sz="1400" dirty="0" smtClean="0"/>
              <a:t>·         Understand the important role of the risk management to achieve the security within an organization</a:t>
            </a:r>
          </a:p>
          <a:p>
            <a:pPr fontAlgn="base"/>
            <a:r>
              <a:rPr lang="en-US" sz="1400" dirty="0" smtClean="0"/>
              <a:t>·         Learn different strategies to implement and integrate security within an organization.</a:t>
            </a:r>
          </a:p>
          <a:p>
            <a:pPr fontAlgn="base"/>
            <a:r>
              <a:rPr lang="en-US" sz="1400" dirty="0" smtClean="0"/>
              <a:t>·         Understand the difference between business continuity and disaster recovery plan and how to design them.</a:t>
            </a:r>
          </a:p>
          <a:p>
            <a:pPr fontAlgn="base"/>
            <a:r>
              <a:rPr lang="en-US" sz="1400" b="1" dirty="0" smtClean="0"/>
              <a:t>Learning Outcomes:                       </a:t>
            </a:r>
            <a:endParaRPr lang="en-US" sz="1400" dirty="0" smtClean="0"/>
          </a:p>
          <a:p>
            <a:pPr fontAlgn="base"/>
            <a:r>
              <a:rPr lang="en-US" sz="1400" dirty="0" smtClean="0"/>
              <a:t>·         State the basic concepts in information security, including security policies, security models, and security mechanisms.</a:t>
            </a:r>
          </a:p>
          <a:p>
            <a:pPr fontAlgn="base"/>
            <a:r>
              <a:rPr lang="en-US" sz="1400" dirty="0" smtClean="0"/>
              <a:t>·         Explain the requirements for trusted operating systems, and describe the independent evaluation, including evaluation criteria and evaluation process and concepts related to applied cryptography.</a:t>
            </a:r>
          </a:p>
          <a:p>
            <a:pPr fontAlgn="base"/>
            <a:r>
              <a:rPr lang="en-US" sz="1400" dirty="0" smtClean="0"/>
              <a:t>·         Understanding the defenses methods and how to avoid the attacks</a:t>
            </a:r>
          </a:p>
          <a:p>
            <a:pPr fontAlgn="base"/>
            <a:r>
              <a:rPr lang="en-US" sz="1400" dirty="0" smtClean="0"/>
              <a:t>·         The ability to work independently to accomplish assigned tasks.</a:t>
            </a:r>
          </a:p>
          <a:p>
            <a:pPr fontAlgn="base"/>
            <a:r>
              <a:rPr lang="en-US" sz="1400" dirty="0" smtClean="0"/>
              <a:t>·         Describe threats to networks, and explain techniques for ensuring network security and the type of attackers.</a:t>
            </a:r>
          </a:p>
          <a:p>
            <a:pPr fontAlgn="base"/>
            <a:r>
              <a:rPr lang="en-US" sz="1400" dirty="0" smtClean="0"/>
              <a:t>·         The ability to communicate and to discuss related topics of the course with instructor inside and outside class.</a:t>
            </a:r>
          </a:p>
          <a:p>
            <a:pPr fontAlgn="base"/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fontAlgn="base"/>
            <a:r>
              <a:rPr lang="en-US" sz="1400" b="1" dirty="0" smtClean="0"/>
              <a:t>Textbook:                                                                  </a:t>
            </a:r>
            <a:endParaRPr lang="en-US" sz="1400" dirty="0" smtClean="0"/>
          </a:p>
          <a:p>
            <a:pPr fontAlgn="base"/>
            <a:r>
              <a:rPr lang="en-US" sz="1400" dirty="0" smtClean="0"/>
              <a:t>Security in computing, Charles P. </a:t>
            </a:r>
            <a:r>
              <a:rPr lang="en-US" sz="1400" dirty="0" err="1" smtClean="0"/>
              <a:t>Pfleeger</a:t>
            </a:r>
            <a:r>
              <a:rPr lang="en-US" sz="1400" dirty="0" smtClean="0"/>
              <a:t> , 3/E, </a:t>
            </a:r>
            <a:r>
              <a:rPr lang="en-US" sz="1400" dirty="0" err="1" smtClean="0"/>
              <a:t>Prentic</a:t>
            </a:r>
            <a:r>
              <a:rPr lang="en-US" sz="1400" dirty="0" smtClean="0"/>
              <a:t> Hall, 2002</a:t>
            </a:r>
          </a:p>
          <a:p>
            <a:pPr fontAlgn="base"/>
            <a:r>
              <a:rPr lang="en-US" sz="1400" dirty="0" smtClean="0"/>
              <a:t>Computer security, Dieter </a:t>
            </a:r>
            <a:r>
              <a:rPr lang="en-US" sz="1400" dirty="0" err="1" smtClean="0"/>
              <a:t>Gollmann</a:t>
            </a:r>
            <a:r>
              <a:rPr lang="en-US" sz="1400" dirty="0" smtClean="0"/>
              <a:t> , John Wiley &amp; Sons</a:t>
            </a:r>
          </a:p>
          <a:p>
            <a:pPr fontAlgn="base"/>
            <a:r>
              <a:rPr lang="en-US" sz="1400" dirty="0" smtClean="0"/>
              <a:t>Network Security Essentials , (2nd Edition) by William Stallings, Prentice Hall; 2002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0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13</cp:revision>
  <dcterms:created xsi:type="dcterms:W3CDTF">2015-04-10T09:16:03Z</dcterms:created>
  <dcterms:modified xsi:type="dcterms:W3CDTF">2015-04-10T21:14:46Z</dcterms:modified>
</cp:coreProperties>
</file>