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sa/search?tbo=p&amp;tbm=bks&amp;q=inauthor:%22Tim+Buterbaugh%22&amp;source=gbs_metadata_r&amp;cad=6" TargetMode="External"/><Relationship Id="rId2" Type="http://schemas.openxmlformats.org/officeDocument/2006/relationships/hyperlink" Target="https://www.google.com.sa/search?tbo=p&amp;tbm=bks&amp;q=inauthor:%22Doug+Stuns%22&amp;source=gbs_metadata_r&amp;cad=6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m.sa/search?tbo=p&amp;tbm=bks&amp;q=inauthor:%22Bob+Bryla%22&amp;source=gbs_metadata_r&amp;cad=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548680"/>
            <a:ext cx="82089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fr-FR" sz="1200" b="1" dirty="0" smtClean="0"/>
              <a:t/>
            </a:r>
            <a:br>
              <a:rPr lang="fr-FR" sz="1200" b="1" dirty="0" smtClean="0"/>
            </a:br>
            <a:r>
              <a:rPr lang="fr-FR" sz="1200" b="1" dirty="0" smtClean="0"/>
              <a:t>Module Description:        </a:t>
            </a:r>
            <a:endParaRPr lang="fr-FR" sz="1200" dirty="0" smtClean="0"/>
          </a:p>
          <a:p>
            <a:pPr fontAlgn="base"/>
            <a:r>
              <a:rPr lang="fr-FR" sz="1200" dirty="0" smtClean="0"/>
              <a:t>DBMS architecture and administration; </a:t>
            </a:r>
            <a:r>
              <a:rPr lang="fr-FR" sz="1200" dirty="0" err="1" smtClean="0"/>
              <a:t>Centralized</a:t>
            </a:r>
            <a:r>
              <a:rPr lang="fr-FR" sz="1200" dirty="0" smtClean="0"/>
              <a:t> and </a:t>
            </a:r>
            <a:r>
              <a:rPr lang="fr-FR" sz="1200" dirty="0" err="1" smtClean="0"/>
              <a:t>Client-Server</a:t>
            </a:r>
            <a:r>
              <a:rPr lang="fr-FR" sz="1200" dirty="0" smtClean="0"/>
              <a:t> </a:t>
            </a:r>
            <a:r>
              <a:rPr lang="fr-FR" sz="1200" dirty="0" err="1" smtClean="0"/>
              <a:t>approaches</a:t>
            </a:r>
            <a:r>
              <a:rPr lang="fr-FR" sz="1200" dirty="0" smtClean="0"/>
              <a:t>, System </a:t>
            </a:r>
            <a:r>
              <a:rPr lang="fr-FR" sz="1200" dirty="0" err="1" smtClean="0"/>
              <a:t>Catalog</a:t>
            </a:r>
            <a:r>
              <a:rPr lang="fr-FR" sz="1200" dirty="0" smtClean="0"/>
              <a:t>, Data </a:t>
            </a:r>
            <a:r>
              <a:rPr lang="fr-FR" sz="1200" dirty="0" err="1" smtClean="0"/>
              <a:t>Dictionary</a:t>
            </a:r>
            <a:r>
              <a:rPr lang="fr-FR" sz="1200" dirty="0" smtClean="0"/>
              <a:t>. Transaction management; Transactions: concepts, </a:t>
            </a:r>
            <a:r>
              <a:rPr lang="fr-FR" sz="1200" dirty="0" err="1" smtClean="0"/>
              <a:t>characteristics</a:t>
            </a:r>
            <a:r>
              <a:rPr lang="fr-FR" sz="1200" dirty="0" smtClean="0"/>
              <a:t>. </a:t>
            </a:r>
            <a:r>
              <a:rPr lang="fr-FR" sz="1200" dirty="0" err="1" smtClean="0"/>
              <a:t>Recovery</a:t>
            </a:r>
            <a:r>
              <a:rPr lang="fr-FR" sz="1200" dirty="0" smtClean="0"/>
              <a:t> techniques, </a:t>
            </a:r>
            <a:r>
              <a:rPr lang="fr-FR" sz="1200" dirty="0" err="1" smtClean="0"/>
              <a:t>Concurrency</a:t>
            </a:r>
            <a:r>
              <a:rPr lang="fr-FR" sz="1200" dirty="0" smtClean="0"/>
              <a:t> control techniques: </a:t>
            </a:r>
            <a:r>
              <a:rPr lang="fr-FR" sz="1200" dirty="0" err="1" smtClean="0"/>
              <a:t>Serializability</a:t>
            </a:r>
            <a:r>
              <a:rPr lang="fr-FR" sz="1200" dirty="0" smtClean="0"/>
              <a:t>, </a:t>
            </a:r>
            <a:r>
              <a:rPr lang="fr-FR" sz="1200" dirty="0" err="1" smtClean="0"/>
              <a:t>Deadlock</a:t>
            </a:r>
            <a:r>
              <a:rPr lang="fr-FR" sz="1200" dirty="0" smtClean="0"/>
              <a:t>, </a:t>
            </a:r>
            <a:r>
              <a:rPr lang="fr-FR" sz="1200" dirty="0" err="1" smtClean="0"/>
              <a:t>Locking</a:t>
            </a:r>
            <a:r>
              <a:rPr lang="fr-FR" sz="1200" dirty="0" smtClean="0"/>
              <a:t> </a:t>
            </a:r>
            <a:r>
              <a:rPr lang="fr-FR" sz="1200" dirty="0" err="1" smtClean="0"/>
              <a:t>schemes</a:t>
            </a:r>
            <a:r>
              <a:rPr lang="fr-FR" sz="1200" dirty="0" smtClean="0"/>
              <a:t>, Time-</a:t>
            </a:r>
            <a:r>
              <a:rPr lang="fr-FR" sz="1200" dirty="0" err="1" smtClean="0"/>
              <a:t>stamp</a:t>
            </a:r>
            <a:r>
              <a:rPr lang="fr-FR" sz="1200" dirty="0" smtClean="0"/>
              <a:t> </a:t>
            </a:r>
            <a:r>
              <a:rPr lang="fr-FR" sz="1200" dirty="0" err="1" smtClean="0"/>
              <a:t>ordering</a:t>
            </a:r>
            <a:r>
              <a:rPr lang="fr-FR" sz="1200" dirty="0" smtClean="0"/>
              <a:t>, Multi-version, </a:t>
            </a:r>
            <a:r>
              <a:rPr lang="fr-FR" sz="1200" dirty="0" err="1" smtClean="0"/>
              <a:t>Optimistic</a:t>
            </a:r>
            <a:r>
              <a:rPr lang="fr-FR" sz="1200" dirty="0" smtClean="0"/>
              <a:t> techniques; DB </a:t>
            </a:r>
            <a:r>
              <a:rPr lang="fr-FR" sz="1200" dirty="0" err="1" smtClean="0"/>
              <a:t>security</a:t>
            </a:r>
            <a:r>
              <a:rPr lang="fr-FR" sz="1200" dirty="0" smtClean="0"/>
              <a:t>; </a:t>
            </a:r>
            <a:r>
              <a:rPr lang="fr-FR" sz="1200" dirty="0" err="1" smtClean="0"/>
              <a:t>Distributed</a:t>
            </a:r>
            <a:r>
              <a:rPr lang="fr-FR" sz="1200" dirty="0" smtClean="0"/>
              <a:t> </a:t>
            </a:r>
            <a:r>
              <a:rPr lang="fr-FR" sz="1200" dirty="0" err="1" smtClean="0"/>
              <a:t>databases</a:t>
            </a:r>
            <a:r>
              <a:rPr lang="fr-FR" sz="1200" dirty="0" smtClean="0"/>
              <a:t>; </a:t>
            </a:r>
            <a:r>
              <a:rPr lang="fr-FR" sz="1200" dirty="0" err="1" smtClean="0"/>
              <a:t>Distributed</a:t>
            </a:r>
            <a:r>
              <a:rPr lang="fr-FR" sz="1200" dirty="0" smtClean="0"/>
              <a:t> DBMS, Data fragmentation and </a:t>
            </a:r>
            <a:r>
              <a:rPr lang="fr-FR" sz="1200" dirty="0" err="1" smtClean="0"/>
              <a:t>replication</a:t>
            </a:r>
            <a:r>
              <a:rPr lang="fr-FR" sz="1200" dirty="0" smtClean="0"/>
              <a:t>, </a:t>
            </a:r>
            <a:r>
              <a:rPr lang="fr-FR" sz="1200" dirty="0" err="1" smtClean="0"/>
              <a:t>Distributed</a:t>
            </a:r>
            <a:r>
              <a:rPr lang="fr-FR" sz="1200" dirty="0" smtClean="0"/>
              <a:t> transactions management. Object-</a:t>
            </a:r>
            <a:r>
              <a:rPr lang="fr-FR" sz="1200" dirty="0" err="1" smtClean="0"/>
              <a:t>Oriented</a:t>
            </a:r>
            <a:r>
              <a:rPr lang="fr-FR" sz="1200" dirty="0" smtClean="0"/>
              <a:t> </a:t>
            </a:r>
            <a:r>
              <a:rPr lang="fr-FR" sz="1200" dirty="0" err="1" smtClean="0"/>
              <a:t>databases</a:t>
            </a:r>
            <a:r>
              <a:rPr lang="fr-FR" sz="1200" dirty="0" smtClean="0"/>
              <a:t>. </a:t>
            </a:r>
            <a:r>
              <a:rPr lang="fr-FR" sz="1200" dirty="0" err="1" smtClean="0"/>
              <a:t>Introducing</a:t>
            </a:r>
            <a:r>
              <a:rPr lang="fr-FR" sz="1200" dirty="0" smtClean="0"/>
              <a:t> to new </a:t>
            </a:r>
            <a:r>
              <a:rPr lang="fr-FR" sz="1200" dirty="0" err="1" smtClean="0"/>
              <a:t>emerging</a:t>
            </a:r>
            <a:r>
              <a:rPr lang="fr-FR" sz="1200" dirty="0" smtClean="0"/>
              <a:t> DB technologies and applications; Web </a:t>
            </a:r>
            <a:r>
              <a:rPr lang="fr-FR" sz="1200" dirty="0" err="1" smtClean="0"/>
              <a:t>DBs</a:t>
            </a:r>
            <a:r>
              <a:rPr lang="fr-FR" sz="1200" dirty="0" smtClean="0"/>
              <a:t>, </a:t>
            </a:r>
            <a:r>
              <a:rPr lang="fr-FR" sz="1200" dirty="0" err="1" smtClean="0"/>
              <a:t>Multimedia</a:t>
            </a:r>
            <a:r>
              <a:rPr lang="fr-FR" sz="1200" dirty="0" smtClean="0"/>
              <a:t> </a:t>
            </a:r>
            <a:r>
              <a:rPr lang="fr-FR" sz="1200" dirty="0" err="1" smtClean="0"/>
              <a:t>DBs</a:t>
            </a:r>
            <a:r>
              <a:rPr lang="fr-FR" sz="1200" dirty="0" smtClean="0"/>
              <a:t>, Data </a:t>
            </a:r>
            <a:r>
              <a:rPr lang="fr-FR" sz="1200" dirty="0" err="1" smtClean="0"/>
              <a:t>Warehousing</a:t>
            </a:r>
            <a:r>
              <a:rPr lang="fr-FR" sz="1200" dirty="0" smtClean="0"/>
              <a:t> and Data </a:t>
            </a:r>
            <a:r>
              <a:rPr lang="fr-FR" sz="1200" dirty="0" err="1" smtClean="0"/>
              <a:t>Mining</a:t>
            </a:r>
            <a:r>
              <a:rPr lang="fr-FR" sz="1200" dirty="0" smtClean="0"/>
              <a:t>, etc. The </a:t>
            </a:r>
            <a:r>
              <a:rPr lang="fr-FR" sz="1200" dirty="0" err="1" smtClean="0"/>
              <a:t>lab</a:t>
            </a:r>
            <a:r>
              <a:rPr lang="fr-FR" sz="1200" dirty="0" smtClean="0"/>
              <a:t> </a:t>
            </a:r>
            <a:r>
              <a:rPr lang="fr-FR" sz="1200" dirty="0" err="1" smtClean="0"/>
              <a:t>covers</a:t>
            </a:r>
            <a:r>
              <a:rPr lang="fr-FR" sz="1200" dirty="0" smtClean="0"/>
              <a:t> all the issues of DBA, </a:t>
            </a:r>
            <a:r>
              <a:rPr lang="fr-FR" sz="1200" dirty="0" err="1" smtClean="0"/>
              <a:t>including</a:t>
            </a:r>
            <a:r>
              <a:rPr lang="fr-FR" sz="1200" dirty="0" smtClean="0"/>
              <a:t> installation, configuration, </a:t>
            </a:r>
            <a:r>
              <a:rPr lang="fr-FR" sz="1200" dirty="0" err="1" smtClean="0"/>
              <a:t>operation</a:t>
            </a:r>
            <a:r>
              <a:rPr lang="fr-FR" sz="1200" dirty="0" smtClean="0"/>
              <a:t>, </a:t>
            </a:r>
            <a:r>
              <a:rPr lang="fr-FR" sz="1200" dirty="0" err="1" smtClean="0"/>
              <a:t>optimization</a:t>
            </a:r>
            <a:r>
              <a:rPr lang="fr-FR" sz="1200" dirty="0" smtClean="0"/>
              <a:t>, user management, </a:t>
            </a:r>
            <a:r>
              <a:rPr lang="fr-FR" sz="1200" dirty="0" err="1" smtClean="0"/>
              <a:t>recovery</a:t>
            </a:r>
            <a:r>
              <a:rPr lang="fr-FR" sz="1200" dirty="0" smtClean="0"/>
              <a:t> and backup, etc. A </a:t>
            </a:r>
            <a:r>
              <a:rPr lang="fr-FR" sz="1200" dirty="0" err="1" smtClean="0"/>
              <a:t>well</a:t>
            </a:r>
            <a:r>
              <a:rPr lang="fr-FR" sz="1200" dirty="0" smtClean="0"/>
              <a:t>-</a:t>
            </a:r>
            <a:r>
              <a:rPr lang="fr-FR" sz="1200" dirty="0" err="1" smtClean="0"/>
              <a:t>known</a:t>
            </a:r>
            <a:r>
              <a:rPr lang="fr-FR" sz="1200" dirty="0" smtClean="0"/>
              <a:t> DBMS </a:t>
            </a:r>
            <a:r>
              <a:rPr lang="fr-FR" sz="1200" dirty="0" err="1" smtClean="0"/>
              <a:t>is</a:t>
            </a:r>
            <a:r>
              <a:rPr lang="fr-FR" sz="1200" dirty="0" smtClean="0"/>
              <a:t> </a:t>
            </a:r>
            <a:r>
              <a:rPr lang="fr-FR" sz="1200" dirty="0" err="1" smtClean="0"/>
              <a:t>selected</a:t>
            </a:r>
            <a:r>
              <a:rPr lang="fr-FR" sz="1200" dirty="0" smtClean="0"/>
              <a:t> to </a:t>
            </a:r>
            <a:r>
              <a:rPr lang="fr-FR" sz="1200" dirty="0" err="1" smtClean="0"/>
              <a:t>allow</a:t>
            </a:r>
            <a:r>
              <a:rPr lang="fr-FR" sz="1200" dirty="0" smtClean="0"/>
              <a:t> real </a:t>
            </a:r>
            <a:r>
              <a:rPr lang="fr-FR" sz="1200" dirty="0" err="1" smtClean="0"/>
              <a:t>experiences</a:t>
            </a:r>
            <a:r>
              <a:rPr lang="fr-FR" sz="1200" dirty="0" smtClean="0"/>
              <a:t> for </a:t>
            </a:r>
            <a:r>
              <a:rPr lang="fr-FR" sz="1200" dirty="0" err="1" smtClean="0"/>
              <a:t>students</a:t>
            </a:r>
            <a:r>
              <a:rPr lang="fr-FR" sz="1200" dirty="0" smtClean="0"/>
              <a:t>.</a:t>
            </a:r>
          </a:p>
          <a:p>
            <a:pPr fontAlgn="base"/>
            <a:r>
              <a:rPr lang="fr-FR" sz="1200" b="1" dirty="0" smtClean="0"/>
              <a:t>Module </a:t>
            </a:r>
            <a:r>
              <a:rPr lang="fr-FR" sz="1200" b="1" dirty="0" err="1" smtClean="0"/>
              <a:t>Aims</a:t>
            </a:r>
            <a:r>
              <a:rPr lang="fr-FR" sz="1200" b="1" dirty="0" smtClean="0"/>
              <a:t>:</a:t>
            </a:r>
            <a:endParaRPr lang="fr-FR" sz="1200" dirty="0" smtClean="0"/>
          </a:p>
          <a:p>
            <a:pPr fontAlgn="base"/>
            <a:r>
              <a:rPr lang="fr-FR" sz="1200" dirty="0" smtClean="0"/>
              <a:t>·         </a:t>
            </a:r>
            <a:r>
              <a:rPr lang="fr-FR" sz="1200" dirty="0" err="1" smtClean="0"/>
              <a:t>Designing</a:t>
            </a:r>
            <a:r>
              <a:rPr lang="fr-FR" sz="1200" dirty="0" smtClean="0"/>
              <a:t> </a:t>
            </a:r>
            <a:r>
              <a:rPr lang="fr-FR" sz="1200" dirty="0" err="1" smtClean="0"/>
              <a:t>methodology</a:t>
            </a:r>
            <a:r>
              <a:rPr lang="fr-FR" sz="1200" dirty="0" smtClean="0"/>
              <a:t> for </a:t>
            </a:r>
            <a:r>
              <a:rPr lang="fr-FR" sz="1200" dirty="0" err="1" smtClean="0"/>
              <a:t>databases</a:t>
            </a:r>
            <a:r>
              <a:rPr lang="fr-FR" sz="1200" dirty="0" smtClean="0"/>
              <a:t> and </a:t>
            </a:r>
            <a:r>
              <a:rPr lang="fr-FR" sz="1200" dirty="0" err="1" smtClean="0"/>
              <a:t>verifying</a:t>
            </a:r>
            <a:r>
              <a:rPr lang="fr-FR" sz="1200" dirty="0" smtClean="0"/>
              <a:t> </a:t>
            </a:r>
            <a:r>
              <a:rPr lang="fr-FR" sz="1200" dirty="0" err="1" smtClean="0"/>
              <a:t>their</a:t>
            </a:r>
            <a:r>
              <a:rPr lang="fr-FR" sz="1200" dirty="0" smtClean="0"/>
              <a:t> structural </a:t>
            </a:r>
            <a:r>
              <a:rPr lang="fr-FR" sz="1200" dirty="0" err="1" smtClean="0"/>
              <a:t>correctness</a:t>
            </a:r>
            <a:endParaRPr lang="fr-FR" sz="1200" dirty="0" smtClean="0"/>
          </a:p>
          <a:p>
            <a:pPr fontAlgn="base"/>
            <a:r>
              <a:rPr lang="fr-FR" sz="1200" dirty="0" smtClean="0"/>
              <a:t>·         </a:t>
            </a:r>
            <a:r>
              <a:rPr lang="fr-FR" sz="1200" dirty="0" err="1" smtClean="0"/>
              <a:t>Implementing</a:t>
            </a:r>
            <a:r>
              <a:rPr lang="fr-FR" sz="1200" dirty="0" smtClean="0"/>
              <a:t> </a:t>
            </a:r>
            <a:r>
              <a:rPr lang="fr-FR" sz="1200" dirty="0" err="1" smtClean="0"/>
              <a:t>databases</a:t>
            </a:r>
            <a:r>
              <a:rPr lang="fr-FR" sz="1200" dirty="0" smtClean="0"/>
              <a:t> and applications software </a:t>
            </a:r>
            <a:r>
              <a:rPr lang="fr-FR" sz="1200" dirty="0" err="1" smtClean="0"/>
              <a:t>primarily</a:t>
            </a:r>
            <a:r>
              <a:rPr lang="fr-FR" sz="1200" dirty="0" smtClean="0"/>
              <a:t> in the </a:t>
            </a:r>
            <a:r>
              <a:rPr lang="fr-FR" sz="1200" dirty="0" err="1" smtClean="0"/>
              <a:t>relational</a:t>
            </a:r>
            <a:r>
              <a:rPr lang="fr-FR" sz="1200" dirty="0" smtClean="0"/>
              <a:t> model</a:t>
            </a:r>
          </a:p>
          <a:p>
            <a:pPr fontAlgn="base"/>
            <a:r>
              <a:rPr lang="fr-FR" sz="1200" dirty="0" smtClean="0"/>
              <a:t>·         </a:t>
            </a:r>
            <a:r>
              <a:rPr lang="fr-FR" sz="1200" dirty="0" err="1" smtClean="0"/>
              <a:t>Using</a:t>
            </a:r>
            <a:r>
              <a:rPr lang="fr-FR" sz="1200" dirty="0" smtClean="0"/>
              <a:t> </a:t>
            </a:r>
            <a:r>
              <a:rPr lang="fr-FR" sz="1200" dirty="0" err="1" smtClean="0"/>
              <a:t>querying</a:t>
            </a:r>
            <a:r>
              <a:rPr lang="fr-FR" sz="1200" dirty="0" smtClean="0"/>
              <a:t> </a:t>
            </a:r>
            <a:r>
              <a:rPr lang="fr-FR" sz="1200" dirty="0" err="1" smtClean="0"/>
              <a:t>languages</a:t>
            </a:r>
            <a:r>
              <a:rPr lang="fr-FR" sz="1200" dirty="0" smtClean="0"/>
              <a:t> </a:t>
            </a:r>
            <a:r>
              <a:rPr lang="fr-FR" sz="1200" dirty="0" err="1" smtClean="0"/>
              <a:t>such</a:t>
            </a:r>
            <a:r>
              <a:rPr lang="fr-FR" sz="1200" dirty="0" smtClean="0"/>
              <a:t> SQL and </a:t>
            </a:r>
            <a:r>
              <a:rPr lang="fr-FR" sz="1200" dirty="0" err="1" smtClean="0"/>
              <a:t>other</a:t>
            </a:r>
            <a:r>
              <a:rPr lang="fr-FR" sz="1200" dirty="0" smtClean="0"/>
              <a:t> </a:t>
            </a:r>
            <a:r>
              <a:rPr lang="fr-FR" sz="1200" dirty="0" err="1" smtClean="0"/>
              <a:t>database</a:t>
            </a:r>
            <a:r>
              <a:rPr lang="fr-FR" sz="1200" dirty="0" smtClean="0"/>
              <a:t> </a:t>
            </a:r>
            <a:r>
              <a:rPr lang="fr-FR" sz="1200" dirty="0" err="1" smtClean="0"/>
              <a:t>supporting</a:t>
            </a:r>
            <a:r>
              <a:rPr lang="fr-FR" sz="1200" dirty="0" smtClean="0"/>
              <a:t> software</a:t>
            </a:r>
          </a:p>
          <a:p>
            <a:pPr fontAlgn="base"/>
            <a:r>
              <a:rPr lang="fr-FR" sz="1200" dirty="0" smtClean="0"/>
              <a:t>·         </a:t>
            </a:r>
            <a:r>
              <a:rPr lang="fr-FR" sz="1200" dirty="0" err="1" smtClean="0"/>
              <a:t>Applying</a:t>
            </a:r>
            <a:r>
              <a:rPr lang="fr-FR" sz="1200" dirty="0" smtClean="0"/>
              <a:t> the </a:t>
            </a:r>
            <a:r>
              <a:rPr lang="fr-FR" sz="1200" dirty="0" err="1" smtClean="0"/>
              <a:t>theory</a:t>
            </a:r>
            <a:r>
              <a:rPr lang="fr-FR" sz="1200" dirty="0" smtClean="0"/>
              <a:t> </a:t>
            </a:r>
            <a:r>
              <a:rPr lang="fr-FR" sz="1200" dirty="0" err="1" smtClean="0"/>
              <a:t>behind</a:t>
            </a:r>
            <a:r>
              <a:rPr lang="fr-FR" sz="1200" dirty="0" smtClean="0"/>
              <a:t> </a:t>
            </a:r>
            <a:r>
              <a:rPr lang="fr-FR" sz="1200" dirty="0" err="1" smtClean="0"/>
              <a:t>various</a:t>
            </a:r>
            <a:r>
              <a:rPr lang="fr-FR" sz="1200" dirty="0" smtClean="0"/>
              <a:t> </a:t>
            </a:r>
            <a:r>
              <a:rPr lang="fr-FR" sz="1200" dirty="0" err="1" smtClean="0"/>
              <a:t>database</a:t>
            </a:r>
            <a:r>
              <a:rPr lang="fr-FR" sz="1200" dirty="0" smtClean="0"/>
              <a:t> </a:t>
            </a:r>
            <a:r>
              <a:rPr lang="fr-FR" sz="1200" dirty="0" err="1" smtClean="0"/>
              <a:t>models</a:t>
            </a:r>
            <a:r>
              <a:rPr lang="fr-FR" sz="1200" dirty="0" smtClean="0"/>
              <a:t> and </a:t>
            </a:r>
            <a:r>
              <a:rPr lang="fr-FR" sz="1200" dirty="0" err="1" smtClean="0"/>
              <a:t>query</a:t>
            </a:r>
            <a:r>
              <a:rPr lang="fr-FR" sz="1200" dirty="0" smtClean="0"/>
              <a:t> </a:t>
            </a:r>
            <a:r>
              <a:rPr lang="fr-FR" sz="1200" dirty="0" err="1" smtClean="0"/>
              <a:t>languages</a:t>
            </a:r>
            <a:endParaRPr lang="fr-FR" sz="1200" dirty="0" smtClean="0"/>
          </a:p>
          <a:p>
            <a:pPr fontAlgn="base"/>
            <a:r>
              <a:rPr lang="fr-FR" sz="1200" dirty="0" smtClean="0"/>
              <a:t>·         </a:t>
            </a:r>
            <a:r>
              <a:rPr lang="fr-FR" sz="1200" dirty="0" err="1" smtClean="0"/>
              <a:t>Implementing</a:t>
            </a:r>
            <a:r>
              <a:rPr lang="fr-FR" sz="1200" dirty="0" smtClean="0"/>
              <a:t> </a:t>
            </a:r>
            <a:r>
              <a:rPr lang="fr-FR" sz="1200" dirty="0" err="1" smtClean="0"/>
              <a:t>security</a:t>
            </a:r>
            <a:r>
              <a:rPr lang="fr-FR" sz="1200" dirty="0" smtClean="0"/>
              <a:t> and </a:t>
            </a:r>
            <a:r>
              <a:rPr lang="fr-FR" sz="1200" dirty="0" err="1" smtClean="0"/>
              <a:t>integrity</a:t>
            </a:r>
            <a:r>
              <a:rPr lang="fr-FR" sz="1200" dirty="0" smtClean="0"/>
              <a:t> </a:t>
            </a:r>
            <a:r>
              <a:rPr lang="fr-FR" sz="1200" dirty="0" err="1" smtClean="0"/>
              <a:t>policies</a:t>
            </a:r>
            <a:r>
              <a:rPr lang="fr-FR" sz="1200" dirty="0" smtClean="0"/>
              <a:t> </a:t>
            </a:r>
            <a:r>
              <a:rPr lang="fr-FR" sz="1200" dirty="0" err="1" smtClean="0"/>
              <a:t>relating</a:t>
            </a:r>
            <a:r>
              <a:rPr lang="fr-FR" sz="1200" dirty="0" smtClean="0"/>
              <a:t> to </a:t>
            </a:r>
            <a:r>
              <a:rPr lang="fr-FR" sz="1200" dirty="0" err="1" smtClean="0"/>
              <a:t>databases</a:t>
            </a:r>
            <a:endParaRPr lang="fr-FR" sz="1200" dirty="0" smtClean="0"/>
          </a:p>
          <a:p>
            <a:pPr fontAlgn="base"/>
            <a:r>
              <a:rPr lang="fr-FR" sz="1200" dirty="0" smtClean="0"/>
              <a:t>·         </a:t>
            </a:r>
            <a:r>
              <a:rPr lang="fr-FR" sz="1200" dirty="0" err="1" smtClean="0"/>
              <a:t>Working</a:t>
            </a:r>
            <a:r>
              <a:rPr lang="fr-FR" sz="1200" dirty="0" smtClean="0"/>
              <a:t> in group settings to design and </a:t>
            </a:r>
            <a:r>
              <a:rPr lang="fr-FR" sz="1200" dirty="0" err="1" smtClean="0"/>
              <a:t>implement</a:t>
            </a:r>
            <a:r>
              <a:rPr lang="fr-FR" sz="1200" dirty="0" smtClean="0"/>
              <a:t> </a:t>
            </a:r>
            <a:r>
              <a:rPr lang="fr-FR" sz="1200" dirty="0" err="1" smtClean="0"/>
              <a:t>larger</a:t>
            </a:r>
            <a:r>
              <a:rPr lang="fr-FR" sz="1200" dirty="0" smtClean="0"/>
              <a:t> </a:t>
            </a:r>
            <a:r>
              <a:rPr lang="fr-FR" sz="1200" dirty="0" err="1" smtClean="0"/>
              <a:t>programming</a:t>
            </a:r>
            <a:r>
              <a:rPr lang="fr-FR" sz="1200" dirty="0" smtClean="0"/>
              <a:t> </a:t>
            </a:r>
            <a:r>
              <a:rPr lang="fr-FR" sz="1200" dirty="0" err="1" smtClean="0"/>
              <a:t>projects</a:t>
            </a:r>
            <a:endParaRPr lang="fr-FR" sz="1200" dirty="0" smtClean="0"/>
          </a:p>
          <a:p>
            <a:pPr fontAlgn="base"/>
            <a:r>
              <a:rPr lang="fr-FR" sz="1200" b="1" dirty="0" smtClean="0"/>
              <a:t>Learning </a:t>
            </a:r>
            <a:r>
              <a:rPr lang="fr-FR" sz="1200" b="1" dirty="0" err="1" smtClean="0"/>
              <a:t>Outcomes</a:t>
            </a:r>
            <a:r>
              <a:rPr lang="fr-FR" sz="1200" b="1" dirty="0" smtClean="0"/>
              <a:t>:                       </a:t>
            </a:r>
            <a:endParaRPr lang="fr-FR" sz="1200" dirty="0" smtClean="0"/>
          </a:p>
          <a:p>
            <a:pPr fontAlgn="base"/>
            <a:r>
              <a:rPr lang="fr-FR" sz="1200" dirty="0" smtClean="0"/>
              <a:t>·         </a:t>
            </a:r>
            <a:r>
              <a:rPr lang="fr-FR" sz="1200" dirty="0" err="1" smtClean="0"/>
              <a:t>Understanding</a:t>
            </a:r>
            <a:r>
              <a:rPr lang="fr-FR" sz="1200" dirty="0" smtClean="0"/>
              <a:t> </a:t>
            </a:r>
            <a:r>
              <a:rPr lang="fr-FR" sz="1200" dirty="0" err="1" smtClean="0"/>
              <a:t>advanced</a:t>
            </a:r>
            <a:r>
              <a:rPr lang="fr-FR" sz="1200" dirty="0" smtClean="0"/>
              <a:t> </a:t>
            </a:r>
            <a:r>
              <a:rPr lang="fr-FR" sz="1200" dirty="0" err="1" smtClean="0"/>
              <a:t>database</a:t>
            </a:r>
            <a:r>
              <a:rPr lang="fr-FR" sz="1200" dirty="0" smtClean="0"/>
              <a:t> concepts.</a:t>
            </a:r>
          </a:p>
          <a:p>
            <a:pPr fontAlgn="base"/>
            <a:r>
              <a:rPr lang="fr-FR" sz="1200" dirty="0" smtClean="0"/>
              <a:t>·         </a:t>
            </a:r>
            <a:r>
              <a:rPr lang="fr-FR" sz="1200" dirty="0" err="1" smtClean="0"/>
              <a:t>Appling</a:t>
            </a:r>
            <a:r>
              <a:rPr lang="fr-FR" sz="1200" dirty="0" smtClean="0"/>
              <a:t> </a:t>
            </a:r>
            <a:r>
              <a:rPr lang="fr-FR" sz="1200" dirty="0" err="1" smtClean="0"/>
              <a:t>Installing</a:t>
            </a:r>
            <a:r>
              <a:rPr lang="fr-FR" sz="1200" dirty="0" smtClean="0"/>
              <a:t> oracle 10g</a:t>
            </a:r>
          </a:p>
          <a:p>
            <a:pPr fontAlgn="base"/>
            <a:r>
              <a:rPr lang="fr-FR" sz="1200" dirty="0" smtClean="0"/>
              <a:t>·         Use </a:t>
            </a:r>
            <a:r>
              <a:rPr lang="fr-FR" sz="1200" dirty="0" err="1" smtClean="0"/>
              <a:t>Creation</a:t>
            </a:r>
            <a:r>
              <a:rPr lang="fr-FR" sz="1200" dirty="0" smtClean="0"/>
              <a:t> </a:t>
            </a:r>
            <a:r>
              <a:rPr lang="fr-FR" sz="1200" dirty="0" err="1" smtClean="0"/>
              <a:t>database</a:t>
            </a:r>
            <a:r>
              <a:rPr lang="fr-FR" sz="1200" dirty="0" smtClean="0"/>
              <a:t> and </a:t>
            </a:r>
            <a:r>
              <a:rPr lang="fr-FR" sz="1200" dirty="0" err="1" smtClean="0"/>
              <a:t>queries</a:t>
            </a:r>
            <a:r>
              <a:rPr lang="fr-FR" sz="1200" dirty="0" smtClean="0"/>
              <a:t> (update ,insertion, </a:t>
            </a:r>
            <a:r>
              <a:rPr lang="fr-FR" sz="1200" dirty="0" err="1" smtClean="0"/>
              <a:t>deletion</a:t>
            </a:r>
            <a:r>
              <a:rPr lang="fr-FR" sz="1200" dirty="0" smtClean="0"/>
              <a:t>,  )</a:t>
            </a:r>
          </a:p>
          <a:p>
            <a:pPr fontAlgn="base"/>
            <a:r>
              <a:rPr lang="fr-FR" sz="1200" dirty="0" smtClean="0"/>
              <a:t>·         </a:t>
            </a:r>
            <a:r>
              <a:rPr lang="fr-FR" sz="1200" dirty="0" err="1" smtClean="0"/>
              <a:t>Using</a:t>
            </a:r>
            <a:r>
              <a:rPr lang="fr-FR" sz="1200" dirty="0" smtClean="0"/>
              <a:t> </a:t>
            </a:r>
            <a:r>
              <a:rPr lang="fr-FR" sz="1200" dirty="0" err="1" smtClean="0"/>
              <a:t>with</a:t>
            </a:r>
            <a:r>
              <a:rPr lang="fr-FR" sz="1200" dirty="0" smtClean="0"/>
              <a:t> </a:t>
            </a:r>
            <a:r>
              <a:rPr lang="fr-FR" sz="1200" dirty="0" err="1" smtClean="0"/>
              <a:t>constraint</a:t>
            </a:r>
            <a:r>
              <a:rPr lang="fr-FR" sz="1200" dirty="0" smtClean="0"/>
              <a:t> and the </a:t>
            </a:r>
            <a:r>
              <a:rPr lang="fr-FR" sz="1200" dirty="0" err="1" smtClean="0"/>
              <a:t>retaliation</a:t>
            </a:r>
            <a:r>
              <a:rPr lang="fr-FR" sz="1200" dirty="0" smtClean="0"/>
              <a:t> table.</a:t>
            </a:r>
          </a:p>
          <a:p>
            <a:pPr fontAlgn="base"/>
            <a:r>
              <a:rPr lang="fr-FR" sz="1200" dirty="0" smtClean="0"/>
              <a:t>·         </a:t>
            </a:r>
            <a:r>
              <a:rPr lang="fr-FR" sz="1200" dirty="0" err="1" smtClean="0"/>
              <a:t>Using</a:t>
            </a:r>
            <a:r>
              <a:rPr lang="fr-FR" sz="1200" dirty="0" smtClean="0"/>
              <a:t> </a:t>
            </a:r>
            <a:r>
              <a:rPr lang="fr-FR" sz="1200" dirty="0" err="1" smtClean="0"/>
              <a:t>with</a:t>
            </a:r>
            <a:r>
              <a:rPr lang="fr-FR" sz="1200" dirty="0" smtClean="0"/>
              <a:t> user </a:t>
            </a:r>
            <a:r>
              <a:rPr lang="fr-FR" sz="1200" dirty="0" err="1" smtClean="0"/>
              <a:t>account</a:t>
            </a:r>
            <a:r>
              <a:rPr lang="fr-FR" sz="1200" dirty="0" smtClean="0"/>
              <a:t> and </a:t>
            </a:r>
            <a:r>
              <a:rPr lang="fr-FR" sz="1200" dirty="0" err="1" smtClean="0"/>
              <a:t>authorization</a:t>
            </a:r>
            <a:r>
              <a:rPr lang="fr-FR" sz="1200" dirty="0" smtClean="0"/>
              <a:t>. </a:t>
            </a:r>
          </a:p>
          <a:p>
            <a:pPr fontAlgn="base"/>
            <a:r>
              <a:rPr lang="fr-FR" sz="1200" dirty="0" smtClean="0"/>
              <a:t>·         Use Pl/</a:t>
            </a:r>
            <a:r>
              <a:rPr lang="fr-FR" sz="1200" dirty="0" err="1" smtClean="0"/>
              <a:t>sql</a:t>
            </a:r>
            <a:r>
              <a:rPr lang="fr-FR" sz="1200" dirty="0" smtClean="0"/>
              <a:t> </a:t>
            </a:r>
            <a:r>
              <a:rPr lang="fr-FR" sz="1200" dirty="0" err="1" smtClean="0"/>
              <a:t>programming</a:t>
            </a:r>
            <a:endParaRPr lang="fr-FR" sz="1200" dirty="0" smtClean="0"/>
          </a:p>
          <a:p>
            <a:pPr fontAlgn="base"/>
            <a:r>
              <a:rPr lang="fr-FR" sz="1200" dirty="0" smtClean="0"/>
              <a:t>·         Use triggers</a:t>
            </a:r>
          </a:p>
          <a:p>
            <a:pPr fontAlgn="base"/>
            <a:r>
              <a:rPr lang="fr-FR" sz="1200" b="1" dirty="0" err="1" smtClean="0"/>
              <a:t>Textbook</a:t>
            </a:r>
            <a:r>
              <a:rPr lang="fr-FR" sz="1200" b="1" dirty="0" smtClean="0"/>
              <a:t>:                                                                  </a:t>
            </a:r>
            <a:endParaRPr lang="fr-FR" sz="1200" dirty="0" smtClean="0"/>
          </a:p>
          <a:p>
            <a:pPr fontAlgn="base"/>
            <a:r>
              <a:rPr lang="fr-FR" sz="1200" dirty="0" smtClean="0"/>
              <a:t>R. </a:t>
            </a:r>
            <a:r>
              <a:rPr lang="fr-FR" sz="1200" dirty="0" err="1" smtClean="0"/>
              <a:t>Elmasri</a:t>
            </a:r>
            <a:r>
              <a:rPr lang="fr-FR" sz="1200" dirty="0" smtClean="0"/>
              <a:t>; S. </a:t>
            </a:r>
            <a:r>
              <a:rPr lang="fr-FR" sz="1200" dirty="0" err="1" smtClean="0"/>
              <a:t>Navathe</a:t>
            </a:r>
            <a:r>
              <a:rPr lang="fr-FR" sz="1200" dirty="0" smtClean="0"/>
              <a:t>; Fundamentals of </a:t>
            </a:r>
            <a:r>
              <a:rPr lang="fr-FR" sz="1200" dirty="0" err="1" smtClean="0"/>
              <a:t>Database</a:t>
            </a:r>
            <a:r>
              <a:rPr lang="fr-FR" sz="1200" dirty="0" smtClean="0"/>
              <a:t> </a:t>
            </a:r>
            <a:r>
              <a:rPr lang="fr-FR" sz="1200" dirty="0" err="1" smtClean="0"/>
              <a:t>systems</a:t>
            </a:r>
            <a:r>
              <a:rPr lang="fr-FR" sz="1200" dirty="0" smtClean="0"/>
              <a:t>; 3rd </a:t>
            </a:r>
            <a:r>
              <a:rPr lang="fr-FR" sz="1200" dirty="0" err="1" smtClean="0"/>
              <a:t>ed</a:t>
            </a:r>
            <a:r>
              <a:rPr lang="fr-FR" sz="1200" dirty="0" smtClean="0"/>
              <a:t>.; 2000،Addison Wesley.</a:t>
            </a:r>
          </a:p>
          <a:p>
            <a:pPr fontAlgn="base"/>
            <a:r>
              <a:rPr lang="fr-FR" sz="1200" dirty="0" smtClean="0"/>
              <a:t>OCP: Oracle 10g Administration II </a:t>
            </a:r>
            <a:r>
              <a:rPr lang="fr-FR" sz="1200" dirty="0" err="1" smtClean="0"/>
              <a:t>Study</a:t>
            </a:r>
            <a:r>
              <a:rPr lang="fr-FR" sz="1200" dirty="0" smtClean="0"/>
              <a:t> Guide, </a:t>
            </a:r>
            <a:r>
              <a:rPr lang="fr-FR" sz="1200" dirty="0" smtClean="0">
                <a:hlinkClick r:id="rId2"/>
              </a:rPr>
              <a:t>Doug </a:t>
            </a:r>
            <a:r>
              <a:rPr lang="fr-FR" sz="1200" dirty="0" err="1" smtClean="0">
                <a:hlinkClick r:id="rId2"/>
              </a:rPr>
              <a:t>Stuns</a:t>
            </a:r>
            <a:r>
              <a:rPr lang="fr-FR" sz="1200" dirty="0" smtClean="0"/>
              <a:t>, </a:t>
            </a:r>
            <a:r>
              <a:rPr lang="fr-FR" sz="1200" dirty="0" smtClean="0">
                <a:hlinkClick r:id="rId3"/>
              </a:rPr>
              <a:t>Tim </a:t>
            </a:r>
            <a:r>
              <a:rPr lang="fr-FR" sz="1200" dirty="0" err="1" smtClean="0">
                <a:hlinkClick r:id="rId3"/>
              </a:rPr>
              <a:t>Buterbaugh</a:t>
            </a:r>
            <a:r>
              <a:rPr lang="fr-FR" sz="1200" dirty="0" smtClean="0"/>
              <a:t>, </a:t>
            </a:r>
            <a:r>
              <a:rPr lang="fr-FR" sz="1200" dirty="0" smtClean="0">
                <a:hlinkClick r:id="rId4"/>
              </a:rPr>
              <a:t>Bob </a:t>
            </a:r>
            <a:r>
              <a:rPr lang="fr-FR" sz="1200" dirty="0" err="1" smtClean="0">
                <a:hlinkClick r:id="rId4"/>
              </a:rPr>
              <a:t>Bryla</a:t>
            </a:r>
            <a:r>
              <a:rPr lang="fr-FR" sz="1200" dirty="0" smtClean="0"/>
              <a:t>, John </a:t>
            </a:r>
            <a:r>
              <a:rPr lang="fr-FR" sz="1200" dirty="0" err="1" smtClean="0"/>
              <a:t>Wiley</a:t>
            </a:r>
            <a:r>
              <a:rPr lang="fr-FR" sz="1200" dirty="0" smtClean="0"/>
              <a:t> &amp; Sons ( For DBMS </a:t>
            </a:r>
            <a:r>
              <a:rPr lang="fr-FR" sz="1200" dirty="0" err="1" smtClean="0"/>
              <a:t>Lab</a:t>
            </a:r>
            <a:r>
              <a:rPr lang="fr-FR" sz="1200" dirty="0" smtClean="0"/>
              <a:t> )</a:t>
            </a:r>
          </a:p>
          <a:p>
            <a:pPr fontAlgn="base"/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0</Words>
  <Application>Microsoft Office PowerPoint</Application>
  <PresentationFormat>Affichage à l'écran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8</cp:revision>
  <dcterms:created xsi:type="dcterms:W3CDTF">2015-04-10T09:16:03Z</dcterms:created>
  <dcterms:modified xsi:type="dcterms:W3CDTF">2015-04-10T19:10:06Z</dcterms:modified>
</cp:coreProperties>
</file>