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72" r:id="rId2"/>
    <p:sldId id="273" r:id="rId3"/>
    <p:sldId id="256" r:id="rId4"/>
    <p:sldId id="257" r:id="rId5"/>
    <p:sldId id="258" r:id="rId6"/>
    <p:sldId id="259" r:id="rId7"/>
    <p:sldId id="260" r:id="rId8"/>
    <p:sldId id="261" r:id="rId9"/>
    <p:sldId id="262" r:id="rId10"/>
    <p:sldId id="263" r:id="rId11"/>
    <p:sldId id="264" r:id="rId12"/>
    <p:sldId id="265" r:id="rId13"/>
    <p:sldId id="266" r:id="rId14"/>
    <p:sldId id="267" r:id="rId15"/>
    <p:sldId id="271" r:id="rId16"/>
    <p:sldId id="268" r:id="rId17"/>
    <p:sldId id="269" r:id="rId18"/>
    <p:sldId id="270"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7647" autoAdjust="0"/>
    <p:restoredTop sz="94660"/>
  </p:normalViewPr>
  <p:slideViewPr>
    <p:cSldViewPr>
      <p:cViewPr varScale="1">
        <p:scale>
          <a:sx n="69" d="100"/>
          <a:sy n="69" d="100"/>
        </p:scale>
        <p:origin x="-1332"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en-US" smtClean="0"/>
              <a:t>Click to edit Master title style</a:t>
            </a:r>
            <a:endParaRPr kumimoji="0" lang="en-US"/>
          </a:p>
        </p:txBody>
      </p:sp>
      <p:sp>
        <p:nvSpPr>
          <p:cNvPr id="28" name="Date Placeholder 27"/>
          <p:cNvSpPr>
            <a:spLocks noGrp="1"/>
          </p:cNvSpPr>
          <p:nvPr>
            <p:ph type="dt" sz="half" idx="10"/>
          </p:nvPr>
        </p:nvSpPr>
        <p:spPr/>
        <p:txBody>
          <a:bodyPr/>
          <a:lstStyle/>
          <a:p>
            <a:fld id="{5D85D6EB-4C94-4851-A7CA-740698B36501}" type="datetimeFigureOut">
              <a:rPr lang="en-US" smtClean="0"/>
              <a:t>2/25/2015</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a:lstStyle/>
          <a:p>
            <a:fld id="{3CA57E6B-7426-4DB1-B52A-82A592CFA6BD}" type="slidenum">
              <a:rPr lang="en-US" smtClean="0"/>
              <a:t>‹#›</a:t>
            </a:fld>
            <a:endParaRPr lang="en-US"/>
          </a:p>
        </p:txBody>
      </p:sp>
      <p:sp>
        <p:nvSpPr>
          <p:cNvPr id="9" name="Subtitle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D85D6EB-4C94-4851-A7CA-740698B36501}" type="datetimeFigureOut">
              <a:rPr lang="en-US" smtClean="0"/>
              <a:t>2/25/2015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CA57E6B-7426-4DB1-B52A-82A592CFA6BD}"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D85D6EB-4C94-4851-A7CA-740698B36501}" type="datetimeFigureOut">
              <a:rPr lang="en-US" smtClean="0"/>
              <a:t>2/25/2015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CA57E6B-7426-4DB1-B52A-82A592CFA6BD}"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D85D6EB-4C94-4851-A7CA-740698B36501}" type="datetimeFigureOut">
              <a:rPr lang="en-US" smtClean="0"/>
              <a:t>2/25/2015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CA57E6B-7426-4DB1-B52A-82A592CFA6BD}"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3">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5D85D6EB-4C94-4851-A7CA-740698B36501}" type="datetimeFigureOut">
              <a:rPr lang="en-US" smtClean="0"/>
              <a:t>2/25/2015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7924800" y="6416675"/>
            <a:ext cx="762000" cy="365125"/>
          </a:xfrm>
        </p:spPr>
        <p:txBody>
          <a:bodyPr/>
          <a:lstStyle/>
          <a:p>
            <a:fld id="{3CA57E6B-7426-4DB1-B52A-82A592CFA6BD}"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5D85D6EB-4C94-4851-A7CA-740698B36501}" type="datetimeFigureOut">
              <a:rPr lang="en-US" smtClean="0"/>
              <a:t>2/25/2015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CA57E6B-7426-4DB1-B52A-82A592CFA6BD}"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5D85D6EB-4C94-4851-A7CA-740698B36501}" type="datetimeFigureOut">
              <a:rPr lang="en-US" smtClean="0"/>
              <a:t>2/25/2015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CA57E6B-7426-4DB1-B52A-82A592CFA6BD}"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5D85D6EB-4C94-4851-A7CA-740698B36501}" type="datetimeFigureOut">
              <a:rPr lang="en-US" smtClean="0"/>
              <a:t>2/25/2015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CA57E6B-7426-4DB1-B52A-82A592CFA6BD}"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D85D6EB-4C94-4851-A7CA-740698B36501}" type="datetimeFigureOut">
              <a:rPr lang="en-US" smtClean="0"/>
              <a:t>2/25/2015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CA57E6B-7426-4DB1-B52A-82A592CFA6BD}"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5D85D6EB-4C94-4851-A7CA-740698B36501}" type="datetimeFigureOut">
              <a:rPr lang="en-US" smtClean="0"/>
              <a:t>2/25/2015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CA57E6B-7426-4DB1-B52A-82A592CFA6BD}"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en-US" smtClean="0">
                <a:solidFill>
                  <a:schemeClr val="lt1"/>
                </a:solidFill>
                <a:latin typeface="+mn-lt"/>
                <a:ea typeface="+mn-ea"/>
                <a:cs typeface="+mn-cs"/>
              </a:rPr>
              <a:t>Click icon to add picture</a:t>
            </a:r>
            <a:endParaRPr kumimoji="0" lang="en-US" dirty="0">
              <a:solidFill>
                <a:schemeClr val="lt1"/>
              </a:solidFill>
              <a:latin typeface="+mn-lt"/>
              <a:ea typeface="+mn-ea"/>
              <a:cs typeface="+mn-cs"/>
            </a:endParaRPr>
          </a:p>
        </p:txBody>
      </p:sp>
      <p:sp>
        <p:nvSpPr>
          <p:cNvPr id="4" name="Text Placeholder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5D85D6EB-4C94-4851-A7CA-740698B36501}" type="datetimeFigureOut">
              <a:rPr lang="en-US" smtClean="0"/>
              <a:t>2/25/2015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CA57E6B-7426-4DB1-B52A-82A592CFA6BD}"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5D85D6EB-4C94-4851-A7CA-740698B36501}" type="datetimeFigureOut">
              <a:rPr lang="en-US" smtClean="0"/>
              <a:t>2/25/2015</a:t>
            </a:fld>
            <a:endParaRPr lang="en-US"/>
          </a:p>
        </p:txBody>
      </p:sp>
      <p:sp>
        <p:nvSpPr>
          <p:cNvPr id="3" name="Footer Placeholder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en-US"/>
          </a:p>
        </p:txBody>
      </p:sp>
      <p:sp>
        <p:nvSpPr>
          <p:cNvPr id="23" name="Slide Number Placeholder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3CA57E6B-7426-4DB1-B52A-82A592CFA6BD}" type="slidenum">
              <a:rPr lang="en-US" smtClean="0"/>
              <a:t>‹#›</a:t>
            </a:fld>
            <a:endParaRPr lang="en-U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04800" y="304800"/>
            <a:ext cx="8458200" cy="6324600"/>
          </a:xfrm>
        </p:spPr>
        <p:txBody>
          <a:bodyPr/>
          <a:lstStyle/>
          <a:p>
            <a:pPr lvl="0" algn="l">
              <a:spcBef>
                <a:spcPts val="0"/>
              </a:spcBef>
              <a:buClrTx/>
              <a:buSzTx/>
            </a:pPr>
            <a:r>
              <a:rPr lang="en-US" sz="1800" b="1" dirty="0">
                <a:solidFill>
                  <a:prstClr val="black"/>
                </a:solidFill>
                <a:latin typeface="Calibri"/>
              </a:rPr>
              <a:t>Kingdom of Saudi Arabia</a:t>
            </a:r>
          </a:p>
          <a:p>
            <a:pPr lvl="0" algn="l">
              <a:spcBef>
                <a:spcPts val="0"/>
              </a:spcBef>
              <a:buClrTx/>
              <a:buSzTx/>
            </a:pPr>
            <a:r>
              <a:rPr lang="en-US" sz="1800" b="1" dirty="0" err="1">
                <a:solidFill>
                  <a:prstClr val="black"/>
                </a:solidFill>
                <a:latin typeface="Calibri"/>
              </a:rPr>
              <a:t>Majmaah</a:t>
            </a:r>
            <a:r>
              <a:rPr lang="en-US" sz="1800" b="1" dirty="0">
                <a:solidFill>
                  <a:prstClr val="black"/>
                </a:solidFill>
                <a:latin typeface="Calibri"/>
              </a:rPr>
              <a:t> University</a:t>
            </a:r>
          </a:p>
          <a:p>
            <a:pPr lvl="0" algn="l">
              <a:spcBef>
                <a:spcPts val="0"/>
              </a:spcBef>
              <a:buClrTx/>
              <a:buSzTx/>
            </a:pPr>
            <a:r>
              <a:rPr lang="en-US" sz="1800" b="1" dirty="0">
                <a:solidFill>
                  <a:prstClr val="black"/>
                </a:solidFill>
                <a:latin typeface="Calibri"/>
              </a:rPr>
              <a:t>Faculty of education in Zulfi</a:t>
            </a:r>
          </a:p>
          <a:p>
            <a:pPr algn="l"/>
            <a:endParaRPr lang="en-US" dirty="0" smtClean="0"/>
          </a:p>
          <a:p>
            <a:pPr algn="l"/>
            <a:endParaRPr lang="en-US" dirty="0"/>
          </a:p>
          <a:p>
            <a:pPr algn="l"/>
            <a:endParaRPr lang="en-US" dirty="0" smtClean="0"/>
          </a:p>
          <a:p>
            <a:r>
              <a:rPr lang="en-US" sz="4400" b="1" dirty="0" smtClean="0"/>
              <a:t>                        </a:t>
            </a:r>
            <a:r>
              <a:rPr lang="en-US" sz="4400" b="1" dirty="0" smtClean="0">
                <a:solidFill>
                  <a:srgbClr val="FFC000"/>
                </a:solidFill>
              </a:rPr>
              <a:t>Learning  Theories</a:t>
            </a:r>
            <a:endParaRPr lang="en-US" sz="4400" b="1" dirty="0">
              <a:solidFill>
                <a:srgbClr val="FFC000"/>
              </a:solidFill>
            </a:endParaRPr>
          </a:p>
          <a:p>
            <a:pPr algn="l"/>
            <a:endParaRPr lang="en-US" dirty="0" smtClean="0"/>
          </a:p>
          <a:p>
            <a:pPr algn="l"/>
            <a:r>
              <a:rPr lang="en-US" dirty="0" smtClean="0"/>
              <a:t>                                      </a:t>
            </a:r>
            <a:r>
              <a:rPr lang="en-US" b="1" dirty="0" smtClean="0">
                <a:solidFill>
                  <a:srgbClr val="FFC000"/>
                </a:solidFill>
              </a:rPr>
              <a:t>       prepared by:    </a:t>
            </a:r>
          </a:p>
          <a:p>
            <a:pPr algn="l"/>
            <a:r>
              <a:rPr lang="en-US" b="1" dirty="0">
                <a:solidFill>
                  <a:srgbClr val="FFC000"/>
                </a:solidFill>
              </a:rPr>
              <a:t> </a:t>
            </a:r>
            <a:r>
              <a:rPr lang="en-US" b="1" dirty="0" smtClean="0">
                <a:solidFill>
                  <a:srgbClr val="FFC000"/>
                </a:solidFill>
              </a:rPr>
              <a:t>                                      Dr. Mona Hamid Abu Warda</a:t>
            </a:r>
            <a:endParaRPr lang="en-US" b="1" dirty="0">
              <a:solidFill>
                <a:srgbClr val="FFC000"/>
              </a:solidFill>
            </a:endParaRPr>
          </a:p>
        </p:txBody>
      </p:sp>
    </p:spTree>
    <p:extLst>
      <p:ext uri="{BB962C8B-B14F-4D97-AF65-F5344CB8AC3E}">
        <p14:creationId xmlns:p14="http://schemas.microsoft.com/office/powerpoint/2010/main" val="318605203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533400" y="457200"/>
            <a:ext cx="8229600" cy="6019800"/>
          </a:xfrm>
        </p:spPr>
        <p:txBody>
          <a:bodyPr>
            <a:normAutofit/>
          </a:bodyPr>
          <a:lstStyle/>
          <a:p>
            <a:pPr algn="r" rtl="1"/>
            <a:r>
              <a:rPr lang="ar-EG" b="1" dirty="0" smtClean="0"/>
              <a:t>2- </a:t>
            </a:r>
            <a:r>
              <a:rPr lang="ar-EG" b="1" dirty="0" smtClean="0">
                <a:solidFill>
                  <a:srgbClr val="FF0000"/>
                </a:solidFill>
              </a:rPr>
              <a:t>قانون الاستقطاب أو التجميع:</a:t>
            </a:r>
          </a:p>
          <a:p>
            <a:pPr algn="r" rtl="1"/>
            <a:r>
              <a:rPr lang="ar-EG" b="1" dirty="0" smtClean="0"/>
              <a:t>يشير ثورنديك من خلال هذا القانون إلى أن </a:t>
            </a:r>
            <a:r>
              <a:rPr lang="ar-EG" b="1" dirty="0" smtClean="0">
                <a:solidFill>
                  <a:schemeClr val="accent6">
                    <a:lumMod val="60000"/>
                    <a:lumOff val="40000"/>
                  </a:schemeClr>
                </a:solidFill>
              </a:rPr>
              <a:t>الارتباطات تسير </a:t>
            </a:r>
            <a:r>
              <a:rPr lang="ar-EG" b="1" dirty="0" smtClean="0"/>
              <a:t>بسهولة ويسر إذا عملت فى الاتجاه الذى تشكلت فيه أكثر منها فى الاتجاه العكسى لذلك التشكل.</a:t>
            </a:r>
          </a:p>
          <a:p>
            <a:pPr algn="r" rtl="1"/>
            <a:r>
              <a:rPr lang="ar-EG" b="1" dirty="0" smtClean="0"/>
              <a:t>3- </a:t>
            </a:r>
            <a:r>
              <a:rPr lang="ar-EG" b="1" dirty="0" smtClean="0">
                <a:solidFill>
                  <a:srgbClr val="FF0000"/>
                </a:solidFill>
              </a:rPr>
              <a:t>قانون انتشار الأثر</a:t>
            </a:r>
            <a:r>
              <a:rPr lang="ar-EG" b="1" dirty="0" smtClean="0"/>
              <a:t>: يرى ثورنديك أن أثر الاثابة لا يقتصر على الربط الذى يثاب فقط بل يمتد إلى الروابط المجاورة التى تتكون قبل إثابة الرابطة، وبعد إثابتها.</a:t>
            </a:r>
          </a:p>
          <a:p>
            <a:pPr algn="r" rtl="1"/>
            <a:r>
              <a:rPr lang="ar-EG" b="1" dirty="0" smtClean="0"/>
              <a:t>4- </a:t>
            </a:r>
            <a:r>
              <a:rPr lang="ar-EG" b="1" dirty="0" smtClean="0">
                <a:solidFill>
                  <a:srgbClr val="FF0000"/>
                </a:solidFill>
              </a:rPr>
              <a:t>قانون الإستجابة بالمماثلة:</a:t>
            </a:r>
          </a:p>
          <a:p>
            <a:pPr algn="r" rtl="1"/>
            <a:r>
              <a:rPr lang="ar-EG" b="1" dirty="0" smtClean="0"/>
              <a:t>يشير هذا القانون على قدرة المتعلم على الاستفادة من تعلمه السابق وذلك بمقارنة الأوضاع التعليمية الجديدة بالأوضاع السابقة التى تم تعلمها، الأمر الذى يؤهله للاستجابه للوضع الجديد على نحو شبيه بإستجابته للوضع السابق.</a:t>
            </a:r>
            <a:endParaRPr lang="en-US" b="1" dirty="0"/>
          </a:p>
        </p:txBody>
      </p:sp>
    </p:spTree>
    <p:extLst>
      <p:ext uri="{BB962C8B-B14F-4D97-AF65-F5344CB8AC3E}">
        <p14:creationId xmlns:p14="http://schemas.microsoft.com/office/powerpoint/2010/main" val="313911140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533400" y="381000"/>
            <a:ext cx="8153400" cy="5943600"/>
          </a:xfrm>
        </p:spPr>
        <p:txBody>
          <a:bodyPr/>
          <a:lstStyle/>
          <a:p>
            <a:pPr algn="r" rtl="1"/>
            <a:r>
              <a:rPr lang="ar-EG" b="1" dirty="0" smtClean="0">
                <a:solidFill>
                  <a:srgbClr val="FF0000"/>
                </a:solidFill>
              </a:rPr>
              <a:t>5- قانون التعرف:</a:t>
            </a:r>
          </a:p>
          <a:p>
            <a:pPr algn="r" rtl="1"/>
            <a:r>
              <a:rPr lang="ar-EG" b="1" dirty="0" smtClean="0"/>
              <a:t>يشير هذا القانون إلى سهولة إدراك الفرد للمواقف التى مرت فى خبراته. مثال اذا كلف فرد بعملية حسابية وكان ملما بالأرقام والرموز المستخدمة فإنه سيجدها أسهل من عملية لا يعرف أرقامها أو رموزها.</a:t>
            </a:r>
          </a:p>
          <a:p>
            <a:pPr algn="r" rtl="1"/>
            <a:r>
              <a:rPr lang="ar-EG" b="1" dirty="0" smtClean="0">
                <a:solidFill>
                  <a:srgbClr val="FF0000"/>
                </a:solidFill>
              </a:rPr>
              <a:t>2) التطبيقات التربوية لنظرية ثورنديك:</a:t>
            </a:r>
          </a:p>
          <a:p>
            <a:pPr algn="r" rtl="1"/>
            <a:r>
              <a:rPr lang="ar-EG" b="1" dirty="0" smtClean="0"/>
              <a:t>يؤكد ثورنديك على التركيز على التعلم القائم على النشاط والعمل.ومن أهم إسهاماته فى المجال التربوى:</a:t>
            </a:r>
          </a:p>
          <a:p>
            <a:pPr algn="r" rtl="1"/>
            <a:r>
              <a:rPr lang="ar-EG" b="1" dirty="0" smtClean="0"/>
              <a:t>1- </a:t>
            </a:r>
            <a:r>
              <a:rPr lang="ar-EG" b="1" dirty="0" smtClean="0">
                <a:solidFill>
                  <a:srgbClr val="FF0000"/>
                </a:solidFill>
              </a:rPr>
              <a:t>تطبيق قانون الأثر </a:t>
            </a:r>
            <a:r>
              <a:rPr lang="ar-EG" b="1" dirty="0" smtClean="0"/>
              <a:t>فى العملية التربوية، حيث أن احتمال حدوث التعلم تحت تأثير الأثر الطيب كالتشجيع والمدح والثناء أكبر بكثير من احتمال حدوثه تحت تأثير العقاب.</a:t>
            </a:r>
            <a:endParaRPr lang="en-US" b="1" dirty="0"/>
          </a:p>
        </p:txBody>
      </p:sp>
    </p:spTree>
    <p:extLst>
      <p:ext uri="{BB962C8B-B14F-4D97-AF65-F5344CB8AC3E}">
        <p14:creationId xmlns:p14="http://schemas.microsoft.com/office/powerpoint/2010/main" val="74887513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533400" y="457200"/>
            <a:ext cx="8229600" cy="6019800"/>
          </a:xfrm>
        </p:spPr>
        <p:txBody>
          <a:bodyPr/>
          <a:lstStyle/>
          <a:p>
            <a:pPr algn="r" rtl="1"/>
            <a:r>
              <a:rPr lang="ar-EG" b="1" dirty="0" smtClean="0"/>
              <a:t>2- تشجيع التعلم الذاتى.</a:t>
            </a:r>
          </a:p>
          <a:p>
            <a:pPr algn="r" rtl="1"/>
            <a:r>
              <a:rPr lang="ar-EG" b="1" dirty="0" smtClean="0"/>
              <a:t>3- التدرج من السهل إلى الصعب فى التعلم.</a:t>
            </a:r>
          </a:p>
          <a:p>
            <a:pPr algn="r" rtl="1"/>
            <a:r>
              <a:rPr lang="ar-EG" b="1" dirty="0" smtClean="0"/>
              <a:t>4- يعتبر النشاط وسيلة للتعلم الأساسى لدى ثورنديك .</a:t>
            </a:r>
          </a:p>
          <a:p>
            <a:pPr algn="r" rtl="1"/>
            <a:r>
              <a:rPr lang="ar-EG" b="1" dirty="0" smtClean="0"/>
              <a:t>5- أن يعمل المعلم على تهيئة الأجواء الصفية المريحة من خلال جعل التعلم مصدر سعادة وارتياح للطلبة وذلك باستخدام التعزيز الذى يدفع بالمتعلمين إلى السلوكيات الناجحة.</a:t>
            </a:r>
          </a:p>
          <a:p>
            <a:pPr algn="r" rtl="1"/>
            <a:r>
              <a:rPr lang="ar-EG" b="1" dirty="0" smtClean="0">
                <a:solidFill>
                  <a:srgbClr val="FF0000"/>
                </a:solidFill>
              </a:rPr>
              <a:t>ثانيا: نظرية الاشراط الكلاسيكى:</a:t>
            </a:r>
          </a:p>
          <a:p>
            <a:pPr algn="r" rtl="1"/>
            <a:r>
              <a:rPr lang="ar-EG" b="1" dirty="0" smtClean="0">
                <a:solidFill>
                  <a:srgbClr val="FF0000"/>
                </a:solidFill>
              </a:rPr>
              <a:t>الإجراء التجريبى لهذه النظرية:</a:t>
            </a:r>
          </a:p>
          <a:p>
            <a:pPr algn="r" rtl="1"/>
            <a:r>
              <a:rPr lang="ar-EG" b="1" dirty="0" smtClean="0"/>
              <a:t>1- اختيار مثير واستجابة يقترنان ببعضهما البعض فطريا مثل الطعام وإفراز اللعاب.</a:t>
            </a:r>
          </a:p>
          <a:p>
            <a:pPr algn="r" rtl="1"/>
            <a:endParaRPr lang="en-US" dirty="0"/>
          </a:p>
        </p:txBody>
      </p:sp>
    </p:spTree>
    <p:extLst>
      <p:ext uri="{BB962C8B-B14F-4D97-AF65-F5344CB8AC3E}">
        <p14:creationId xmlns:p14="http://schemas.microsoft.com/office/powerpoint/2010/main" val="307721018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457200" y="381000"/>
            <a:ext cx="8382000" cy="6019800"/>
          </a:xfrm>
        </p:spPr>
        <p:txBody>
          <a:bodyPr>
            <a:normAutofit/>
          </a:bodyPr>
          <a:lstStyle/>
          <a:p>
            <a:pPr algn="r" rtl="1"/>
            <a:r>
              <a:rPr lang="ar-EG" sz="3200" b="1" dirty="0" smtClean="0"/>
              <a:t>2- اختيار مثير جديد لا يرتبط بالاستجابة السابقة بأيه علاقة فطرية مثل صوت الجرس وإفراز اللعاب، الضوء وإفراز اللعاب.</a:t>
            </a:r>
          </a:p>
          <a:p>
            <a:pPr algn="r" rtl="1"/>
            <a:r>
              <a:rPr lang="ar-EG" sz="3200" b="1" dirty="0" smtClean="0"/>
              <a:t>3- يتم تصميم موقف بحيث يتتابع تقديم المثير الشرطى، فظهور المثير غير الشرطى، فصدور الاستجابة غير الشرطية، أى افراز اللعاب.</a:t>
            </a:r>
          </a:p>
          <a:p>
            <a:pPr algn="r" rtl="1"/>
            <a:r>
              <a:rPr lang="ar-EG" sz="3200" b="1" dirty="0" smtClean="0"/>
              <a:t>4- يتم عرض المثير الشرطى، صوت الجرس، دون المثير غير الشرطى (الطعام)، فإذا لوحظ إفراز اللعاب تستنتج من ذلك حدوث التعلم الشرطى وتصبح الاستجابة شرطية لأنه لا توجد علاقة فطرية بين صوت الجرس وإفراز اللعاب ولكن تم تكوين رابطة بينهما من خلال التتابع والاقتران</a:t>
            </a:r>
            <a:r>
              <a:rPr lang="ar-EG" sz="3200" dirty="0" smtClean="0"/>
              <a:t>.</a:t>
            </a:r>
            <a:endParaRPr lang="en-US" sz="3200" dirty="0"/>
          </a:p>
        </p:txBody>
      </p:sp>
    </p:spTree>
    <p:extLst>
      <p:ext uri="{BB962C8B-B14F-4D97-AF65-F5344CB8AC3E}">
        <p14:creationId xmlns:p14="http://schemas.microsoft.com/office/powerpoint/2010/main" val="7172442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81000" y="381000"/>
            <a:ext cx="8382000" cy="5943600"/>
          </a:xfrm>
        </p:spPr>
        <p:txBody>
          <a:bodyPr>
            <a:normAutofit/>
          </a:bodyPr>
          <a:lstStyle/>
          <a:p>
            <a:pPr marL="457200" indent="-457200" algn="r" rtl="1">
              <a:buFont typeface="Arial" charset="0"/>
              <a:buChar char="•"/>
            </a:pPr>
            <a:r>
              <a:rPr lang="ar-EG" b="1" dirty="0" smtClean="0">
                <a:solidFill>
                  <a:srgbClr val="FF0000"/>
                </a:solidFill>
              </a:rPr>
              <a:t>المفاهيم الأساسية فى نظرية بافلوف:</a:t>
            </a:r>
          </a:p>
          <a:p>
            <a:pPr algn="r" rtl="1"/>
            <a:r>
              <a:rPr lang="ar-EG" b="1" dirty="0"/>
              <a:t> </a:t>
            </a:r>
            <a:r>
              <a:rPr lang="ar-EG" b="1" dirty="0" smtClean="0"/>
              <a:t>1- </a:t>
            </a:r>
            <a:r>
              <a:rPr lang="ar-EG" b="1" dirty="0" smtClean="0">
                <a:solidFill>
                  <a:srgbClr val="FF0000"/>
                </a:solidFill>
              </a:rPr>
              <a:t>الاكتساب</a:t>
            </a:r>
            <a:r>
              <a:rPr lang="ar-EG" b="1" dirty="0" smtClean="0"/>
              <a:t>: يطلق الاكتساب على عملية اقتران المثير المحايد أو الشرطى (صوت الجرس) مع المثير غير الشرطى (الطعام) التى تكرر حدوثها إلى أن تظهر استجابة شرطية.</a:t>
            </a:r>
          </a:p>
          <a:p>
            <a:pPr algn="r" rtl="1"/>
            <a:r>
              <a:rPr lang="ar-EG" b="1" dirty="0" smtClean="0">
                <a:solidFill>
                  <a:srgbClr val="FF0000"/>
                </a:solidFill>
              </a:rPr>
              <a:t>2- التعزيز: </a:t>
            </a:r>
            <a:r>
              <a:rPr lang="ar-EG" b="1" dirty="0" smtClean="0"/>
              <a:t>وهو مبدأ أساسى فى نظرية بافلوف والطعام هو المعزز فى هذه النظرية.</a:t>
            </a:r>
          </a:p>
          <a:p>
            <a:pPr algn="r" rtl="1"/>
            <a:r>
              <a:rPr lang="ar-EG" b="1" dirty="0" smtClean="0"/>
              <a:t>3- </a:t>
            </a:r>
            <a:r>
              <a:rPr lang="ar-EG" b="1" dirty="0" smtClean="0">
                <a:solidFill>
                  <a:srgbClr val="FF0000"/>
                </a:solidFill>
              </a:rPr>
              <a:t>المثير غير الشرطى: </a:t>
            </a:r>
            <a:r>
              <a:rPr lang="ar-EG" b="1" dirty="0" smtClean="0"/>
              <a:t>هو مثير فعال يؤدى إلى اثارة أية استجابة منتظمة غير متعلمة.</a:t>
            </a:r>
          </a:p>
          <a:p>
            <a:pPr algn="r" rtl="1"/>
            <a:r>
              <a:rPr lang="ar-EG" b="1" dirty="0" smtClean="0"/>
              <a:t>4- </a:t>
            </a:r>
            <a:r>
              <a:rPr lang="ar-EG" b="1" dirty="0" smtClean="0">
                <a:solidFill>
                  <a:srgbClr val="FF0000"/>
                </a:solidFill>
              </a:rPr>
              <a:t>المثير الشرطى:</a:t>
            </a:r>
            <a:r>
              <a:rPr lang="ar-EG" b="1" dirty="0" smtClean="0"/>
              <a:t>وهو المثير المحايد الذى لا يثير وحده أية استجابة غير شرطية ، ولكن بإقترانه بالمثير غير الشرطى فإنه يصبح قادرا على إحداث الاستجابة الشرطية المتعلمة.</a:t>
            </a:r>
          </a:p>
        </p:txBody>
      </p:sp>
    </p:spTree>
    <p:extLst>
      <p:ext uri="{BB962C8B-B14F-4D97-AF65-F5344CB8AC3E}">
        <p14:creationId xmlns:p14="http://schemas.microsoft.com/office/powerpoint/2010/main" val="89110610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81000" y="228600"/>
            <a:ext cx="8382000" cy="6172200"/>
          </a:xfrm>
        </p:spPr>
        <p:txBody>
          <a:bodyPr/>
          <a:lstStyle/>
          <a:p>
            <a:pPr lvl="0" algn="r" rtl="1">
              <a:buClr>
                <a:prstClr val="white">
                  <a:shade val="95000"/>
                </a:prstClr>
              </a:buClr>
            </a:pPr>
            <a:r>
              <a:rPr lang="ar-EG" sz="3600" b="1" dirty="0">
                <a:solidFill>
                  <a:prstClr val="white"/>
                </a:solidFill>
              </a:rPr>
              <a:t>5- </a:t>
            </a:r>
            <a:r>
              <a:rPr lang="ar-EG" sz="3600" b="1" dirty="0">
                <a:solidFill>
                  <a:srgbClr val="FF0000"/>
                </a:solidFill>
              </a:rPr>
              <a:t>الاستجابة غير الشرطية</a:t>
            </a:r>
            <a:r>
              <a:rPr lang="ar-EG" sz="3600" b="1" dirty="0">
                <a:solidFill>
                  <a:prstClr val="white"/>
                </a:solidFill>
              </a:rPr>
              <a:t>: وهى الاستجابة الطبيعية التى يحدثها المثير غير الشرطى.</a:t>
            </a:r>
          </a:p>
          <a:p>
            <a:pPr lvl="0" algn="r" rtl="1">
              <a:buClr>
                <a:prstClr val="white">
                  <a:shade val="95000"/>
                </a:prstClr>
              </a:buClr>
            </a:pPr>
            <a:r>
              <a:rPr lang="ar-EG" sz="3600" b="1" dirty="0">
                <a:solidFill>
                  <a:prstClr val="white"/>
                </a:solidFill>
              </a:rPr>
              <a:t>6- </a:t>
            </a:r>
            <a:r>
              <a:rPr lang="ar-EG" sz="3600" b="1" dirty="0">
                <a:solidFill>
                  <a:srgbClr val="FF0000"/>
                </a:solidFill>
              </a:rPr>
              <a:t>الاستجابة الشرطية</a:t>
            </a:r>
            <a:r>
              <a:rPr lang="ar-EG" sz="3600" b="1" dirty="0">
                <a:solidFill>
                  <a:prstClr val="white"/>
                </a:solidFill>
              </a:rPr>
              <a:t>: وهى الاستجابة المتعلمة التى تتكون عندما يقترن المثير الشرطى بالمثير غير شرطى.</a:t>
            </a:r>
          </a:p>
          <a:p>
            <a:pPr lvl="0" algn="r" rtl="1">
              <a:buClr>
                <a:prstClr val="white">
                  <a:shade val="95000"/>
                </a:prstClr>
              </a:buClr>
            </a:pPr>
            <a:r>
              <a:rPr lang="ar-EG" sz="3600" b="1" dirty="0">
                <a:solidFill>
                  <a:prstClr val="white"/>
                </a:solidFill>
              </a:rPr>
              <a:t>7- </a:t>
            </a:r>
            <a:r>
              <a:rPr lang="ar-EG" sz="3600" b="1" dirty="0">
                <a:solidFill>
                  <a:srgbClr val="FF0000"/>
                </a:solidFill>
              </a:rPr>
              <a:t>التعميم</a:t>
            </a:r>
            <a:r>
              <a:rPr lang="ar-EG" sz="3600" b="1" dirty="0">
                <a:solidFill>
                  <a:prstClr val="white"/>
                </a:solidFill>
              </a:rPr>
              <a:t>: يعنى الاستجابة للمثيرات المشابهة للمثير الشرطى.</a:t>
            </a:r>
          </a:p>
          <a:p>
            <a:pPr lvl="0" algn="r" rtl="1">
              <a:buClr>
                <a:prstClr val="white">
                  <a:shade val="95000"/>
                </a:prstClr>
              </a:buClr>
            </a:pPr>
            <a:r>
              <a:rPr lang="ar-EG" sz="3600" b="1" dirty="0">
                <a:solidFill>
                  <a:prstClr val="white"/>
                </a:solidFill>
              </a:rPr>
              <a:t>8- </a:t>
            </a:r>
            <a:r>
              <a:rPr lang="ar-EG" sz="3600" b="1" dirty="0">
                <a:solidFill>
                  <a:srgbClr val="FF0000"/>
                </a:solidFill>
              </a:rPr>
              <a:t>التمييز</a:t>
            </a:r>
            <a:r>
              <a:rPr lang="ar-EG" sz="3600" b="1" dirty="0">
                <a:solidFill>
                  <a:prstClr val="white"/>
                </a:solidFill>
              </a:rPr>
              <a:t>: قدرة الفرد على إدراك الفروق بين المثير الشرطى والمثيرات الأخرى المشابهة للمثير الشرطى.</a:t>
            </a:r>
          </a:p>
          <a:p>
            <a:pPr lvl="0" algn="r" rtl="1">
              <a:buClr>
                <a:prstClr val="white">
                  <a:shade val="95000"/>
                </a:prstClr>
              </a:buClr>
            </a:pPr>
            <a:r>
              <a:rPr lang="ar-EG" sz="3600" b="1" dirty="0">
                <a:solidFill>
                  <a:prstClr val="white"/>
                </a:solidFill>
              </a:rPr>
              <a:t>9- </a:t>
            </a:r>
            <a:r>
              <a:rPr lang="ar-EG" sz="3600" b="1" dirty="0">
                <a:solidFill>
                  <a:srgbClr val="FF0000"/>
                </a:solidFill>
              </a:rPr>
              <a:t>الانطفاء</a:t>
            </a:r>
            <a:r>
              <a:rPr lang="ar-EG" sz="3600" b="1" dirty="0">
                <a:solidFill>
                  <a:prstClr val="white"/>
                </a:solidFill>
              </a:rPr>
              <a:t>: يطلق مصطلح الانطفاء على عملية اختفاء الاستجابة الشرطية بعد اختفاء المثير غير الشرطى.</a:t>
            </a:r>
            <a:endParaRPr lang="en-US" sz="3600" b="1" dirty="0">
              <a:solidFill>
                <a:prstClr val="white"/>
              </a:solidFill>
            </a:endParaRPr>
          </a:p>
          <a:p>
            <a:pPr algn="r" rtl="1"/>
            <a:endParaRPr lang="en-US" dirty="0"/>
          </a:p>
        </p:txBody>
      </p:sp>
    </p:spTree>
    <p:extLst>
      <p:ext uri="{BB962C8B-B14F-4D97-AF65-F5344CB8AC3E}">
        <p14:creationId xmlns:p14="http://schemas.microsoft.com/office/powerpoint/2010/main" val="410021673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09600" y="457200"/>
            <a:ext cx="8153400" cy="5867400"/>
          </a:xfrm>
        </p:spPr>
        <p:txBody>
          <a:bodyPr>
            <a:noAutofit/>
          </a:bodyPr>
          <a:lstStyle/>
          <a:p>
            <a:pPr algn="r" rtl="1"/>
            <a:r>
              <a:rPr lang="ar-EG" sz="3200" b="1" dirty="0" smtClean="0">
                <a:solidFill>
                  <a:srgbClr val="FF0000"/>
                </a:solidFill>
              </a:rPr>
              <a:t>2) التطبيقات التربوية:</a:t>
            </a:r>
          </a:p>
          <a:p>
            <a:pPr algn="r" rtl="1"/>
            <a:r>
              <a:rPr lang="ar-EG" sz="3200" b="1" dirty="0" smtClean="0"/>
              <a:t>1- ضرورة ضبط المثيرات الخارجية حتى لا تشوش عملية التعلم.</a:t>
            </a:r>
          </a:p>
          <a:p>
            <a:pPr algn="r" rtl="1"/>
            <a:r>
              <a:rPr lang="ar-EG" sz="3200" b="1" dirty="0" smtClean="0"/>
              <a:t>2- يجب على المعلم تعزيز الاستجابات الصحيحة لطلابه.</a:t>
            </a:r>
          </a:p>
          <a:p>
            <a:pPr algn="r" rtl="1"/>
            <a:r>
              <a:rPr lang="ar-EG" sz="3200" b="1" dirty="0" smtClean="0"/>
              <a:t>3- تستخدم هذه النظرية فى الإرشاد المدرسى.</a:t>
            </a:r>
          </a:p>
          <a:p>
            <a:pPr algn="r" rtl="1"/>
            <a:r>
              <a:rPr lang="ar-EG" sz="3200" b="1" dirty="0" smtClean="0"/>
              <a:t>4- ومثلما كونا استجابة مرغوب فيها عن طريق الاشراط يمكن تكوين استجابة غير مرغوب فيها.</a:t>
            </a:r>
          </a:p>
          <a:p>
            <a:pPr algn="r" rtl="1"/>
            <a:r>
              <a:rPr lang="ar-EG" sz="3200" b="1" dirty="0" smtClean="0"/>
              <a:t>5- يحتاج التعلم إلى إحداث عمليات الاقتران ومن ذلك يمكن تعلم النطق الصحيح لكلمة ما عن طريق إقرانها بصورة معينة، أو تعلم أسماء بعض الأفراد عن طريق اقترانها ببلد، أو تعلم حروف اللغة بإقرانها بالصور وهكذا.</a:t>
            </a:r>
            <a:endParaRPr lang="en-US" sz="3200" b="1" dirty="0"/>
          </a:p>
        </p:txBody>
      </p:sp>
    </p:spTree>
    <p:extLst>
      <p:ext uri="{BB962C8B-B14F-4D97-AF65-F5344CB8AC3E}">
        <p14:creationId xmlns:p14="http://schemas.microsoft.com/office/powerpoint/2010/main" val="12229401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09600" y="304800"/>
            <a:ext cx="8153400" cy="6019800"/>
          </a:xfrm>
        </p:spPr>
        <p:txBody>
          <a:bodyPr>
            <a:noAutofit/>
          </a:bodyPr>
          <a:lstStyle/>
          <a:p>
            <a:pPr algn="r" rtl="1"/>
            <a:r>
              <a:rPr lang="ar-EG" sz="3200" b="1" dirty="0" smtClean="0"/>
              <a:t>وينبغى على المعلم إزالة المخاوف التى تنشأ عن طريق استخدام الاشراط لدى التلاميذ مستخدمين بذلك مبادئ الاشراط الكلاسيكى وخاصة </a:t>
            </a:r>
            <a:r>
              <a:rPr lang="ar-EG" sz="3200" b="1" dirty="0" smtClean="0">
                <a:solidFill>
                  <a:srgbClr val="FF0000"/>
                </a:solidFill>
              </a:rPr>
              <a:t>أسلوب تقليل الحساسية التدريجى:</a:t>
            </a:r>
          </a:p>
          <a:p>
            <a:pPr algn="r" rtl="1"/>
            <a:r>
              <a:rPr lang="ar-EG" sz="3200" b="1" dirty="0" smtClean="0">
                <a:solidFill>
                  <a:srgbClr val="FF0000"/>
                </a:solidFill>
              </a:rPr>
              <a:t>وحتى يتم ذلك لابد من مراعاة الجوانب التالية:</a:t>
            </a:r>
          </a:p>
          <a:p>
            <a:pPr marL="457200" indent="-457200" algn="r" rtl="1">
              <a:buFontTx/>
              <a:buChar char="-"/>
            </a:pPr>
            <a:r>
              <a:rPr lang="ar-EG" sz="3200" b="1" dirty="0" smtClean="0"/>
              <a:t>تهيئة قاعة الدرس حتى يكون مكانا ملائما وسارا للتعلم والابتعاد عن المثيرات التى تنفر الطلاب من موقف التعلم.</a:t>
            </a:r>
          </a:p>
          <a:p>
            <a:pPr marL="457200" indent="-457200" algn="r" rtl="1">
              <a:buFontTx/>
              <a:buChar char="-"/>
            </a:pPr>
            <a:r>
              <a:rPr lang="ar-EG" sz="3200" b="1" dirty="0" smtClean="0"/>
              <a:t>مناقشة الطلاب فى موضوعات لها علاقة بالدرس بدلا من أسلوب التلقين.</a:t>
            </a:r>
          </a:p>
          <a:p>
            <a:pPr marL="457200" indent="-457200" algn="r" rtl="1">
              <a:buFontTx/>
              <a:buChar char="-"/>
            </a:pPr>
            <a:r>
              <a:rPr lang="ar-EG" sz="3200" b="1" dirty="0" smtClean="0"/>
              <a:t>مساعدة الطلاب للتغلب على المخاوف التى يبدونها داخل الصف.</a:t>
            </a:r>
          </a:p>
          <a:p>
            <a:pPr marL="457200" indent="-457200" algn="r" rtl="1">
              <a:buFontTx/>
              <a:buChar char="-"/>
            </a:pPr>
            <a:r>
              <a:rPr lang="ar-EG" sz="3200" b="1" dirty="0" smtClean="0"/>
              <a:t>تنمية الثقة لدى الطلاب.</a:t>
            </a:r>
            <a:endParaRPr lang="en-US" sz="3200" b="1" dirty="0"/>
          </a:p>
        </p:txBody>
      </p:sp>
    </p:spTree>
    <p:extLst>
      <p:ext uri="{BB962C8B-B14F-4D97-AF65-F5344CB8AC3E}">
        <p14:creationId xmlns:p14="http://schemas.microsoft.com/office/powerpoint/2010/main" val="72570512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81000" y="381000"/>
            <a:ext cx="8305800" cy="6096000"/>
          </a:xfrm>
        </p:spPr>
        <p:txBody>
          <a:bodyPr>
            <a:normAutofit/>
          </a:bodyPr>
          <a:lstStyle/>
          <a:p>
            <a:pPr algn="r" rtl="1"/>
            <a:r>
              <a:rPr lang="ar-EG" sz="4000" b="1" dirty="0" smtClean="0">
                <a:solidFill>
                  <a:srgbClr val="FF0000"/>
                </a:solidFill>
              </a:rPr>
              <a:t>3) مآخذ على النظرية:</a:t>
            </a:r>
          </a:p>
          <a:p>
            <a:pPr algn="r" rtl="1"/>
            <a:r>
              <a:rPr lang="ar-EG" sz="4000" b="1" dirty="0" smtClean="0"/>
              <a:t>لم تفسر النظرية ظواهر التعلم مثل اكتساب المهارات الحركية الإرادية وانما ركزت على </a:t>
            </a:r>
            <a:r>
              <a:rPr lang="ar-EG" sz="4000" b="1" dirty="0" smtClean="0">
                <a:solidFill>
                  <a:schemeClr val="accent6">
                    <a:lumMod val="60000"/>
                    <a:lumOff val="40000"/>
                  </a:schemeClr>
                </a:solidFill>
              </a:rPr>
              <a:t>السلوك اللارادى </a:t>
            </a:r>
            <a:r>
              <a:rPr lang="ar-EG" sz="4000" b="1" dirty="0" smtClean="0"/>
              <a:t>فليس هناك خيار لكلب بافلوف فى أن يسيل لعابه أم لا وبذلك تكون هذه النظرية أهملت السلوك الارادى فى الانسان.</a:t>
            </a:r>
            <a:endParaRPr lang="en-US" sz="4000" b="1" dirty="0"/>
          </a:p>
        </p:txBody>
      </p:sp>
    </p:spTree>
    <p:extLst>
      <p:ext uri="{BB962C8B-B14F-4D97-AF65-F5344CB8AC3E}">
        <p14:creationId xmlns:p14="http://schemas.microsoft.com/office/powerpoint/2010/main" val="14863342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457200" y="304800"/>
            <a:ext cx="8382000" cy="6172200"/>
          </a:xfrm>
        </p:spPr>
        <p:txBody>
          <a:bodyPr/>
          <a:lstStyle/>
          <a:p>
            <a:pPr algn="r" rtl="1"/>
            <a:r>
              <a:rPr lang="ar-EG" dirty="0" smtClean="0"/>
              <a:t>المملكة العربية السعودية</a:t>
            </a:r>
          </a:p>
          <a:p>
            <a:pPr algn="r" rtl="1"/>
            <a:r>
              <a:rPr lang="ar-EG" dirty="0" smtClean="0"/>
              <a:t>جامعة المجمعة</a:t>
            </a:r>
          </a:p>
          <a:p>
            <a:pPr algn="r" rtl="1"/>
            <a:r>
              <a:rPr lang="ar-EG" dirty="0" smtClean="0"/>
              <a:t>كلية التربية بالزلفى</a:t>
            </a:r>
          </a:p>
          <a:p>
            <a:pPr algn="r" rtl="1"/>
            <a:endParaRPr lang="ar-EG" dirty="0"/>
          </a:p>
          <a:p>
            <a:pPr algn="r" rtl="1"/>
            <a:endParaRPr lang="ar-EG" dirty="0" smtClean="0"/>
          </a:p>
          <a:p>
            <a:pPr rtl="1"/>
            <a:r>
              <a:rPr lang="ar-EG" dirty="0"/>
              <a:t> </a:t>
            </a:r>
            <a:r>
              <a:rPr lang="ar-EG" dirty="0" smtClean="0"/>
              <a:t>             </a:t>
            </a:r>
            <a:r>
              <a:rPr lang="ar-EG" sz="6600" b="1" smtClean="0">
                <a:solidFill>
                  <a:srgbClr val="FFC000"/>
                </a:solidFill>
              </a:rPr>
              <a:t>نظريات التعلم</a:t>
            </a:r>
            <a:endParaRPr lang="ar-EG" sz="6600" b="1" dirty="0" smtClean="0">
              <a:solidFill>
                <a:srgbClr val="FFC000"/>
              </a:solidFill>
            </a:endParaRPr>
          </a:p>
          <a:p>
            <a:pPr rtl="1"/>
            <a:r>
              <a:rPr lang="ar-EG" sz="4400" b="1" dirty="0" smtClean="0">
                <a:solidFill>
                  <a:srgbClr val="FFC000"/>
                </a:solidFill>
              </a:rPr>
              <a:t>                 اعداد/ د.منى حامد أبووردة</a:t>
            </a:r>
            <a:endParaRPr lang="en-US" sz="4400" b="1" dirty="0">
              <a:solidFill>
                <a:srgbClr val="FFC000"/>
              </a:solidFill>
            </a:endParaRPr>
          </a:p>
        </p:txBody>
      </p:sp>
    </p:spTree>
    <p:extLst>
      <p:ext uri="{BB962C8B-B14F-4D97-AF65-F5344CB8AC3E}">
        <p14:creationId xmlns:p14="http://schemas.microsoft.com/office/powerpoint/2010/main" val="19405845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457200" y="381000"/>
            <a:ext cx="8229600" cy="6019800"/>
          </a:xfrm>
        </p:spPr>
        <p:txBody>
          <a:bodyPr>
            <a:noAutofit/>
          </a:bodyPr>
          <a:lstStyle/>
          <a:p>
            <a:pPr algn="r" rtl="1"/>
            <a:r>
              <a:rPr lang="ar-EG" sz="3600" b="1" dirty="0" smtClean="0">
                <a:solidFill>
                  <a:srgbClr val="FF0000"/>
                </a:solidFill>
              </a:rPr>
              <a:t>أولا: نظرية التعلم الارتباطى ( المحاولة والخطأ)</a:t>
            </a:r>
          </a:p>
          <a:p>
            <a:pPr marL="514350" indent="-514350" algn="r" rtl="1">
              <a:buAutoNum type="arabicParenR"/>
            </a:pPr>
            <a:r>
              <a:rPr lang="ar-EG" sz="3600" b="1" dirty="0" smtClean="0"/>
              <a:t>قوانين ثورنديك للتعلم.</a:t>
            </a:r>
          </a:p>
          <a:p>
            <a:pPr algn="r" rtl="1"/>
            <a:r>
              <a:rPr lang="ar-EG" sz="3600" b="1" dirty="0" smtClean="0"/>
              <a:t>أ) قوانين التعلم الرئيسية:</a:t>
            </a:r>
          </a:p>
          <a:p>
            <a:pPr algn="r" rtl="1"/>
            <a:r>
              <a:rPr lang="ar-EG" sz="3600" b="1" dirty="0" smtClean="0"/>
              <a:t>1- قانون الأثر.</a:t>
            </a:r>
          </a:p>
          <a:p>
            <a:pPr algn="r" rtl="1"/>
            <a:r>
              <a:rPr lang="ar-EG" sz="3600" b="1" dirty="0" smtClean="0"/>
              <a:t>2- قانون التدريب.</a:t>
            </a:r>
          </a:p>
          <a:p>
            <a:pPr algn="r" rtl="1"/>
            <a:r>
              <a:rPr lang="ar-EG" sz="3600" b="1" dirty="0" smtClean="0"/>
              <a:t>3- قانون الاستعداد.</a:t>
            </a:r>
          </a:p>
          <a:p>
            <a:pPr algn="r" rtl="1"/>
            <a:r>
              <a:rPr lang="ar-EG" sz="3600" b="1" dirty="0" smtClean="0"/>
              <a:t>ب) القوانين الثانوية للتعلم:</a:t>
            </a:r>
          </a:p>
          <a:p>
            <a:pPr algn="r" rtl="1"/>
            <a:r>
              <a:rPr lang="ar-EG" sz="3600" b="1" dirty="0" smtClean="0"/>
              <a:t>1- قانون الانتماء.</a:t>
            </a:r>
          </a:p>
          <a:p>
            <a:pPr algn="r" rtl="1"/>
            <a:r>
              <a:rPr lang="ar-EG" sz="3600" b="1" dirty="0" smtClean="0"/>
              <a:t>2- قانون الاستقطاب أو التجميع.</a:t>
            </a:r>
          </a:p>
          <a:p>
            <a:pPr algn="r" rtl="1"/>
            <a:r>
              <a:rPr lang="ar-EG" sz="3600" b="1" dirty="0" smtClean="0"/>
              <a:t>3- قانون انتشار الأثر.</a:t>
            </a:r>
          </a:p>
        </p:txBody>
      </p:sp>
    </p:spTree>
    <p:extLst>
      <p:ext uri="{BB962C8B-B14F-4D97-AF65-F5344CB8AC3E}">
        <p14:creationId xmlns:p14="http://schemas.microsoft.com/office/powerpoint/2010/main" val="38144813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04800" y="304800"/>
            <a:ext cx="8610600" cy="6096000"/>
          </a:xfrm>
        </p:spPr>
        <p:txBody>
          <a:bodyPr/>
          <a:lstStyle/>
          <a:p>
            <a:pPr algn="r" rtl="1"/>
            <a:r>
              <a:rPr lang="ar-EG" sz="4800" b="1" dirty="0" smtClean="0"/>
              <a:t>4- قانون التعرف.</a:t>
            </a:r>
          </a:p>
          <a:p>
            <a:pPr algn="r" rtl="1"/>
            <a:r>
              <a:rPr lang="ar-EG" sz="4800" b="1" dirty="0" smtClean="0"/>
              <a:t>2- التطبيقات التربوية لنظرية ثورنديك.</a:t>
            </a:r>
          </a:p>
          <a:p>
            <a:pPr algn="r" rtl="1"/>
            <a:r>
              <a:rPr lang="ar-EG" sz="4800" b="1" dirty="0" smtClean="0"/>
              <a:t>ثانيا: نظرية الاشراط الكلاسيكى (بافلوف).</a:t>
            </a:r>
          </a:p>
          <a:p>
            <a:pPr marL="514350" indent="-514350" algn="r" rtl="1">
              <a:buAutoNum type="arabicParenR"/>
            </a:pPr>
            <a:r>
              <a:rPr lang="ar-EG" sz="4800" b="1" dirty="0" smtClean="0"/>
              <a:t>المفاهيم الأساسية فى نظرية بافلوف.</a:t>
            </a:r>
          </a:p>
          <a:p>
            <a:pPr marL="514350" indent="-514350" algn="r" rtl="1">
              <a:buAutoNum type="arabicParenR"/>
            </a:pPr>
            <a:r>
              <a:rPr lang="ar-EG" sz="4800" b="1" dirty="0" smtClean="0"/>
              <a:t>التطبيقات التربوية لهذه النظرية.</a:t>
            </a:r>
          </a:p>
          <a:p>
            <a:pPr marL="514350" indent="-514350" algn="r" rtl="1">
              <a:buAutoNum type="arabicParenR"/>
            </a:pPr>
            <a:r>
              <a:rPr lang="ar-EG" sz="4800" b="1" dirty="0" smtClean="0"/>
              <a:t>مآخذ على هذه النظرية</a:t>
            </a:r>
            <a:r>
              <a:rPr lang="ar-EG" b="1" dirty="0" smtClean="0"/>
              <a:t>.</a:t>
            </a:r>
          </a:p>
        </p:txBody>
      </p:sp>
    </p:spTree>
    <p:extLst>
      <p:ext uri="{BB962C8B-B14F-4D97-AF65-F5344CB8AC3E}">
        <p14:creationId xmlns:p14="http://schemas.microsoft.com/office/powerpoint/2010/main" val="33641165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04800" y="381000"/>
            <a:ext cx="8382000" cy="6019800"/>
          </a:xfrm>
        </p:spPr>
        <p:txBody>
          <a:bodyPr>
            <a:normAutofit lnSpcReduction="10000"/>
          </a:bodyPr>
          <a:lstStyle/>
          <a:p>
            <a:pPr algn="r" rtl="1"/>
            <a:r>
              <a:rPr lang="ar-EG" sz="4000" b="1" dirty="0" smtClean="0">
                <a:solidFill>
                  <a:srgbClr val="FF0000"/>
                </a:solidFill>
              </a:rPr>
              <a:t>أولا: نظرية التعلم الارتباطى (المحاولة والخطأ).</a:t>
            </a:r>
          </a:p>
          <a:p>
            <a:pPr algn="r" rtl="1"/>
            <a:r>
              <a:rPr lang="ar-EG" dirty="0"/>
              <a:t> </a:t>
            </a:r>
            <a:r>
              <a:rPr lang="ar-EG" b="1" dirty="0" smtClean="0">
                <a:solidFill>
                  <a:srgbClr val="FF0000"/>
                </a:solidFill>
              </a:rPr>
              <a:t>إن هذه النظرية تقوم على ثلاثة أشياء:</a:t>
            </a:r>
          </a:p>
          <a:p>
            <a:pPr algn="r" rtl="1"/>
            <a:r>
              <a:rPr lang="ar-EG" dirty="0" smtClean="0"/>
              <a:t>1-</a:t>
            </a:r>
            <a:r>
              <a:rPr lang="ar-EG" sz="4000" dirty="0" smtClean="0"/>
              <a:t> </a:t>
            </a:r>
            <a:r>
              <a:rPr lang="ar-EG" sz="4000" b="1" dirty="0" smtClean="0">
                <a:solidFill>
                  <a:srgbClr val="FF0000"/>
                </a:solidFill>
              </a:rPr>
              <a:t>المثير</a:t>
            </a:r>
            <a:r>
              <a:rPr lang="ar-EG" dirty="0" smtClean="0"/>
              <a:t>: </a:t>
            </a:r>
            <a:r>
              <a:rPr lang="ar-EG" b="1" dirty="0" smtClean="0"/>
              <a:t>وهو موقف محدد يتضمن مشكلة.</a:t>
            </a:r>
          </a:p>
          <a:p>
            <a:pPr algn="r" rtl="1"/>
            <a:r>
              <a:rPr lang="ar-EG" dirty="0" smtClean="0"/>
              <a:t>2- </a:t>
            </a:r>
            <a:r>
              <a:rPr lang="ar-EG" sz="4000" b="1" dirty="0" smtClean="0">
                <a:solidFill>
                  <a:srgbClr val="FF0000"/>
                </a:solidFill>
              </a:rPr>
              <a:t>الاستجابة: </a:t>
            </a:r>
            <a:r>
              <a:rPr lang="ar-EG" b="1" dirty="0" smtClean="0"/>
              <a:t>وهى السلوكيات التى يتخذها الكائن الحى لحل المشكلة.</a:t>
            </a:r>
          </a:p>
          <a:p>
            <a:pPr algn="r" rtl="1"/>
            <a:r>
              <a:rPr lang="ar-EG" dirty="0" smtClean="0"/>
              <a:t>3-</a:t>
            </a:r>
            <a:r>
              <a:rPr lang="ar-EG" b="1" dirty="0" smtClean="0"/>
              <a:t> </a:t>
            </a:r>
            <a:r>
              <a:rPr lang="ar-EG" sz="4000" b="1" dirty="0" smtClean="0">
                <a:solidFill>
                  <a:srgbClr val="FF0000"/>
                </a:solidFill>
              </a:rPr>
              <a:t>الروابط</a:t>
            </a:r>
            <a:r>
              <a:rPr lang="ar-EG" sz="4000" dirty="0" smtClean="0">
                <a:solidFill>
                  <a:srgbClr val="FF0000"/>
                </a:solidFill>
              </a:rPr>
              <a:t>: </a:t>
            </a:r>
            <a:r>
              <a:rPr lang="ar-EG" b="1" dirty="0" smtClean="0"/>
              <a:t>التى تكون بين المثيرات والاستجابات.</a:t>
            </a:r>
          </a:p>
          <a:p>
            <a:pPr algn="r" rtl="1"/>
            <a:r>
              <a:rPr lang="ar-EG" sz="3600" b="1" dirty="0" smtClean="0">
                <a:solidFill>
                  <a:srgbClr val="FF0000"/>
                </a:solidFill>
              </a:rPr>
              <a:t>قوانين ثورنديك للتعلم</a:t>
            </a:r>
            <a:r>
              <a:rPr lang="ar-EG" dirty="0" smtClean="0"/>
              <a:t>:</a:t>
            </a:r>
          </a:p>
          <a:p>
            <a:pPr marL="514350" indent="-514350" algn="r" rtl="1">
              <a:buAutoNum type="arabic1Minus"/>
            </a:pPr>
            <a:r>
              <a:rPr lang="ar-EG" b="1" dirty="0" smtClean="0">
                <a:solidFill>
                  <a:srgbClr val="FF0000"/>
                </a:solidFill>
              </a:rPr>
              <a:t>قوانين التعلم الرئيسية:</a:t>
            </a:r>
          </a:p>
          <a:p>
            <a:pPr algn="r" rtl="1"/>
            <a:r>
              <a:rPr lang="ar-EG" dirty="0" smtClean="0"/>
              <a:t>1- </a:t>
            </a:r>
            <a:r>
              <a:rPr lang="ar-EG" b="1" dirty="0" smtClean="0">
                <a:solidFill>
                  <a:srgbClr val="FF0000"/>
                </a:solidFill>
              </a:rPr>
              <a:t>قانون الأثر</a:t>
            </a:r>
            <a:r>
              <a:rPr lang="ar-EG" dirty="0" smtClean="0"/>
              <a:t>: </a:t>
            </a:r>
          </a:p>
          <a:p>
            <a:pPr algn="r" rtl="1"/>
            <a:r>
              <a:rPr lang="ar-EG" b="1" dirty="0" smtClean="0"/>
              <a:t>يرى ثورنديك أن </a:t>
            </a:r>
            <a:r>
              <a:rPr lang="ar-EG" b="1" dirty="0" smtClean="0">
                <a:solidFill>
                  <a:srgbClr val="FF0000"/>
                </a:solidFill>
              </a:rPr>
              <a:t>أثر الرضا الناجم </a:t>
            </a:r>
            <a:r>
              <a:rPr lang="ar-EG" b="1" dirty="0" smtClean="0"/>
              <a:t>عن تناول الطعام الذى يتلو استجابة فتح الباب هو المسئول عن تقوية الارتباط</a:t>
            </a:r>
            <a:r>
              <a:rPr lang="ar-EG" dirty="0" smtClean="0"/>
              <a:t>. </a:t>
            </a:r>
            <a:endParaRPr lang="en-US" dirty="0"/>
          </a:p>
        </p:txBody>
      </p:sp>
    </p:spTree>
    <p:extLst>
      <p:ext uri="{BB962C8B-B14F-4D97-AF65-F5344CB8AC3E}">
        <p14:creationId xmlns:p14="http://schemas.microsoft.com/office/powerpoint/2010/main" val="349852970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28600" y="381000"/>
            <a:ext cx="8534400" cy="6019800"/>
          </a:xfrm>
        </p:spPr>
        <p:txBody>
          <a:bodyPr>
            <a:normAutofit/>
          </a:bodyPr>
          <a:lstStyle/>
          <a:p>
            <a:pPr algn="r" rtl="1"/>
            <a:r>
              <a:rPr lang="ar-EG" b="1" dirty="0" smtClean="0"/>
              <a:t>أما الأثر </a:t>
            </a:r>
            <a:r>
              <a:rPr lang="ar-EG" b="1" dirty="0" smtClean="0">
                <a:solidFill>
                  <a:srgbClr val="FF0000"/>
                </a:solidFill>
              </a:rPr>
              <a:t>غير المرضى </a:t>
            </a:r>
            <a:r>
              <a:rPr lang="ar-EG" b="1" dirty="0" smtClean="0"/>
              <a:t>الذى يتلو الاستجابات الفاشلة فهو المسئول عن اضعاف الارتباط.لذلك صاغ </a:t>
            </a:r>
            <a:r>
              <a:rPr lang="ar-EG" b="1" dirty="0" smtClean="0">
                <a:solidFill>
                  <a:srgbClr val="FF0000"/>
                </a:solidFill>
              </a:rPr>
              <a:t>قانون الأثر على النحو التالى:</a:t>
            </a:r>
          </a:p>
          <a:p>
            <a:pPr algn="r" rtl="1"/>
            <a:r>
              <a:rPr lang="ar-EG" b="1" dirty="0" smtClean="0"/>
              <a:t>« تتقوى الارتباطات بين المثيرات والاستجابات إذا اتبعت </a:t>
            </a:r>
            <a:r>
              <a:rPr lang="en-US" b="1" dirty="0" smtClean="0"/>
              <a:t> </a:t>
            </a:r>
            <a:r>
              <a:rPr lang="ar-EG" b="1" dirty="0" smtClean="0"/>
              <a:t>بحالة من الاشباع أو الرضا أو السرور، وتضعف هذه الارتباطات إذا اتبعت بحالة من الانزعاج والألم أو عدم الرضا. وسمى هذا القانون بقانون الأثر وهو أهم قانون عند ثورنديك. ولكن وجد العلماء وجدوا أيضا أن السلوك إذا واجهه عقاب فإنه يتكرر حتى عند الكبار.</a:t>
            </a:r>
          </a:p>
          <a:p>
            <a:pPr algn="r" rtl="1"/>
            <a:r>
              <a:rPr lang="ar-EG" b="1" dirty="0" smtClean="0">
                <a:solidFill>
                  <a:srgbClr val="FF0000"/>
                </a:solidFill>
              </a:rPr>
              <a:t>مثال: </a:t>
            </a:r>
            <a:r>
              <a:rPr lang="ar-EG" b="1" dirty="0" smtClean="0"/>
              <a:t>السجين يكرر السلوك الخاطئ أحيانا بعد خروجه من السجن ويعود إلى السجن بنفس التهمة. </a:t>
            </a:r>
          </a:p>
          <a:p>
            <a:pPr algn="r" rtl="1"/>
            <a:r>
              <a:rPr lang="ar-EG" b="1" dirty="0" smtClean="0">
                <a:solidFill>
                  <a:srgbClr val="FF0000"/>
                </a:solidFill>
              </a:rPr>
              <a:t>فعدل ثورنديك نظرته السابقة </a:t>
            </a:r>
            <a:r>
              <a:rPr lang="ar-EG" b="1" dirty="0" smtClean="0"/>
              <a:t>وقال أن أثر الثواب عادة ما يكون أقوى من أثر العقاب، كما أن العقاب لا يمنع تكرار الخطأ بينما يؤدى الثواب إلى تكرار ما يثاب عليه</a:t>
            </a:r>
            <a:r>
              <a:rPr lang="ar-EG" dirty="0" smtClean="0"/>
              <a:t>. </a:t>
            </a:r>
            <a:endParaRPr lang="en-US" dirty="0"/>
          </a:p>
        </p:txBody>
      </p:sp>
    </p:spTree>
    <p:extLst>
      <p:ext uri="{BB962C8B-B14F-4D97-AF65-F5344CB8AC3E}">
        <p14:creationId xmlns:p14="http://schemas.microsoft.com/office/powerpoint/2010/main" val="15774928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81000" y="381000"/>
            <a:ext cx="8458200" cy="6019800"/>
          </a:xfrm>
        </p:spPr>
        <p:txBody>
          <a:bodyPr/>
          <a:lstStyle/>
          <a:p>
            <a:pPr marL="457200" indent="-457200" algn="r" rtl="1">
              <a:buFont typeface="Arial" charset="0"/>
              <a:buChar char="•"/>
            </a:pPr>
            <a:r>
              <a:rPr lang="ar-EG" sz="4000" b="1" dirty="0" smtClean="0">
                <a:solidFill>
                  <a:srgbClr val="FF0000"/>
                </a:solidFill>
              </a:rPr>
              <a:t>الثواب عند ثورنديك</a:t>
            </a:r>
            <a:r>
              <a:rPr lang="ar-EG" dirty="0" smtClean="0"/>
              <a:t>:</a:t>
            </a:r>
          </a:p>
          <a:p>
            <a:pPr algn="r" rtl="1"/>
            <a:r>
              <a:rPr lang="ar-EG" b="1" dirty="0" smtClean="0"/>
              <a:t>إن مفهوم الثواب عند ثورنديك يشمل الأتى:</a:t>
            </a:r>
          </a:p>
          <a:p>
            <a:pPr marL="514350" indent="-514350" algn="r" rtl="1">
              <a:buAutoNum type="arabic1Minus"/>
            </a:pPr>
            <a:r>
              <a:rPr lang="ar-EG" b="1" dirty="0" smtClean="0"/>
              <a:t>إشباع الدوافع الأساسية أو الثانوية.</a:t>
            </a:r>
          </a:p>
          <a:p>
            <a:pPr marL="514350" indent="-514350" algn="r" rtl="1">
              <a:buAutoNum type="arabic1Minus"/>
            </a:pPr>
            <a:r>
              <a:rPr lang="ar-EG" b="1" dirty="0" smtClean="0"/>
              <a:t>كل ما يشير إلى إرضاء دافع حتى وان اقترن بألم.</a:t>
            </a:r>
          </a:p>
          <a:p>
            <a:pPr algn="r" rtl="1"/>
            <a:r>
              <a:rPr lang="ar-EG" b="1" dirty="0" smtClean="0"/>
              <a:t>ج- كل ما يقى الفرد من موقف مؤلم.</a:t>
            </a:r>
          </a:p>
          <a:p>
            <a:pPr algn="r" rtl="1"/>
            <a:r>
              <a:rPr lang="ar-EG" sz="4000" b="1" dirty="0" smtClean="0">
                <a:solidFill>
                  <a:srgbClr val="FF0000"/>
                </a:solidFill>
              </a:rPr>
              <a:t>2- قانون التدريب:</a:t>
            </a:r>
          </a:p>
          <a:p>
            <a:pPr algn="r" rtl="1"/>
            <a:r>
              <a:rPr lang="ar-EG" b="1" dirty="0" smtClean="0"/>
              <a:t>كلما زاد ارتباط موقف باستجابة معينة فإن ميل هذا الموقف لاستدعاء هذه الاستجابة يقوى مستقبلا، ويتكون هذا القانون من </a:t>
            </a:r>
            <a:r>
              <a:rPr lang="ar-EG" b="1" dirty="0" smtClean="0">
                <a:solidFill>
                  <a:srgbClr val="FF0000"/>
                </a:solidFill>
              </a:rPr>
              <a:t>قانونى الاستعمال والاهمال:</a:t>
            </a:r>
          </a:p>
          <a:p>
            <a:pPr algn="r" rtl="1"/>
            <a:endParaRPr lang="en-US" dirty="0"/>
          </a:p>
        </p:txBody>
      </p:sp>
    </p:spTree>
    <p:extLst>
      <p:ext uri="{BB962C8B-B14F-4D97-AF65-F5344CB8AC3E}">
        <p14:creationId xmlns:p14="http://schemas.microsoft.com/office/powerpoint/2010/main" val="243551619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81000" y="381000"/>
            <a:ext cx="8382000" cy="5943600"/>
          </a:xfrm>
        </p:spPr>
        <p:txBody>
          <a:bodyPr/>
          <a:lstStyle/>
          <a:p>
            <a:pPr marL="457200" indent="-457200" algn="r" rtl="1">
              <a:buFontTx/>
              <a:buChar char="-"/>
            </a:pPr>
            <a:r>
              <a:rPr lang="ar-EG" sz="3600" b="1" dirty="0" smtClean="0">
                <a:solidFill>
                  <a:srgbClr val="FF0000"/>
                </a:solidFill>
              </a:rPr>
              <a:t>قانون الاستعمال: </a:t>
            </a:r>
            <a:r>
              <a:rPr lang="ar-EG" b="1" dirty="0" smtClean="0"/>
              <a:t>يعنى أن الارتباطات بين المثير والاستجابة تقوى بواسطة الاستعمال والمران أى بتكرار استعمال الرابطة .</a:t>
            </a:r>
          </a:p>
          <a:p>
            <a:pPr marL="457200" indent="-457200" algn="r" rtl="1">
              <a:buFontTx/>
              <a:buChar char="-"/>
            </a:pPr>
            <a:r>
              <a:rPr lang="ar-EG" sz="3600" b="1" dirty="0" smtClean="0">
                <a:solidFill>
                  <a:srgbClr val="FF0000"/>
                </a:solidFill>
              </a:rPr>
              <a:t>قانون الاهمال</a:t>
            </a:r>
            <a:r>
              <a:rPr lang="ar-EG" b="1" dirty="0" smtClean="0">
                <a:solidFill>
                  <a:srgbClr val="FF0000"/>
                </a:solidFill>
              </a:rPr>
              <a:t>: </a:t>
            </a:r>
            <a:r>
              <a:rPr lang="ar-EG" b="1" dirty="0" smtClean="0"/>
              <a:t>يقصد به أن الارتباطات بين المثير والاستجابة تضعف لعدم الممارسة.</a:t>
            </a:r>
          </a:p>
          <a:p>
            <a:pPr algn="r" rtl="1"/>
            <a:r>
              <a:rPr lang="ar-EG" b="1" dirty="0"/>
              <a:t> </a:t>
            </a:r>
            <a:r>
              <a:rPr lang="ar-EG" b="1" dirty="0" smtClean="0"/>
              <a:t>ومن الجوانب الأساسية التى توصل إليها ثورنديك بعد تجاربه المتعددة أن التكرار لا يحسن الأداء مالم يزود المتعلم بالتعزيز والتغذية الراجعة أثناء الممارسة.</a:t>
            </a:r>
          </a:p>
          <a:p>
            <a:pPr algn="r" rtl="1"/>
            <a:r>
              <a:rPr lang="ar-EG" b="1" dirty="0" smtClean="0"/>
              <a:t>3- </a:t>
            </a:r>
            <a:r>
              <a:rPr lang="ar-EG" sz="3600" b="1" dirty="0" smtClean="0">
                <a:solidFill>
                  <a:srgbClr val="FF0000"/>
                </a:solidFill>
              </a:rPr>
              <a:t>قانون الاستدعاء:</a:t>
            </a:r>
          </a:p>
          <a:p>
            <a:pPr algn="r" rtl="1"/>
            <a:r>
              <a:rPr lang="ar-EG" b="1" dirty="0" smtClean="0"/>
              <a:t>يمثل هذا القانون الأساس الفسيولوجى لقانون الأثر ويحدد الظروف التى يميل فيها المتعلم إلى الشعور بالرضا أو الضيق</a:t>
            </a:r>
            <a:endParaRPr lang="en-US" b="1" dirty="0"/>
          </a:p>
        </p:txBody>
      </p:sp>
    </p:spTree>
    <p:extLst>
      <p:ext uri="{BB962C8B-B14F-4D97-AF65-F5344CB8AC3E}">
        <p14:creationId xmlns:p14="http://schemas.microsoft.com/office/powerpoint/2010/main" val="89509776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457200" y="533400"/>
            <a:ext cx="8382000" cy="5943600"/>
          </a:xfrm>
        </p:spPr>
        <p:txBody>
          <a:bodyPr/>
          <a:lstStyle/>
          <a:p>
            <a:pPr algn="r" rtl="1"/>
            <a:r>
              <a:rPr lang="ar-EG" b="1" dirty="0" smtClean="0"/>
              <a:t>أو الرفض، </a:t>
            </a:r>
            <a:r>
              <a:rPr lang="ar-EG" b="1" dirty="0" smtClean="0">
                <a:solidFill>
                  <a:srgbClr val="FF0000"/>
                </a:solidFill>
              </a:rPr>
              <a:t>ويمكن توضيح فكرة هذا القانون فى النقاط الآتية:</a:t>
            </a:r>
          </a:p>
          <a:p>
            <a:pPr marL="514350" indent="-514350" algn="r" rtl="1">
              <a:buAutoNum type="arabic1Minus"/>
            </a:pPr>
            <a:r>
              <a:rPr lang="ar-EG" b="1" dirty="0" smtClean="0"/>
              <a:t>حينما تكون الوحدة العصبية على استعداد للعمل فإن عملها يريح الكائن الحى.</a:t>
            </a:r>
          </a:p>
          <a:p>
            <a:pPr marL="514350" indent="-514350" algn="r" rtl="1">
              <a:buAutoNum type="arabic1Minus"/>
            </a:pPr>
            <a:r>
              <a:rPr lang="ar-EG" b="1" dirty="0" smtClean="0"/>
              <a:t>عندما تكون الوحدة العصبية على استعداد للعمل ولكنها لا تعمل فإن عدم عملها يزعج الكائن الحى.</a:t>
            </a:r>
          </a:p>
          <a:p>
            <a:pPr algn="r" rtl="1"/>
            <a:r>
              <a:rPr lang="ar-EG" dirty="0" smtClean="0"/>
              <a:t>ج</a:t>
            </a:r>
            <a:r>
              <a:rPr lang="ar-EG" b="1" dirty="0" smtClean="0"/>
              <a:t>- وعندما لا تكون الوحدة العصبية على استعداد للعمل، فإن إجبارها على العمل يضايق الكائن الحى.</a:t>
            </a:r>
          </a:p>
          <a:p>
            <a:pPr algn="r" rtl="1"/>
            <a:r>
              <a:rPr lang="ar-EG" b="1" dirty="0" smtClean="0"/>
              <a:t>ب</a:t>
            </a:r>
            <a:r>
              <a:rPr lang="ar-EG" b="1" dirty="0" smtClean="0">
                <a:solidFill>
                  <a:srgbClr val="FF0000"/>
                </a:solidFill>
              </a:rPr>
              <a:t>) القوانين الثانوية للتعلم:</a:t>
            </a:r>
          </a:p>
          <a:p>
            <a:pPr algn="r" rtl="1"/>
            <a:r>
              <a:rPr lang="ar-EG" b="1" dirty="0" smtClean="0"/>
              <a:t>1- </a:t>
            </a:r>
            <a:r>
              <a:rPr lang="ar-EG" b="1" dirty="0" smtClean="0">
                <a:solidFill>
                  <a:srgbClr val="FF0000"/>
                </a:solidFill>
              </a:rPr>
              <a:t>قانون الانتماء: </a:t>
            </a:r>
            <a:r>
              <a:rPr lang="ar-EG" b="1" dirty="0" smtClean="0"/>
              <a:t>ويعنى أنه لكى تقوى الرابطة بين المثير والاستجابة، يجب أن تكون الاستجابة </a:t>
            </a:r>
            <a:r>
              <a:rPr lang="ar-EG" b="1" dirty="0" smtClean="0">
                <a:solidFill>
                  <a:schemeClr val="accent6">
                    <a:lumMod val="60000"/>
                    <a:lumOff val="40000"/>
                  </a:schemeClr>
                </a:solidFill>
              </a:rPr>
              <a:t>ملائمة وصحيحة </a:t>
            </a:r>
            <a:r>
              <a:rPr lang="ar-EG" b="1" dirty="0" smtClean="0"/>
              <a:t>للمثير أو الموقف</a:t>
            </a:r>
            <a:r>
              <a:rPr lang="ar-EG" dirty="0" smtClean="0"/>
              <a:t>.</a:t>
            </a:r>
          </a:p>
        </p:txBody>
      </p:sp>
    </p:spTree>
    <p:extLst>
      <p:ext uri="{BB962C8B-B14F-4D97-AF65-F5344CB8AC3E}">
        <p14:creationId xmlns:p14="http://schemas.microsoft.com/office/powerpoint/2010/main" val="366976225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ex">
  <a:themeElements>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Apex">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376</TotalTime>
  <Words>1314</Words>
  <Application>Microsoft Office PowerPoint</Application>
  <PresentationFormat>On-screen Show (4:3)</PresentationFormat>
  <Paragraphs>108</Paragraphs>
  <Slides>18</Slides>
  <Notes>0</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Apex</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Dr-Mona</dc:creator>
  <cp:lastModifiedBy>Dr-Mona</cp:lastModifiedBy>
  <cp:revision>35</cp:revision>
  <dcterms:created xsi:type="dcterms:W3CDTF">2015-02-20T19:41:28Z</dcterms:created>
  <dcterms:modified xsi:type="dcterms:W3CDTF">2015-02-25T19:49:48Z</dcterms:modified>
</cp:coreProperties>
</file>