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4" r:id="rId2"/>
    <p:sldId id="256" r:id="rId3"/>
    <p:sldId id="257" r:id="rId4"/>
    <p:sldId id="285" r:id="rId5"/>
    <p:sldId id="28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87"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FF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F48FF9-76F6-40A6-9233-270A1BF05ABA}" type="datetimeFigureOut">
              <a:rPr lang="en-US" smtClean="0"/>
              <a:t>3/2/2014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8A6CCA-BF54-46A3-A40E-F2C5A7B67E57}" type="slidenum">
              <a:rPr lang="en-US" smtClean="0"/>
              <a:t>‹#›</a:t>
            </a:fld>
            <a:endParaRPr lang="en-US"/>
          </a:p>
        </p:txBody>
      </p:sp>
    </p:spTree>
    <p:extLst>
      <p:ext uri="{BB962C8B-B14F-4D97-AF65-F5344CB8AC3E}">
        <p14:creationId xmlns:p14="http://schemas.microsoft.com/office/powerpoint/2010/main" val="248278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C38A6CCA-BF54-46A3-A40E-F2C5A7B67E57}" type="slidenum">
              <a:rPr lang="en-US" smtClean="0"/>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8221DA3D-9EEC-42AE-A9E0-B67560B5EE5C}" type="datetimeFigureOut">
              <a:rPr lang="en-US" smtClean="0"/>
              <a:pPr/>
              <a:t>3/2/2014</a:t>
            </a:fld>
            <a:endParaRPr lang="en-US"/>
          </a:p>
        </p:txBody>
      </p:sp>
      <p:sp>
        <p:nvSpPr>
          <p:cNvPr id="17" name="عنصر نائب للتذييل 16"/>
          <p:cNvSpPr>
            <a:spLocks noGrp="1"/>
          </p:cNvSpPr>
          <p:nvPr>
            <p:ph type="ftr" sz="quarter" idx="11"/>
          </p:nvPr>
        </p:nvSpPr>
        <p:spPr>
          <a:xfrm>
            <a:off x="5410200" y="4205288"/>
            <a:ext cx="1295400" cy="457200"/>
          </a:xfrm>
        </p:spPr>
        <p:txBody>
          <a:bodyPr/>
          <a:lstStyle/>
          <a:p>
            <a:endParaRPr lang="en-US"/>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1B2B171-60FE-4955-900C-44063C0A61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8221DA3D-9EEC-42AE-A9E0-B67560B5EE5C}" type="datetimeFigureOut">
              <a:rPr lang="en-US" smtClean="0"/>
              <a:pPr/>
              <a:t>3/2/2014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1B2B171-60FE-4955-900C-44063C0A61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8221DA3D-9EEC-42AE-A9E0-B67560B5EE5C}" type="datetimeFigureOut">
              <a:rPr lang="en-US" smtClean="0"/>
              <a:pPr/>
              <a:t>3/2/2014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1B2B171-60FE-4955-900C-44063C0A61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8221DA3D-9EEC-42AE-A9E0-B67560B5EE5C}" type="datetimeFigureOut">
              <a:rPr lang="en-US" smtClean="0"/>
              <a:pPr/>
              <a:t>3/2/2014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1B2B171-60FE-4955-900C-44063C0A61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221DA3D-9EEC-42AE-A9E0-B67560B5EE5C}" type="datetimeFigureOut">
              <a:rPr lang="en-US" smtClean="0"/>
              <a:pPr/>
              <a:t>3/2/2014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1B2B171-60FE-4955-900C-44063C0A61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8221DA3D-9EEC-42AE-A9E0-B67560B5EE5C}" type="datetimeFigureOut">
              <a:rPr lang="en-US" smtClean="0"/>
              <a:pPr/>
              <a:t>3/2/2014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1B2B171-60FE-4955-900C-44063C0A61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fld id="{8221DA3D-9EEC-42AE-A9E0-B67560B5EE5C}" type="datetimeFigureOut">
              <a:rPr lang="en-US" smtClean="0"/>
              <a:pPr/>
              <a:t>3/2/2014</a:t>
            </a:fld>
            <a:endParaRPr lang="en-US"/>
          </a:p>
        </p:txBody>
      </p:sp>
      <p:sp>
        <p:nvSpPr>
          <p:cNvPr id="27" name="عنصر نائب لرقم الشريحة 26"/>
          <p:cNvSpPr>
            <a:spLocks noGrp="1"/>
          </p:cNvSpPr>
          <p:nvPr>
            <p:ph type="sldNum" sz="quarter" idx="11"/>
          </p:nvPr>
        </p:nvSpPr>
        <p:spPr/>
        <p:txBody>
          <a:bodyPr rtlCol="0"/>
          <a:lstStyle/>
          <a:p>
            <a:fld id="{C1B2B171-60FE-4955-900C-44063C0A6176}" type="slidenum">
              <a:rPr lang="en-US" smtClean="0"/>
              <a:pPr/>
              <a:t>‹#›</a:t>
            </a:fld>
            <a:endParaRPr lang="en-US"/>
          </a:p>
        </p:txBody>
      </p:sp>
      <p:sp>
        <p:nvSpPr>
          <p:cNvPr id="28" name="عنصر نائب للتذييل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8221DA3D-9EEC-42AE-A9E0-B67560B5EE5C}" type="datetimeFigureOut">
              <a:rPr lang="en-US" smtClean="0"/>
              <a:pPr/>
              <a:t>3/2/2014</a:t>
            </a:fld>
            <a:endParaRPr lang="en-US"/>
          </a:p>
        </p:txBody>
      </p:sp>
      <p:sp>
        <p:nvSpPr>
          <p:cNvPr id="4" name="عنصر نائب للتذييل 3"/>
          <p:cNvSpPr>
            <a:spLocks noGrp="1"/>
          </p:cNvSpPr>
          <p:nvPr>
            <p:ph type="ftr" sz="quarter" idx="11"/>
          </p:nvPr>
        </p:nvSpPr>
        <p:spPr>
          <a:xfrm>
            <a:off x="5257800" y="612648"/>
            <a:ext cx="1325880" cy="457200"/>
          </a:xfrm>
        </p:spPr>
        <p:txBody>
          <a:bodyPr/>
          <a:lstStyle/>
          <a:p>
            <a:endParaRPr lang="en-US"/>
          </a:p>
        </p:txBody>
      </p:sp>
      <p:sp>
        <p:nvSpPr>
          <p:cNvPr id="5" name="عنصر نائب لرقم الشريحة 4"/>
          <p:cNvSpPr>
            <a:spLocks noGrp="1"/>
          </p:cNvSpPr>
          <p:nvPr>
            <p:ph type="sldNum" sz="quarter" idx="12"/>
          </p:nvPr>
        </p:nvSpPr>
        <p:spPr>
          <a:xfrm>
            <a:off x="8174736" y="2272"/>
            <a:ext cx="762000" cy="365760"/>
          </a:xfrm>
        </p:spPr>
        <p:txBody>
          <a:bodyPr/>
          <a:lstStyle/>
          <a:p>
            <a:fld id="{C1B2B171-60FE-4955-900C-44063C0A61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221DA3D-9EEC-42AE-A9E0-B67560B5EE5C}" type="datetimeFigureOut">
              <a:rPr lang="en-US" smtClean="0"/>
              <a:pPr/>
              <a:t>3/2/2014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C1B2B171-60FE-4955-900C-44063C0A61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8221DA3D-9EEC-42AE-A9E0-B67560B5EE5C}" type="datetimeFigureOut">
              <a:rPr lang="en-US" smtClean="0"/>
              <a:pPr/>
              <a:t>3/2/2014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1B2B171-60FE-4955-900C-44063C0A61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221DA3D-9EEC-42AE-A9E0-B67560B5EE5C}" type="datetimeFigureOut">
              <a:rPr lang="en-US" smtClean="0"/>
              <a:pPr/>
              <a:t>3/2/2014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1B2B171-60FE-4955-900C-44063C0A61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221DA3D-9EEC-42AE-A9E0-B67560B5EE5C}" type="datetimeFigureOut">
              <a:rPr lang="en-US" smtClean="0"/>
              <a:pPr/>
              <a:t>3/2/2014</a:t>
            </a:fld>
            <a:endParaRPr lang="en-US"/>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1B2B171-60FE-4955-900C-44063C0A61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4" name="عنصر نائب للمحتوى 3" descr="Islamic05[1].jpg"/>
          <p:cNvPicPr>
            <a:picLocks noGrp="1" noChangeAspect="1"/>
          </p:cNvPicPr>
          <p:nvPr>
            <p:ph idx="1"/>
          </p:nvPr>
        </p:nvPicPr>
        <p:blipFill>
          <a:blip r:embed="rId2"/>
          <a:stretch>
            <a:fillRect/>
          </a:stretch>
        </p:blipFill>
        <p:spPr>
          <a:xfrm>
            <a:off x="0" y="457200"/>
            <a:ext cx="9144000" cy="64008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83768" y="685800"/>
            <a:ext cx="6431632" cy="5767536"/>
          </a:xfrm>
        </p:spPr>
        <p:txBody>
          <a:bodyPr>
            <a:normAutofit fontScale="85000" lnSpcReduction="20000"/>
          </a:bodyPr>
          <a:lstStyle/>
          <a:p>
            <a:pPr marL="109728" indent="0" algn="r" rtl="1">
              <a:buNone/>
            </a:pPr>
            <a:r>
              <a:rPr lang="ar-SA" b="1" dirty="0">
                <a:latin typeface="Times New Roman" pitchFamily="18" charset="0"/>
                <a:cs typeface="Times New Roman" pitchFamily="18" charset="0"/>
              </a:rPr>
              <a:t>(3)التوازن بين جوانب التربية </a:t>
            </a:r>
            <a:r>
              <a:rPr lang="ar-SA" b="1" dirty="0" smtClean="0">
                <a:latin typeface="Times New Roman" pitchFamily="18" charset="0"/>
                <a:cs typeface="Times New Roman" pitchFamily="18" charset="0"/>
              </a:rPr>
              <a:t>الجسدية </a:t>
            </a:r>
            <a:r>
              <a:rPr lang="ar-SA" b="1" dirty="0">
                <a:latin typeface="Times New Roman" pitchFamily="18" charset="0"/>
                <a:cs typeface="Times New Roman" pitchFamily="18" charset="0"/>
              </a:rPr>
              <a:t>والفكرية والروحية :</a:t>
            </a:r>
            <a:endParaRPr lang="en-US" dirty="0">
              <a:latin typeface="Times New Roman" pitchFamily="18" charset="0"/>
              <a:cs typeface="Times New Roman" pitchFamily="18" charset="0"/>
            </a:endParaRPr>
          </a:p>
          <a:p>
            <a:pPr algn="r" rtl="1"/>
            <a:r>
              <a:rPr lang="ar-SA" dirty="0">
                <a:latin typeface="Times New Roman" pitchFamily="18" charset="0"/>
                <a:cs typeface="Times New Roman" pitchFamily="18" charset="0"/>
              </a:rPr>
              <a:t>فتشير الكتابات المعنية بالتربية القديمة أن هناك مجالا واسعاً من الحرية لدى الأطفال وأن هؤلاء يفيدون من ذلك </a:t>
            </a:r>
            <a:r>
              <a:rPr lang="ar-SA" b="1" dirty="0" smtClean="0">
                <a:solidFill>
                  <a:srgbClr val="C00000"/>
                </a:solidFill>
                <a:latin typeface="Times New Roman" pitchFamily="18" charset="0"/>
                <a:cs typeface="Times New Roman" pitchFamily="18" charset="0"/>
              </a:rPr>
              <a:t>فيركنون </a:t>
            </a:r>
            <a:r>
              <a:rPr lang="ar-SA" b="1" dirty="0">
                <a:solidFill>
                  <a:srgbClr val="C00000"/>
                </a:solidFill>
                <a:latin typeface="Times New Roman" pitchFamily="18" charset="0"/>
                <a:cs typeface="Times New Roman" pitchFamily="18" charset="0"/>
              </a:rPr>
              <a:t>إلى الكثير من الالعاب الممتعة ومن ألعابهم المفضلة أن يقلدوا اعمال الكبار ويتدربوا عليها من نعومة اظافرهم </a:t>
            </a:r>
            <a:r>
              <a:rPr lang="ar-SA" dirty="0">
                <a:latin typeface="Times New Roman" pitchFamily="18" charset="0"/>
                <a:cs typeface="Times New Roman" pitchFamily="18" charset="0"/>
              </a:rPr>
              <a:t>ومثل هذه الالعاب المسلية تعدهم للحياة الفعلية كما تسهم في تكوينهم الفكري عن طريق شحذ قابليات الملاحظة والتخيل والأبداع عندهم</a:t>
            </a:r>
            <a:r>
              <a:rPr lang="ar-SA"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109728" indent="0" algn="r" rtl="1">
              <a:buNone/>
            </a:pPr>
            <a:endParaRPr lang="en-US" dirty="0">
              <a:latin typeface="Times New Roman" pitchFamily="18" charset="0"/>
              <a:cs typeface="Times New Roman" pitchFamily="18" charset="0"/>
            </a:endParaRPr>
          </a:p>
          <a:p>
            <a:pPr marL="109728" indent="0" algn="r" rtl="1">
              <a:buNone/>
            </a:pPr>
            <a:r>
              <a:rPr lang="ar-SA" b="1" dirty="0">
                <a:latin typeface="Times New Roman" pitchFamily="18" charset="0"/>
                <a:cs typeface="Times New Roman" pitchFamily="18" charset="0"/>
              </a:rPr>
              <a:t>(4) مراعاة التربية لطبيعة جنس الطفل:</a:t>
            </a:r>
            <a:endParaRPr lang="en-US" dirty="0">
              <a:latin typeface="Times New Roman" pitchFamily="18" charset="0"/>
              <a:cs typeface="Times New Roman" pitchFamily="18" charset="0"/>
            </a:endParaRPr>
          </a:p>
          <a:p>
            <a:pPr algn="r" rtl="1"/>
            <a:r>
              <a:rPr lang="ar-SA" b="1" dirty="0">
                <a:solidFill>
                  <a:schemeClr val="accent1">
                    <a:lumMod val="60000"/>
                    <a:lumOff val="40000"/>
                  </a:schemeClr>
                </a:solidFill>
                <a:latin typeface="Times New Roman" pitchFamily="18" charset="0"/>
                <a:cs typeface="Times New Roman" pitchFamily="18" charset="0"/>
              </a:rPr>
              <a:t>فالصبي</a:t>
            </a:r>
            <a:r>
              <a:rPr lang="ar-SA" dirty="0">
                <a:latin typeface="Times New Roman" pitchFamily="18" charset="0"/>
                <a:cs typeface="Times New Roman" pitchFamily="18" charset="0"/>
              </a:rPr>
              <a:t> له ان يتدرب على الاعمال التي تناسب جنسه كأن يتدرب على صيد البر والبحر ويتدرب كذلك على حمل السلاح واستخدامه وتسلق الأشجار ولى إعداد آلات الصيد واقتفاء أثر </a:t>
            </a:r>
            <a:r>
              <a:rPr lang="ar-SA" dirty="0" smtClean="0">
                <a:latin typeface="Times New Roman" pitchFamily="18" charset="0"/>
                <a:cs typeface="Times New Roman" pitchFamily="18" charset="0"/>
              </a:rPr>
              <a:t>الحيوانات </a:t>
            </a:r>
            <a:r>
              <a:rPr lang="ar-SA" dirty="0">
                <a:latin typeface="Times New Roman" pitchFamily="18" charset="0"/>
                <a:cs typeface="Times New Roman" pitchFamily="18" charset="0"/>
              </a:rPr>
              <a:t>المتوحشة وغير ذلك من الاعمال التي تناسب طبيعته </a:t>
            </a:r>
            <a:r>
              <a:rPr lang="ar-SA" b="1" dirty="0">
                <a:solidFill>
                  <a:schemeClr val="accent3">
                    <a:lumMod val="75000"/>
                  </a:schemeClr>
                </a:solidFill>
                <a:latin typeface="Times New Roman" pitchFamily="18" charset="0"/>
                <a:cs typeface="Times New Roman" pitchFamily="18" charset="0"/>
              </a:rPr>
              <a:t>أما مشاغل الفتاة </a:t>
            </a:r>
            <a:r>
              <a:rPr lang="ar-SA" dirty="0">
                <a:latin typeface="Times New Roman" pitchFamily="18" charset="0"/>
                <a:cs typeface="Times New Roman" pitchFamily="18" charset="0"/>
              </a:rPr>
              <a:t>فهي عينها في كل مكان فهي تتعلم كيف تبني الكوخ ونحتطب في الغابة او تجمع فواكه البحر أو تصنع السلال أو </a:t>
            </a:r>
            <a:r>
              <a:rPr lang="ar-SA" dirty="0" smtClean="0">
                <a:latin typeface="Times New Roman" pitchFamily="18" charset="0"/>
                <a:cs typeface="Times New Roman" pitchFamily="18" charset="0"/>
              </a:rPr>
              <a:t>تهيئ </a:t>
            </a:r>
            <a:r>
              <a:rPr lang="ar-SA" dirty="0">
                <a:latin typeface="Times New Roman" pitchFamily="18" charset="0"/>
                <a:cs typeface="Times New Roman" pitchFamily="18" charset="0"/>
              </a:rPr>
              <a:t>الطين لصنع الآنية الفخارية وغير ذلك من أعمال تناسب الفتاة .</a:t>
            </a:r>
            <a:endParaRPr lang="en-US" dirty="0">
              <a:latin typeface="Times New Roman" pitchFamily="18" charset="0"/>
              <a:cs typeface="Times New Roman" pitchFamily="18" charset="0"/>
            </a:endParaRPr>
          </a:p>
          <a:p>
            <a:pPr algn="r"/>
            <a:endParaRPr lang="en-US" dirty="0">
              <a:latin typeface="Times New Roman" pitchFamily="18" charset="0"/>
              <a:cs typeface="Times New Roman" pitchFamily="18" charset="0"/>
            </a:endParaRPr>
          </a:p>
        </p:txBody>
      </p:sp>
      <p:sp>
        <p:nvSpPr>
          <p:cNvPr id="4" name="AutoShape 2" descr="data:image/jpeg;base64,/9j/4AAQSkZJRgABAQAAAQABAAD/2wCEAAkGBhQSERUUExAVExUWFBgWGBgWFhQXFxgVFx0XGBcYFxkXGyYeGBolHBYXHy8hJCcpLC0tFx4xNTAqNSYrLCkBCQoKDgwOGg8PGjUlHiUqKSowKjQ1LC80Mi8uLCwsNSw2LDQsKSksKiksLC8sLiwtNCwqLCwsLiwwLywvLSwsLP/AABEIAN0A5AMBIgACEQEDEQH/xAAcAAEAAgMBAQEAAAAAAAAAAAAABQYEBwgCAwH/xABIEAACAQMBBAcEBQkECwEBAAABAgMABBEhBQYSMQcTIkFRYXEygZGhFEJSctEjM2KCkqKxwfBjg8LSCBUWJENTc5Oy4fFUF//EABoBAQADAQEBAAAAAAAAAAAAAAACAwQFAQb/xAA7EQABAwEEBwYFAwMEAwAAAAABAAIDEQQSITFBUWFxkaHREyIygbHBFCMz4fAFQoJSYvFyosLSFSQ0/9oADAMBAAIRAxEAPwDeNKUoiUpSiJSlKIlKUoiUpSiJSqxvJ0i2lmDxyB3HNUI0PgzHRfTn5VqneH/SBlbIt1CDuKjJxr9Zx/BR61qbZX0vPIaNvTM8FQZ21o3E7OuS37msO42zBGSHniQrqQzoCO/UE55VyltPpIvJyeOYnPizNpz5E47+WMVDtvDOf+KfcFH8BUrlmb4nk7h1PsvL0xyaBvPQLr+HeS1cZW6hOP7RPxqRVweRz6Vxd/tBP/zm+X4VnWO+11EcrLjUHTK8vNCKFtlOTnDeAfQpemGYB8z0XYlK5t2F07XcRAlYyL38Xb+Zw37xraO6/TLaXWFkPVN3nOUz56cS+8Y868+Fc7GIh27PgaHhVO3A8Ypvy45LYNK8QzK6hlYMpGQQQQR4gjnXusmS0JSlKIlKUoiUpSiJSlKIlKUoiUpSiJSlKIlKUoiUpWDtnbEdrC0srYVe7vZu5VHeT/WgqTWl5DWjErwkNFSve09qx28ZklcIo7z3nuAHMnyFaI6QOmySUtFbdhORwdT99gde/sqca6k1V+kHpImvpSOPCDIAU9kDwXxHi3M+mlUethc2zYMxfrzA3azt4a1nAdNi7BurXv6cdS+93evKcuxY/Ieg5CvhQVO8ENoQs1v9Im4VZld3SJA4DBcRkOzcJGTxAAnGDjNY3OLjVxqVoADRQKCpVr2hsyCawa8jtzaMkyRFON3hmDiQ5iMmXDKYyCCzDB5jBqq5qK9TFflKURK9JIQcgkEciDg15pigNEV63L6VbmybBfiQnUEZB+8v8xg+tdEbp77QX6AxsA+MlCQTjTJUj2lyefxArj2pbdzeWWzlWSNyMHOhxr4jz+R5GtombN3Zs9DtPnrHMclmMZjxj4dNR5LsylVHo937TaEAyy9co7QGnEPtAd3gR3HyIq3VmlidE667827lcx4eKhKUpVamlKUoiUpSiJSlKIlKUoiUpSiJSlKIvLuACScADJJ5ADma5t6X+kM3cxiiYiNcgeh5nlnLDB8hgd5raPTLvd9EtDGp7co1wdeDlj9Y6egauYpZCxLE5JOSfM1taewivfudlsblXzy3V1rOfmPpoHM/b1XmlKViWhK2Nc7Eh20FmtZ0jv8Aq0Wa1lITrXRQnWW7nQ8QUEqeWuo79cirFvbsdbN4okU8XUQzGYk/lDKgfMQGAI1J4RzOUJz3Ai87WS8eWO0uQYjEAoSRREqAKF6xsDUcCDL65C8zWVtno2u7d7heFJBbAM5R1yYyFPWLGxEhQcQBYLgHI7jU1tO+e+2bYC4biuvpUkMUje21mqpxO55squSMn7Dd+an9tXZi2xtmdyQqWLx5Pe0yQxwJpyJJBA8ATRFSpd1bu4lsrTqIUdrcmMoV7cfFKzPKyFiXBVwRjPZxjNYNzuReQPGJYAjPIVVZHjGSmCxZWbKoAQSWwMMPGpffMSRJs5kyoXZkCh/BpjNIeE+OGI05fA1n7w7tyJtOO3GVgtntLcO2VDvKY3cg/WZ3eWT0XyFEXrYe7UtxdbTae3tldYLtOAPbokdwOEAorPlVGTh/ZHjmtdSxlWKnGQSDggjIONCNCPMVsoxv9O26/A3E9tdlARqUa5jQkD7oPwNa2niKMVIwVJB9RoRRF86UpRFPbnb0yWNwkiMVAbPoeWceGCQR3g+ldY7ubeS8t1mTTOjLnPCw5jPf694IrjCtwdBG+PVzfRpG7L4UZ8fqH4nh/WXwrbGe2j7M5jFvqR7jbvWd/wAt98ZHA+x9j9l0FSlKxLQlKUoiUpSiJSlKIlKUoiUpSiJSlRO9V/1NnPIDgiMgfebsr82FTjYXvDBpNFFzg1pcdC5t6Xd4zdXz4bKqTjX6o7KfIcX65qi1l7VuOOaRvFjj0Gg+QFYlXWp4fKaZDAbhgFXA26wVzzO84pSlKzK5Kl7bey5SJYut4419hJUjmVPuCVW4P1cVEUoitG6k0t1esXdpZWtrhUySSW6iRVVfDAJwByxpUvtvbcV1dX8l1cSS28c7NDAkqoZeJ2jQqWBBVE15EgEAaZqgo5ByCQfEaVY9wNix3N3ibWKKN5nXXtLGB2dPEkd40zRFJbb3be5t45rGSe6tkBUQuS8tsSRlAg5qcg5QevLNe4LR5bb6RtO7uxHbyC3hiGTIJOEMQol0TAC92dO7AqL21v8A3MxAjkNtCukcULFFRRnhHZxxHB5/IV52LvWqQSW9zb/SYZJOt/OMkiy4xxK+Dz79KIrPZ7Bc7WtJFvrl47yNpFm61luCoQ8cbuDnPZC55YPlitcTLhiPAkVuG12hG13sZ0QRqLa4YRhuIpGEcLroScIdTzINaembLE+JJ+NEXilKURKzdjXxhmR84wcH0Oh+HP3VhUqcbzG4PbmDVRe0OaWnSuzt2Nq/SbSKXOSyDi5e2vZbl5g1KVrPoJ2uZbJkJzwFW/aBU9/jGT7zWzKttTAyUhuWY3HEciq4HFzATnl5jBKUpWdXJSlKIlKUoiUpSiJSlKIlUvpbu+DZzac3Ufshn/wY99XSqF0qzwy23UtKAVfifH1U4JASTyB7QOvwqyG0R2eRsshoAfzes1rcGxOquW1Uk4AyT3Dmantn7j3Uoz1YjXxkPD+77XyqRfem3tQVsoAW5GWTUnzHefkPKq/tHb08/wCcmZh4Zwv7I0rnX7RL4BdGs4nh1Kjfmk8IujbnwU9/sjax/n9oID3hMHHj3k/Ki2uyl5zTP7m1+CCqjSnwz3eKV3lQey97B58Uh8qD2VwMWyW+vMn7X+U15G7thJ+a2hwk8hIB/Phqo0p8K4eGR3I+oT4dw8LzyPsrPddH84HFE0c6+KNr89PgairC8nsbhZFDRSocgMp1B0IIPNSMg+tYtnfyRHMcjIf0SR8fGr5sHaMtwnBdwrMpHZyo4/UjkPXQ1B0k8GLqOHA8MQeSvhs9seT2bb4AqaYED09FWr1La5PFAjW8pyWiw0kR/wCk6gsn3WGB9qvhDu6QOKV1jHqCfw+dXTbO7LpH/uSqPFTzP3SeZ+9Wubp3LHrC3EDg8Wcg+GvKpxzOnJDe7TMHPhoXTgnsDW1IL36WnugbD+48gr3cb5WqMzIrkrai0hC8ki5OxORlyOLXxcnOlVj/AFxAvs2oPrjP8DULSrzCD4iT5qbf1OSP6TGt/iDzdVTf+v4//wAqfFf8tfn+s7Zvat8fdx/LFQtK8+HZorxKn/5i0nx3XDUWt6Kb+h2snsSmM+Dcvn+NfC63ekXVcSDxXn8PwzUXWRa7QeM9hiPLmPhyry5I3wurv6r0WuyTYTxXf7mYf7TUei3N/o8XJEkiEfUcenC0Z/xVvSuZtxd/DZn6SyJ7RiYHiwwYKTgj2ToNdeVb/wB2N7oL6PjhbUDLIccS57/AjwI0/hXQtL/p3sywe49ly2WYgSPiN5geRXgcRmM88q4KapSlZ1BKUpREpSlESlKURKUrXHS10hLZwtEhzI2hGSDk4PD6Y1Y+BA76qlk7NtczoGsquR9wV06Avj0j9LSWimOE8TnIBBGT3Hh8F/S+HjWkbDb0t1ct1rk8cbqF14RnXQe4686gL6+eaRpJG4mY6n+Q8BXvZVx1c0bdwYZ9DofkausDeznZLLiajcBqHXMrNJAXRuLsXUPlsH5isUivys3bNtwTyL+kSPRtR/GsKpyMMbyw6CQtbHB7Q4aUpSlVqSV+gV+VZt09gmRg5H3c93ix/lUHvujboC12OyutMlwGgzJ1AZlZO7O6pYhnGvPXkvmfFvKr7bWixjCj1PefWv23twi8KjT+Pma+tbLPZrnffi702BdO0Wlt3sIBSMcTtOs8ggNQ+8W60d2udElHJwOfk3iPmKmKUtNkbPjk4ZO/MxsXHns7ZccnDI/mY2LS20NnvBIY5F4WHwI7iD3g+NY1bc3n3eW7ixoJVBKH/CfI/LnWppoSjFWBDKSCDzBHMVz4pHEmOQUcM+o2H7LJG8klj8HDPqNhXilKVerUpSlEUvL2bJB9uZm9yjFfu7m9E1nKrxuw4TkYOo9M/MHQ99edvdkQxfYjBP3n1NRNarc0F/Zn9oaPMDHnVRsMz4fmsNCST5E6dYI0Lq/o96RI9oRhWIWYDJA0Dgc2Udx8V7vTlc64z3b3hktJlkRiuGB07iO8fh3jSurtzN60v7ZZFI4wAJFHc3iP0TzHw7jWBhINx3kfzSulaI2Ss+IhFBk5v9J1j+06NRw1VnqUpVq56UpSiJSlKIofevb62ls8rMAcELnuOCcnyAGfl31yTvJt57udpGJxk8IPcuf4nmfM1tLp73rLOLZToCQfRT2vi2n9351pmssXzHmQ5DAe58zyCzx99xkO4e58zySlKVqWhTO1/wArDFOOYHVv94cj7/wqGqW2FcA8ULnsSjGfB/qn+vKo66tmjcowwVODW20/Ma2cacD/AKh1GPFZoe4TEdGI3HplwXypSlYlpWXsux62QL3c29B/WPfW2dkWIjQaYJA9w7hVQ3F2XntEczn9VdAPeavtSsrL8hkOQwHufZd9w+GsrYh4n0c7d+0e/mEpSldJc9KUpREBqldIewcgXKDwWTHwVv5H3Vda8zQLIjI4yrqVI8joa5v6hEbonb4m826R7jasNsj7vatzbzGke+9aPpWTtKyMMrxtzRivrjkfeMGsaoAhwqFEEEVCVn7EtOsmXPsr22+6uv4CsCpiYfR7fg5STYLfoxjkPf8AjWuysBdfd4W4n2HmVTO43brczh9/JR+0LvrZXf7RyPTuHwxWPSlZ3uL3FxzOKua0NAAStgdEm+ps7pQxPVtow8UPP3r7Q9CO+tf19LeYowYcwc1VI28MM9C12ScQyVdi04OGsHPqNoC7cRwQCDkEZBHIg94r1VK6Jt4fpVggJy0WE8+AjKfAdn9SrrXrHXmgqFphMErozoOesaD5jFKUpUlQlYu07vqoZJPsoT7wNPnWVVZ6RL7qrJz4kfBQX/wVTO+5E5w0BVTPuRucNS5e3y2kZ7yVic4bgB+7oT7zk++oSvTvkknmTk+przU42BjA0aApMbcaGjQlKUqamlTrL9LiyPz8Y1He6ePr/XeKgq+lvcMjBlOCDpWmCYMJa8Vacx7jaPsqZYy6hbmMum4r51+quSAOZ0qcntlugZIgFlGrx/a/SX+v/cfsqDM6KRjDag+Wv8qhaYTAL2bcwdf31jQrrJ/7EjY8iSARqqfzFbO3atAkXwUeiipesbZqYiT0z8df51k1dZWXYWjZXjiu7+oSX7S8jKtBuGA5BKUpWhYUpSlESgpShFcCi150k2HDOko5SJg/eTT+BX4VUK2V0i23Faq3eko+DAg/PFUiw2UOHrZjwRD9pz4L+NcewwufWJn7SRXUAcz5LixvbEwtP7SW8DhyXrZVmqqZ5R+TU9kfbfuA8v68awLy7aRy7HJJ/wDgHlX22ntIysNOFFGEUclH41h1umkaGiKPwjTrOvdqHVWRsNb78zyGrqlKUrKr0pSlEW5f9HzbfDO0JOjqy481/KL8usrftco9E9/1W0IjkAdbHknkAW4WPwc11dVMeBc3b6ro2zvxwy620P8AEkelEpSlXLnJWv8ApnlIsW+5L/4Y/ma2BVB6ZbctYNgfVkHvKEgfun4Vltn0j5eoWe0/TPl6hct1nbJ2WZix7QRF4nKqWOOQVQObE6AepOACRg1tPo3T6PNspR7V1LcTv4lFSW3hX0B68/3laloUDuZ9Cu7mOzlsQizHq0nWWczo5HYY5bqn1wCOrXnVQvLbq5HQkHgdlyOR4SRkfCti7s7g3NvmeCS1nvFRuqgjuImliJUhpWXPadATwoPrYJ9nDUjZm7dxctII49Y/zjOyxqhJI7bSEBTkHmfqt4GiKLrNutkSRwwzMoEc/H1ZyCT1bBX05jtHGvhWXtHdG6guhayQkTEAhQVIKkZDhweHgwCS2cDBzjBqw747PZbPZNupWRuonbsMrKTJO7Z4xpjTXwwc8qIqTFKVIZSQRyIqx7I2ik8q9YmJhnDroG0PtDxxWDc7qXCSPGyrxJALgkOhXqSquHVgcNkMMAc81jbDbE6epHxBFWttDomOFKtIxacj0O0Yq2zQiS0x0N114UcMxjw8jgts2VwpVVB1AAxy5CsqtT3G15YJ5AracRPCdV115d3Puqb2f0g40kUj94fyI+ddGJ9nlaCx13DI/wDbrRJ55oZnsmbeoSKjf/T0qr7SoC13ygf66/HhPwbFZ6bbjPI59OE/wNXiyyHwiu4g+hUfjoNLqbwR6hSFKwTtiMc8j4fjWJcb1Qpzdfey/wABk16bJMMxTfQeqfHWfQ6u6p9FM14kmCjJOKp990goPYy3oMD4t+FVnaO9c0ucHgB8CeL3sdfhiq3djH9R9djceeXqq3Wt7sImeZw5Z+iv28W0U+hyMUEgV1HCT9bKkZ+IOK1jfbQeVuJznwHcB4AVYozw7HfP17nTz9n/ACGqpXAhmLjKG4NLyaeQHmsdmZVz3uxdeOPDgpj/AGcJsPpgfIE/UsmPZ7IYNxZ1znGMVh7H2U9zPFBGMvK6ovhljjJ8AOZ8gauG6qCXZN5b/WbrJ09bcW7H5MfdmvHRhBwPcXRGsVtc9X99YZGZh6AKv98KtW1Uu5jCuyq3GoYgNjHEASA2O7I1xXyqV3dg4pGJs3u1SGRmROMcI4GAkYoCQqMQ2umlYo2VNwJJ1MnBI/Aj8DcLuPqqcYZvIURYlfaSydUSRkYI5YIxBCsUxxcJ78cQz617udmSxy9TJC6SgherZWD5OMDhIzk5GPWrbvrZvDs3ZUUiFHEd07KwIYcc2mQf0VFEUTuOf97X3f8AktdhCuROju1Ml7Go+s6KM8ss6Cuu6pZ9R3kulaP/AJIRtf6jolKUq5c1Krm/1j1tk4xnBB9xyh+TGrHXwv7USROh+upX4jFUzs7SNzdYVUzL7C3WFxPLGVYqeakg+o0raW7kfW3mxHQhV+hSR8R9lZI3ug3F75E/aHiKpW/eyjBeyAjHEeP3nIYe5g1Q6bRkEZiEriMnJQMeEnTXHL6q/sjwFSif2jA/WFKN99gdrUqNmSJtEw2YkEsc5SMnRw0bY42wAE1Use5RzOmau2/W1o57G9ktSCj7XJlK96dUvVuf0GdJSD5nxrX11vLdSKVkupXUgAhnY8QHINrlgPA5rO3GZmu0hFy8Cz5jYqRg6EoGU6MOMLofdg61YprYLoZ4mVAZLq33fij4QCXHWsC4A58QgkUY5/lCKhd6tgOw2RDqF+jJFIRyR3uGjkVj3MrPwkeINUye6ubW6kPXSx3Cs6u6u4ckkh+2Dk58e/NfSSK96rqm6/qo1FzwEvwIrcpeHOFzn2vPzoi2HtSdXuNsTOhA6qWCJRpiC3ZIc+QZlUD7snhWqbeXhdW+ywPwOa2Ja2V3JZy8Uc001xASS3E8rs0sPVg5PFhYo3cZ/wCafEVr6/2fJA5jljaNxzV1Kn4Hu868IrgpNcWuDhmFm7yxYm4u5lB/l/IVE1OXo621R++Psn00H+U++oOqYD3KHRhwXS/Vmj4kyNyeA8fyxPOoSlKVeuWlKUoiUpWTs6zM0qRrzdgvx5n3c68JAFSvCQBUqxbd/J7NtIu9y0p+ZHyf5V53Q3QF20fGxVZXlUMNcdQiyP8ArEOoGdPaOuK+O/V4HuurX2YUWIe7U/M4/Vqb6IdqyLedQG/JusjlSAe2qHDKTqpxoccxoay2MHsg45mruJqqLMD2YJ01PHFed1Zfotxs6NxjrusaQf2d1iFAR6Rq/owqX3XseruLqwBBdNmXq6a8VxKFZseJCLGn92ah92Nnpfs887X0l0JAxNvEjqAAvAckYByNF0wFGNKj9h21++02eFjFdJI8rvIFTq9e20gIIC4bBXByDjBrWtCyej2KRWuHORGNn3sg8GKxNGD54MmPefOpbZl+67CkkZiJVvxFDzBV2gWMcP2eGNpCPAkHnUZtS/ubaU3MV7YyEI0DJbiLq1jk4uJOoaMKyEkkkBtTk86q8225nh6lpCY+uafBxkyuArOTzJwo+fjRFtPeKwP+s9qzgEm0seCI/wBoIoIWceaLIzeRKmqnv1asllspSOVkz+nHK7a/tD41gnpIvvpH0jrwJerMRPVxcLq2OLrE4eF2PCpJYEnhXwAqPvt7LmaEQyy8aB2fVU48u3Gw48cfCX7XDnGdcaDBFdOgzZRkv0bGitxnlp1akjn+ky10vWp+gTd/qrd52GCcRjnnud/mUH6prbFUxY1drP2XRt/cLIf6GgHee8eBNPJKUpVy5yUpSiLR/T3ukTi5RfFj8g4/8W/arRtdo7e2OtzA0TAajs55BsHGfLXB8ia5M3y3XexuGjZSFJPDnu8VPmPmMHvrLH8qQxnI4j3Hv/hZ2fLeWaDiPce/+FA1abbcO6kt7e5tUabj4i3VkZidGIAODkHAB8j7s1av0OfGtS0LZm9+5V1dpBcrbn6U0apcxDg4+JcqsxHFyYKM+Gnniz7b2LK/04Kuevs4IYjxLh5o+s441OdXHCdK0bxnxNOM+Joi2zvru/tB7yU2kRZJ4I4XZWUY4OHjRmLDgOUGfEHHeawrm8tILX6NtG5+nSD2FhAZ7fnkLOSM8wcE4HCBjFazDnxNZ9ztRGto4RbRoyMxMq56yQHOA+fDPd4URSdrdW3WmKASiGRcflmQsX1+wAAMHHfyHoIG9tTG5Q9x+I7jXyVsaip2dBdQ8Y/OoMMPEf1qPeKzu+W+9oOe/WuzCPjLN2H72VLdrcy3eMx5qApSlaFxkpSlESrXudCIUlvZBpGpWMH60jaafED9Y+FQOyNlPcSrEg1J1Pcq97HyFS+9u0k7FrCfyUGhI+vJ9Zj44195NY7Qe0IgGnPY375cVlnN8iIac933yWbO5tbCGdQDcXkkzGY6ukcZC8MefZZmYksNcaV9eiuZn2opZizGOXJYkk9g8ydTWPsfbttLZizveNAjs8E6LxmPi9pWXmVJ8PHuxmsqx2vZbOjka2lkurqSNo1cxmKOJW5sATxceAP/AFqDsWpTcu7FyNlpaxSRJIlw7SBbiICdTjgcNxdkDA7Jx7OcZwKm7ywkN0A3BLFNYLaXEyzWysZDnMoVnBONNMajuOAK0lSiK4Xu6NlCzdZteNlB7IhjaWQjGdeFuBWzp7RHiRVXv1jEjCFneMHss6hWI8SoJA1z31j0oiVL7r7Ga5uERV4u0ox4sThR7z/OoqKIsQoGSTgDzrojoU3B6iMXUg7TA9X79Gf4dkeWT3iqpCT3BmfTWuhYo2traJB3W83aG+52A7FsjYGyFtbeOFdQi4J8WOrN72JPvqQpSrAABQLE97pHF7jiTUpSlK9UEpSlESqT0l7hpfwMQv5QD6oGTjkR4sB8Rp4VdqVXJGJG0PHUdahIwPFCuK9sbIktpDHINRyPcw8RWDXVW/3RnDfoxVQsnPwy3ip7mPwPf41zjvLufPZOVkQlQccWCMeTD6p/oZqqOUg3JcDr0Hdt2KtkhBuSZ8j+alB0pStKvSlKURKyLG9aJwy+8eI7xWPSvCARQqccjo3B7DQjEFTe0dnrKvXQ659pe8Hv08f/ALUHWVY37RNxKfUdxHnUq9rHdDijISXvU8j/AF4j31nDjDg7w69W/quy+KP9R78NGy6WZB21u3W3goCvta2rSOERSzMcACpCw3XuJpOBYyMc2OiAeJbv91TM+1IbBGjtSJJyMPNjRfEJ3fy9e7yS0CtyPvO5DaToHMr56Z7o3GIDv6tW/V6r9vZ02dCYI2DXMg/KuP8AhqfqqfH/AO+GKhXp3JJJJJJySdSSeZNeanDD2YNTUnM/mjUEijuDHEnMpSlKvVqUpSiJXpEJOAMk9wr72OznmOEUnz7h763b0cdCuOGe7BA5hCCHbyPei/vHyqt0lDdbiVthshc3tZTdZr17ANJ5DSQojok6LTM4nnX8kp1z9Yj6i+X2m9w78dAxxhQAAAAMAAYAA5ADuFeYIFRQqKFVRgAAAADkAByr6UYy7ic1G02jtaNYKMbkPc6ydJ9kpSlWLIlKUoiUpSiJSlKIlRu2t3obpCsqA6Y4gBxD8R5HIqSpUXsa8XXCoUXNDhRwWid7ugUgl7Y+eFBI/Y5j9XPpWrdp7nXUBIeBiBzKDiHvA1HvArsisW82VFL+ciV/MgZHoeY51n7KRn03VGo488+NVT2b2eB2Go9c+NVxQRjnpX5XW20+jKzmzmPHqFcfvgn51AT9Blox0CAf9Mg/uuKdrKM4+BHvRO0kGbOBHvRc0UrpROgi1H2P+25/jJUxs/oks4jngH6qRr8wpPwIp20pyjPmR7Ep2shyZxI6lcxWGwZ5vzcLsPHGF/aOBWwt0+hG4mZXlJRc50yo/bIyf1QfWt/2W7lvFjghXI7z2j3d7Zxy7qkqXJn+I0GodT0Xt2V2Zpu6/ZUHaPRWrWxijnKuQQcr2CCCCuBquftZJrTu8fQ1eWxJEbMo+soLrjxyoyo+8BXUFK9ZZmR/TwXQs8scTbjow4E1rk6uu8MT51XFk+w5kOsZPpr/AA1rEeBhzUj1Brs+/wBg28xzLbxyHxZFJ+OM95qDn6MLBuUBX7skmvxY1P5o1Hl1Wilhfpe3g73auSeE+FfWO0dvZRj6KTXVf/8AKLH/AJb/APcasy06ObCPBFsGI73Z2z6gtw/KlZdQ4/ZOzsIzkcf4gf8AIrliy3XuJSAsZye7mfgMn5VsLdjoIuJcNMOqX+0yD7kHaz97hrfyW8FtGzBY4I1BZiAqKFA1LHQAADmfCsXZu9drcAmK4Q4dUwTwNxPkoOF8N2sHGmuDjODS44+J3DD7p8TBF9GOp1uN7lQN41Udut0eWtiAUTjkA9tgNPuKNE92vnVnqJ21vTbWhUTy9Xx+z2JGzqBjKKRnJAx35qQtLpZEWRDlXUMpwRkHUaEAj31Y1oaKBY5p5JnXpDU/nAL7UrCi2zCyQuJAVuMdSde3xI0oxp9hGbXwrNqSqSlKURKUpREpSlESlKURKUpREpSlESlKURKUpREpSlESlKURKUpREpSlEUXvPatJaSokKzllwYmcoJFJHGoceyxXiwe44qi32wbqfhZra6aKO4tmUTvb/SsJ14k7cMg4ol6yMgO5bJkOda2dSvKIq7tjZtw9tGjsk0gvLWRjHGYl6uO4hkY8LyPyVWPta40FV7eTZV821IpYo5+qSS2PEkvYMQYC4Dq04A7JPZWI8XPi7q2HShFUWqthbr38UVuksTSSRdUyN1gRUjFjcwrBgMerZJmALqMt1gbJxhZPo/sr2368TQ3HDJ1HAJGRgkhEizPhriQhARGTliTzx3DYVKURav2fu5elOBo7mMEWq3Je6LGadbmBp5oCspMadUJs44Mh1AXs18VnK7UiiDyPINoFeJLsPGLVIZOGFoBLxKyYHEWj5gsWPFW1q+S2qBy4RQ5GC3COIjwLcyNK8oi+tKUqSL//2Q=="/>
          <p:cNvSpPr>
            <a:spLocks noChangeAspect="1" noChangeArrowheads="1"/>
          </p:cNvSpPr>
          <p:nvPr/>
        </p:nvSpPr>
        <p:spPr bwMode="auto">
          <a:xfrm>
            <a:off x="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061" y="1124745"/>
            <a:ext cx="2475384" cy="2304256"/>
          </a:xfrm>
          <a:prstGeom prst="rect">
            <a:avLst/>
          </a:prstGeom>
        </p:spPr>
      </p:pic>
      <p:pic>
        <p:nvPicPr>
          <p:cNvPr id="6" name="صورة 5" descr="images (3).jpg"/>
          <p:cNvPicPr>
            <a:picLocks noChangeAspect="1"/>
          </p:cNvPicPr>
          <p:nvPr/>
        </p:nvPicPr>
        <p:blipFill>
          <a:blip r:embed="rId3"/>
          <a:stretch>
            <a:fillRect/>
          </a:stretch>
        </p:blipFill>
        <p:spPr>
          <a:xfrm>
            <a:off x="0" y="3581400"/>
            <a:ext cx="1962150" cy="3124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38426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980728"/>
            <a:ext cx="7869560" cy="5256584"/>
          </a:xfrm>
        </p:spPr>
        <p:txBody>
          <a:bodyPr>
            <a:normAutofit fontScale="85000" lnSpcReduction="20000"/>
          </a:bodyPr>
          <a:lstStyle/>
          <a:p>
            <a:pPr marL="109728" indent="0" algn="r" rtl="1">
              <a:buNone/>
            </a:pPr>
            <a:r>
              <a:rPr lang="ar-SA" sz="2400" b="1" dirty="0">
                <a:latin typeface="Times New Roman" pitchFamily="18" charset="0"/>
                <a:cs typeface="Times New Roman" pitchFamily="18" charset="0"/>
              </a:rPr>
              <a:t>(</a:t>
            </a:r>
            <a:r>
              <a:rPr lang="ar-SA" b="1" dirty="0">
                <a:solidFill>
                  <a:srgbClr val="C00000"/>
                </a:solidFill>
                <a:latin typeface="Times New Roman" pitchFamily="18" charset="0"/>
                <a:cs typeface="Times New Roman" pitchFamily="18" charset="0"/>
              </a:rPr>
              <a:t>5)العناية بتنمية الادراكات الحسية </a:t>
            </a:r>
            <a:r>
              <a:rPr lang="ar-SA"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r" rtl="1"/>
            <a:r>
              <a:rPr lang="ar-SA" sz="2400" b="1" dirty="0">
                <a:latin typeface="Times New Roman" pitchFamily="18" charset="0"/>
                <a:cs typeface="Times New Roman" pitchFamily="18" charset="0"/>
              </a:rPr>
              <a:t>فالآباء قد </a:t>
            </a:r>
            <a:r>
              <a:rPr lang="ar-SA" sz="2400" b="1" dirty="0" smtClean="0">
                <a:latin typeface="Times New Roman" pitchFamily="18" charset="0"/>
                <a:cs typeface="Times New Roman" pitchFamily="18" charset="0"/>
              </a:rPr>
              <a:t>ادركوا بالفطرة </a:t>
            </a:r>
            <a:r>
              <a:rPr lang="ar-SA" sz="2400" b="1" dirty="0">
                <a:latin typeface="Times New Roman" pitchFamily="18" charset="0"/>
                <a:cs typeface="Times New Roman" pitchFamily="18" charset="0"/>
              </a:rPr>
              <a:t>والغريزة بأن عليهم أن يتعهدوا </a:t>
            </a:r>
            <a:endParaRPr lang="ar-SA" sz="2400" b="1" dirty="0" smtClean="0">
              <a:latin typeface="Times New Roman" pitchFamily="18" charset="0"/>
              <a:cs typeface="Times New Roman" pitchFamily="18" charset="0"/>
            </a:endParaRPr>
          </a:p>
          <a:p>
            <a:pPr algn="r" rtl="1"/>
            <a:r>
              <a:rPr lang="ar-SA" sz="2400" b="1" dirty="0" smtClean="0">
                <a:latin typeface="Times New Roman" pitchFamily="18" charset="0"/>
                <a:cs typeface="Times New Roman" pitchFamily="18" charset="0"/>
              </a:rPr>
              <a:t>حواس </a:t>
            </a:r>
            <a:r>
              <a:rPr lang="ar-SA" sz="2400" b="1" dirty="0">
                <a:latin typeface="Times New Roman" pitchFamily="18" charset="0"/>
                <a:cs typeface="Times New Roman" pitchFamily="18" charset="0"/>
              </a:rPr>
              <a:t>أطفالهم وأن يتيحوا فرص التنمية تنمية </a:t>
            </a:r>
            <a:endParaRPr lang="ar-SA" sz="2400" b="1" dirty="0" smtClean="0">
              <a:latin typeface="Times New Roman" pitchFamily="18" charset="0"/>
              <a:cs typeface="Times New Roman" pitchFamily="18" charset="0"/>
            </a:endParaRPr>
          </a:p>
          <a:p>
            <a:pPr algn="r" rtl="1"/>
            <a:r>
              <a:rPr lang="ar-SA" sz="2400" b="1" dirty="0" smtClean="0">
                <a:latin typeface="Times New Roman" pitchFamily="18" charset="0"/>
                <a:cs typeface="Times New Roman" pitchFamily="18" charset="0"/>
              </a:rPr>
              <a:t>(</a:t>
            </a:r>
            <a:r>
              <a:rPr lang="ar-SA" sz="2400" b="1" dirty="0">
                <a:solidFill>
                  <a:schemeClr val="accent6">
                    <a:lumMod val="75000"/>
                  </a:schemeClr>
                </a:solidFill>
                <a:latin typeface="Times New Roman" pitchFamily="18" charset="0"/>
                <a:cs typeface="Times New Roman" pitchFamily="18" charset="0"/>
              </a:rPr>
              <a:t>السمع  , الشم , الأبصار</a:t>
            </a:r>
            <a:r>
              <a:rPr lang="ar-SA" sz="2400" b="1" dirty="0">
                <a:latin typeface="Times New Roman" pitchFamily="18" charset="0"/>
                <a:cs typeface="Times New Roman" pitchFamily="18" charset="0"/>
              </a:rPr>
              <a:t>) وذلك من خلال التمرس </a:t>
            </a:r>
            <a:endParaRPr lang="ar-SA" sz="2400" b="1" dirty="0" smtClean="0">
              <a:latin typeface="Times New Roman" pitchFamily="18" charset="0"/>
              <a:cs typeface="Times New Roman" pitchFamily="18" charset="0"/>
            </a:endParaRPr>
          </a:p>
          <a:p>
            <a:pPr algn="r" rtl="1"/>
            <a:r>
              <a:rPr lang="ar-SA" sz="2400" b="1" dirty="0" smtClean="0">
                <a:latin typeface="Times New Roman" pitchFamily="18" charset="0"/>
                <a:cs typeface="Times New Roman" pitchFamily="18" charset="0"/>
              </a:rPr>
              <a:t>بالحياة </a:t>
            </a:r>
            <a:r>
              <a:rPr lang="ar-SA" sz="2400" b="1" dirty="0">
                <a:latin typeface="Times New Roman" pitchFamily="18" charset="0"/>
                <a:cs typeface="Times New Roman" pitchFamily="18" charset="0"/>
              </a:rPr>
              <a:t>الطبيعية لأن للحواس مهاماً عديدة في مصارعة </a:t>
            </a:r>
            <a:endParaRPr lang="ar-SA" sz="2400" b="1" dirty="0" smtClean="0">
              <a:latin typeface="Times New Roman" pitchFamily="18" charset="0"/>
              <a:cs typeface="Times New Roman" pitchFamily="18" charset="0"/>
            </a:endParaRPr>
          </a:p>
          <a:p>
            <a:pPr algn="r" rtl="1"/>
            <a:r>
              <a:rPr lang="ar-SA" sz="2400" b="1" dirty="0" smtClean="0">
                <a:latin typeface="Times New Roman" pitchFamily="18" charset="0"/>
                <a:cs typeface="Times New Roman" pitchFamily="18" charset="0"/>
              </a:rPr>
              <a:t>شتى </a:t>
            </a:r>
            <a:r>
              <a:rPr lang="ar-SA" sz="2400" b="1" dirty="0">
                <a:latin typeface="Times New Roman" pitchFamily="18" charset="0"/>
                <a:cs typeface="Times New Roman" pitchFamily="18" charset="0"/>
              </a:rPr>
              <a:t>الاخطار في البيئة القديمة </a:t>
            </a:r>
            <a:r>
              <a:rPr lang="ar-SA" sz="2400" b="1" dirty="0" smtClean="0">
                <a:latin typeface="Times New Roman" pitchFamily="18" charset="0"/>
                <a:cs typeface="Times New Roman" pitchFamily="18" charset="0"/>
              </a:rPr>
              <a:t>.</a:t>
            </a:r>
          </a:p>
          <a:p>
            <a:pPr algn="r" rtl="1"/>
            <a:endParaRPr lang="en-US" sz="2400" dirty="0">
              <a:latin typeface="Times New Roman" pitchFamily="18" charset="0"/>
              <a:cs typeface="Times New Roman" pitchFamily="18" charset="0"/>
            </a:endParaRPr>
          </a:p>
          <a:p>
            <a:pPr marL="109728" indent="0" algn="r" rtl="1">
              <a:buNone/>
            </a:pPr>
            <a:r>
              <a:rPr lang="ar-SA" sz="2400" b="1" dirty="0" smtClean="0">
                <a:latin typeface="Times New Roman" pitchFamily="18" charset="0"/>
                <a:cs typeface="Times New Roman" pitchFamily="18" charset="0"/>
              </a:rPr>
              <a:t>(</a:t>
            </a:r>
            <a:r>
              <a:rPr lang="ar-SA" b="1" dirty="0" smtClean="0">
                <a:solidFill>
                  <a:srgbClr val="C00000"/>
                </a:solidFill>
                <a:latin typeface="Times New Roman" pitchFamily="18" charset="0"/>
                <a:cs typeface="Times New Roman" pitchFamily="18" charset="0"/>
              </a:rPr>
              <a:t>6)التربية </a:t>
            </a:r>
            <a:r>
              <a:rPr lang="ar-SA" b="1" dirty="0">
                <a:solidFill>
                  <a:srgbClr val="C00000"/>
                </a:solidFill>
                <a:latin typeface="Times New Roman" pitchFamily="18" charset="0"/>
                <a:cs typeface="Times New Roman" pitchFamily="18" charset="0"/>
              </a:rPr>
              <a:t>أداة للتقويم الخلقي </a:t>
            </a:r>
            <a:r>
              <a:rPr lang="ar-SA"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r" rtl="1"/>
            <a:endParaRPr lang="ar-SA" sz="2400" b="1" dirty="0" smtClean="0">
              <a:latin typeface="Times New Roman" pitchFamily="18" charset="0"/>
              <a:cs typeface="Times New Roman" pitchFamily="18" charset="0"/>
            </a:endParaRPr>
          </a:p>
          <a:p>
            <a:pPr algn="r" rtl="1"/>
            <a:r>
              <a:rPr lang="ar-SA" sz="2400" b="1" dirty="0" smtClean="0">
                <a:latin typeface="Times New Roman" pitchFamily="18" charset="0"/>
                <a:cs typeface="Times New Roman" pitchFamily="18" charset="0"/>
              </a:rPr>
              <a:t>فالآباء </a:t>
            </a:r>
            <a:r>
              <a:rPr lang="ar-SA" sz="2400" b="1" dirty="0">
                <a:latin typeface="Times New Roman" pitchFamily="18" charset="0"/>
                <a:cs typeface="Times New Roman" pitchFamily="18" charset="0"/>
              </a:rPr>
              <a:t>والكبار يحرصون على أن ينقلوا إلى أبنائهم بعض مبادئ السلوك السوي والتصرف السليم , وأوامرهم تتصف غالبا بتقديس الأجداد واحترام </a:t>
            </a:r>
            <a:r>
              <a:rPr lang="ar-SA" sz="2400" b="1" dirty="0" smtClean="0">
                <a:latin typeface="Times New Roman" pitchFamily="18" charset="0"/>
                <a:cs typeface="Times New Roman" pitchFamily="18" charset="0"/>
              </a:rPr>
              <a:t>الشيوخ </a:t>
            </a:r>
            <a:r>
              <a:rPr lang="ar-SA" sz="2400" b="1" dirty="0">
                <a:latin typeface="Times New Roman" pitchFamily="18" charset="0"/>
                <a:cs typeface="Times New Roman" pitchFamily="18" charset="0"/>
              </a:rPr>
              <a:t>والآباء وبمشاعر الشرف والصدق والوفاء بالوعد وطاعة ولي الأمر ..</a:t>
            </a:r>
            <a:endParaRPr lang="en-US" sz="2400" b="1" dirty="0">
              <a:latin typeface="Times New Roman" pitchFamily="18" charset="0"/>
              <a:cs typeface="Times New Roman" pitchFamily="18" charset="0"/>
            </a:endParaRPr>
          </a:p>
          <a:p>
            <a:pPr algn="r" rtl="1"/>
            <a:r>
              <a:rPr lang="ar-SA" sz="2400" b="1" dirty="0">
                <a:latin typeface="Times New Roman" pitchFamily="18" charset="0"/>
                <a:cs typeface="Times New Roman" pitchFamily="18" charset="0"/>
              </a:rPr>
              <a:t>وتزكى القبائل المحارية الشجاعة والجلد وازداء الألم والموت , كما أن الحياة الزوجية تخضع لتقاليد القبلية , وضرورة الإخلاص لسيد القوم , وتجنب الآفات والآثام ..</a:t>
            </a:r>
            <a:endParaRPr lang="en-US" sz="2400" b="1" dirty="0">
              <a:latin typeface="Times New Roman" pitchFamily="18" charset="0"/>
              <a:cs typeface="Times New Roman" pitchFamily="18" charset="0"/>
            </a:endParaRPr>
          </a:p>
          <a:p>
            <a:pPr algn="r" rtl="1"/>
            <a:r>
              <a:rPr lang="ar-SA" sz="2400" b="1" dirty="0">
                <a:latin typeface="Times New Roman" pitchFamily="18" charset="0"/>
                <a:cs typeface="Times New Roman" pitchFamily="18" charset="0"/>
              </a:rPr>
              <a:t>هذا وقد أدركت التربية القديمة أن الطبيعة </a:t>
            </a:r>
            <a:r>
              <a:rPr lang="ar-SA" sz="2400" b="1" dirty="0" smtClean="0">
                <a:latin typeface="Times New Roman" pitchFamily="18" charset="0"/>
                <a:cs typeface="Times New Roman" pitchFamily="18" charset="0"/>
              </a:rPr>
              <a:t>الأساسية </a:t>
            </a:r>
            <a:r>
              <a:rPr lang="ar-SA" sz="2400" b="1" dirty="0">
                <a:latin typeface="Times New Roman" pitchFamily="18" charset="0"/>
                <a:cs typeface="Times New Roman" pitchFamily="18" charset="0"/>
              </a:rPr>
              <a:t>للإنسان يمكن أ ينظر إليها على أنها طبيعة أخلاقية , ولذلك ظل اهتمام حكماء مصر والهند والصين القدامى مركزاً في السؤال , كيف يمكنني أن أكون خيراً؟؟ ولكي تجيب التربية عن هذا السؤال فقد عنيت بفكرة "</a:t>
            </a:r>
            <a:r>
              <a:rPr lang="ar-SA" sz="2400" b="1" dirty="0">
                <a:solidFill>
                  <a:schemeClr val="accent6">
                    <a:lumMod val="75000"/>
                  </a:schemeClr>
                </a:solidFill>
                <a:latin typeface="Times New Roman" pitchFamily="18" charset="0"/>
                <a:cs typeface="Times New Roman" pitchFamily="18" charset="0"/>
              </a:rPr>
              <a:t>الترويض للنفس البشرية </a:t>
            </a:r>
            <a:r>
              <a:rPr lang="ar-SA" sz="2400" b="1" dirty="0">
                <a:latin typeface="Times New Roman" pitchFamily="18" charset="0"/>
                <a:cs typeface="Times New Roman" pitchFamily="18" charset="0"/>
              </a:rPr>
              <a:t>" , وأن هذا الترويض يتم عبر نشاطات العبادة , ونشاطات العمل , ونشاطات المعرفة والتركيز ... </a:t>
            </a:r>
            <a:endParaRPr lang="en-US" sz="2400" b="1" dirty="0">
              <a:latin typeface="Times New Roman" pitchFamily="18" charset="0"/>
              <a:cs typeface="Times New Roman" pitchFamily="18" charset="0"/>
            </a:endParaRPr>
          </a:p>
          <a:p>
            <a:pPr algn="r"/>
            <a:endParaRPr lang="en-US" sz="2400" dirty="0">
              <a:latin typeface="Times New Roman" pitchFamily="18" charset="0"/>
              <a:cs typeface="Times New Roman" pitchFamily="18" charset="0"/>
            </a:endParaRPr>
          </a:p>
        </p:txBody>
      </p:sp>
      <p:pic>
        <p:nvPicPr>
          <p:cNvPr id="4" name="صورة 3" descr="a_4042972171305009393.jpg"/>
          <p:cNvPicPr>
            <a:picLocks noChangeAspect="1"/>
          </p:cNvPicPr>
          <p:nvPr/>
        </p:nvPicPr>
        <p:blipFill>
          <a:blip r:embed="rId2"/>
          <a:stretch>
            <a:fillRect/>
          </a:stretch>
        </p:blipFill>
        <p:spPr>
          <a:xfrm rot="21126118">
            <a:off x="-104720" y="241496"/>
            <a:ext cx="3733800" cy="3169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89723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11760" y="836712"/>
            <a:ext cx="6120680" cy="5760640"/>
          </a:xfrm>
        </p:spPr>
        <p:txBody>
          <a:bodyPr>
            <a:normAutofit fontScale="85000" lnSpcReduction="20000"/>
          </a:bodyPr>
          <a:lstStyle/>
          <a:p>
            <a:pPr marL="109728" indent="0" algn="r" rtl="1">
              <a:buNone/>
            </a:pPr>
            <a:r>
              <a:rPr lang="ar-SA" b="1" dirty="0" smtClean="0"/>
              <a:t>(7)العناية </a:t>
            </a:r>
            <a:r>
              <a:rPr lang="ar-SA" b="1" dirty="0"/>
              <a:t>بمعتقدات الدينية </a:t>
            </a:r>
            <a:r>
              <a:rPr lang="ar-SA" b="1" dirty="0" smtClean="0"/>
              <a:t>:</a:t>
            </a:r>
          </a:p>
          <a:p>
            <a:pPr marL="109728" indent="0" algn="r" rtl="1">
              <a:buNone/>
            </a:pPr>
            <a:endParaRPr lang="en-US" dirty="0"/>
          </a:p>
          <a:p>
            <a:pPr algn="r" rtl="1"/>
            <a:r>
              <a:rPr lang="ar-SA" dirty="0">
                <a:latin typeface="Times New Roman" pitchFamily="18" charset="0"/>
                <a:cs typeface="Times New Roman" pitchFamily="18" charset="0"/>
              </a:rPr>
              <a:t>فقد عنيت التربية القديمة بنقل المعتقدات</a:t>
            </a:r>
            <a:r>
              <a:rPr lang="ar-SA" b="1" dirty="0">
                <a:solidFill>
                  <a:srgbClr val="C00000"/>
                </a:solidFill>
                <a:latin typeface="Times New Roman" pitchFamily="18" charset="0"/>
                <a:cs typeface="Times New Roman" pitchFamily="18" charset="0"/>
              </a:rPr>
              <a:t> المليئة بالتطير وبالطقوس الغريبة </a:t>
            </a:r>
            <a:r>
              <a:rPr lang="ar-SA" dirty="0">
                <a:latin typeface="Times New Roman" pitchFamily="18" charset="0"/>
                <a:cs typeface="Times New Roman" pitchFamily="18" charset="0"/>
              </a:rPr>
              <a:t>, </a:t>
            </a:r>
            <a:r>
              <a:rPr lang="ar-SA" b="1" dirty="0">
                <a:solidFill>
                  <a:srgbClr val="00B050"/>
                </a:solidFill>
                <a:latin typeface="Times New Roman" pitchFamily="18" charset="0"/>
                <a:cs typeface="Times New Roman" pitchFamily="18" charset="0"/>
              </a:rPr>
              <a:t>وتربية الشعور بخضوع الإنسان لعالم أعلى , والإيمان بقدرة عليا تنظم الكون , وتهيمن عليه </a:t>
            </a:r>
            <a:r>
              <a:rPr lang="ar-SA" dirty="0">
                <a:latin typeface="Times New Roman" pitchFamily="18" charset="0"/>
                <a:cs typeface="Times New Roman" pitchFamily="18" charset="0"/>
              </a:rPr>
              <a:t>, </a:t>
            </a:r>
            <a:r>
              <a:rPr lang="ar-SA" b="1" dirty="0">
                <a:solidFill>
                  <a:srgbClr val="C00000"/>
                </a:solidFill>
                <a:latin typeface="Times New Roman" pitchFamily="18" charset="0"/>
                <a:cs typeface="Times New Roman" pitchFamily="18" charset="0"/>
              </a:rPr>
              <a:t>والإيمان باستقلال روح الإنسان عن جسده وانفصالها عنه عند الوفاة </a:t>
            </a:r>
            <a:r>
              <a:rPr lang="ar-SA" dirty="0">
                <a:latin typeface="Times New Roman" pitchFamily="18" charset="0"/>
                <a:cs typeface="Times New Roman" pitchFamily="18" charset="0"/>
              </a:rPr>
              <a:t>’ والشعور الديني القائم على التمييز بين الخير والشر , ثم هناك أيضاً عناية التربية وتأكيدها على فكرة الخطيئة التي تعاقب عليها سلطة غير مرئية أو </a:t>
            </a:r>
            <a:r>
              <a:rPr lang="ar-SA" dirty="0" smtClean="0">
                <a:latin typeface="Times New Roman" pitchFamily="18" charset="0"/>
                <a:cs typeface="Times New Roman" pitchFamily="18" charset="0"/>
              </a:rPr>
              <a:t>ممثلو </a:t>
            </a:r>
            <a:r>
              <a:rPr lang="ar-SA" dirty="0">
                <a:latin typeface="Times New Roman" pitchFamily="18" charset="0"/>
                <a:cs typeface="Times New Roman" pitchFamily="18" charset="0"/>
              </a:rPr>
              <a:t>هذه السلطة , وتنظيم بعض العبادات كالصلاة والذبيحة  وسواها  وهكذا يكنا أن نرى في التربية القديمة الأصول الأولى للحياة الدينية ’ والاستجابة الفطرية لمعرفة أن للكون خالق يعلو على كافة المخلوقات ..</a:t>
            </a:r>
            <a:endParaRPr lang="en-US" dirty="0">
              <a:latin typeface="Times New Roman" pitchFamily="18" charset="0"/>
              <a:cs typeface="Times New Roman" pitchFamily="18" charset="0"/>
            </a:endParaRPr>
          </a:p>
          <a:p>
            <a:pPr algn="r" rtl="1"/>
            <a:endParaRPr lang="ar-SA" dirty="0" smtClean="0">
              <a:latin typeface="Times New Roman" pitchFamily="18" charset="0"/>
              <a:cs typeface="Times New Roman" pitchFamily="18" charset="0"/>
            </a:endParaRPr>
          </a:p>
          <a:p>
            <a:pPr marL="109728" indent="0" algn="r" rtl="1">
              <a:buNone/>
            </a:pPr>
            <a:r>
              <a:rPr lang="ar-SA" dirty="0" smtClean="0">
                <a:solidFill>
                  <a:schemeClr val="accent6">
                    <a:lumMod val="75000"/>
                  </a:schemeClr>
                </a:solidFill>
                <a:latin typeface="Times New Roman" pitchFamily="18" charset="0"/>
                <a:cs typeface="Times New Roman" pitchFamily="18" charset="0"/>
              </a:rPr>
              <a:t>ولعل كافة هذه المفاهيم والمعتقدات التي حفلت بها التربية القديمة , توضح طريقة المجتمعات في ذلك الزمان وأسلوبها في تربية الأفراد , وهذا مما يجعلنا نقدم على دراسة التربية في أشهر الحضارات القديمة , مصر , الهند , الصين ...</a:t>
            </a:r>
            <a:endParaRPr lang="en-US" dirty="0" smtClean="0">
              <a:solidFill>
                <a:schemeClr val="accent6">
                  <a:lumMod val="75000"/>
                </a:schemeClr>
              </a:solidFill>
              <a:latin typeface="Times New Roman" pitchFamily="18" charset="0"/>
              <a:cs typeface="Times New Roman" pitchFamily="18" charset="0"/>
            </a:endParaRPr>
          </a:p>
          <a:p>
            <a:pPr algn="r" rtl="1"/>
            <a:endParaRPr lang="en-US" dirty="0"/>
          </a:p>
        </p:txBody>
      </p:sp>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l="26130"/>
          <a:stretch/>
        </p:blipFill>
        <p:spPr>
          <a:xfrm>
            <a:off x="32697" y="1211309"/>
            <a:ext cx="1998254" cy="1685925"/>
          </a:xfrm>
          <a:prstGeom prst="rect">
            <a:avLst/>
          </a:prstGeom>
        </p:spPr>
      </p:pic>
      <p:pic>
        <p:nvPicPr>
          <p:cNvPr id="5" name="صورة 4"/>
          <p:cNvPicPr>
            <a:picLocks noChangeAspect="1"/>
          </p:cNvPicPr>
          <p:nvPr/>
        </p:nvPicPr>
        <p:blipFill rotWithShape="1">
          <a:blip r:embed="rId3" cstate="print">
            <a:extLst>
              <a:ext uri="{28A0092B-C50C-407E-A947-70E740481C1C}">
                <a14:useLocalDpi xmlns:a14="http://schemas.microsoft.com/office/drawing/2010/main" val="0"/>
              </a:ext>
            </a:extLst>
          </a:blip>
          <a:srcRect l="13127" t="5708" r="6871" b="5708"/>
          <a:stretch/>
        </p:blipFill>
        <p:spPr>
          <a:xfrm>
            <a:off x="251520" y="2405716"/>
            <a:ext cx="2156503" cy="1501907"/>
          </a:xfrm>
          <a:prstGeom prst="rect">
            <a:avLst/>
          </a:prstGeom>
        </p:spPr>
      </p:pic>
      <p:pic>
        <p:nvPicPr>
          <p:cNvPr id="8" name="صورة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62" y="3645024"/>
            <a:ext cx="2098542" cy="1571881"/>
          </a:xfrm>
          <a:prstGeom prst="rect">
            <a:avLst/>
          </a:prstGeom>
        </p:spPr>
      </p:pic>
      <p:pic>
        <p:nvPicPr>
          <p:cNvPr id="6" name="صورة 5" descr="imagesنمكك.jpg"/>
          <p:cNvPicPr>
            <a:picLocks noChangeAspect="1"/>
          </p:cNvPicPr>
          <p:nvPr/>
        </p:nvPicPr>
        <p:blipFill>
          <a:blip r:embed="rId5"/>
          <a:stretch>
            <a:fillRect/>
          </a:stretch>
        </p:blipFill>
        <p:spPr>
          <a:xfrm>
            <a:off x="0" y="5105400"/>
            <a:ext cx="1524000" cy="1524000"/>
          </a:xfrm>
          <a:prstGeom prst="rect">
            <a:avLst/>
          </a:prstGeom>
        </p:spPr>
      </p:pic>
    </p:spTree>
    <p:extLst>
      <p:ext uri="{BB962C8B-B14F-4D97-AF65-F5344CB8AC3E}">
        <p14:creationId xmlns:p14="http://schemas.microsoft.com/office/powerpoint/2010/main" val="1253916029"/>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908720"/>
            <a:ext cx="8229600" cy="4325112"/>
          </a:xfrm>
        </p:spPr>
        <p:txBody>
          <a:bodyPr>
            <a:normAutofit/>
          </a:bodyPr>
          <a:lstStyle/>
          <a:p>
            <a:pPr algn="r" rtl="1"/>
            <a:r>
              <a:rPr lang="ar-SA" b="1" dirty="0">
                <a:latin typeface="Times New Roman" pitchFamily="18" charset="0"/>
                <a:cs typeface="Times New Roman" pitchFamily="18" charset="0"/>
              </a:rPr>
              <a:t>الفكر التربوي في مصر القديمة :</a:t>
            </a:r>
            <a:endParaRPr lang="en-US" dirty="0">
              <a:latin typeface="Times New Roman" pitchFamily="18" charset="0"/>
              <a:cs typeface="Times New Roman" pitchFamily="18" charset="0"/>
            </a:endParaRPr>
          </a:p>
          <a:p>
            <a:pPr marL="109728" indent="0" algn="r" rtl="1">
              <a:buNone/>
            </a:pPr>
            <a:endParaRPr lang="en-US" dirty="0"/>
          </a:p>
          <a:p>
            <a:pPr marL="109728" indent="0" algn="r" rtl="1">
              <a:buNone/>
            </a:pPr>
            <a:r>
              <a:rPr lang="ar-SA" sz="2400" dirty="0" smtClean="0">
                <a:latin typeface="Times New Roman" pitchFamily="18" charset="0"/>
                <a:cs typeface="Times New Roman" pitchFamily="18" charset="0"/>
              </a:rPr>
              <a:t>يرجع </a:t>
            </a:r>
            <a:r>
              <a:rPr lang="ar-SA" sz="2400" dirty="0">
                <a:latin typeface="Times New Roman" pitchFamily="18" charset="0"/>
                <a:cs typeface="Times New Roman" pitchFamily="18" charset="0"/>
              </a:rPr>
              <a:t>بعض المؤرخين فجر ثقافة المصريين الأوائل إلى مابين 10000 و 8000سنه قبل الميلاد , على أن التاريخ المدون عن مصر يبدأ من عام 4241قبل الميلاد , ومنذ هذا التاريخ توالت إبداعات الحضارة المصرية , والتي ماتزال آثارها قائمة إلى يومنا هذا ومن </a:t>
            </a:r>
            <a:r>
              <a:rPr lang="ar-SA" sz="2400" b="1" dirty="0">
                <a:solidFill>
                  <a:schemeClr val="accent1">
                    <a:lumMod val="75000"/>
                  </a:schemeClr>
                </a:solidFill>
                <a:latin typeface="Times New Roman" pitchFamily="18" charset="0"/>
                <a:cs typeface="Times New Roman" pitchFamily="18" charset="0"/>
              </a:rPr>
              <a:t>أهم العوامل التي ساعدت على القيام الحضارة المصرية </a:t>
            </a:r>
            <a:r>
              <a:rPr lang="ar-SA" sz="2400" dirty="0">
                <a:latin typeface="Times New Roman" pitchFamily="18" charset="0"/>
                <a:cs typeface="Times New Roman" pitchFamily="18" charset="0"/>
              </a:rPr>
              <a:t>الموقع الجغرافي , </a:t>
            </a:r>
            <a:r>
              <a:rPr lang="ar-SA" sz="2400" dirty="0" smtClean="0">
                <a:latin typeface="Times New Roman" pitchFamily="18" charset="0"/>
                <a:cs typeface="Times New Roman" pitchFamily="18" charset="0"/>
              </a:rPr>
              <a:t>واعتدال المناخ </a:t>
            </a:r>
            <a:r>
              <a:rPr lang="ar-SA" sz="2400" dirty="0">
                <a:latin typeface="Times New Roman" pitchFamily="18" charset="0"/>
                <a:cs typeface="Times New Roman" pitchFamily="18" charset="0"/>
              </a:rPr>
              <a:t>, ووجود نهر النيل الذي أتاح قيام الزراعة , ونشأة المدن على ضفتيه , حتى أن هناك من يصف مصر بأنها "هبة النيل " ولكن ماذا عن التربية ومعتقداتها ونظامها في مصر القديمة ؟؟ </a:t>
            </a:r>
            <a:endParaRPr lang="en-US" sz="2400" dirty="0">
              <a:latin typeface="Times New Roman" pitchFamily="18" charset="0"/>
              <a:cs typeface="Times New Roman" pitchFamily="18" charset="0"/>
            </a:endParaRPr>
          </a:p>
          <a:p>
            <a:pPr algn="r"/>
            <a:endParaRPr lang="en-US" dirty="0"/>
          </a:p>
        </p:txBody>
      </p:sp>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t="12214" b="10721"/>
          <a:stretch/>
        </p:blipFill>
        <p:spPr>
          <a:xfrm>
            <a:off x="827584" y="5032443"/>
            <a:ext cx="4046407" cy="1423851"/>
          </a:xfrm>
          <a:prstGeom prst="rect">
            <a:avLst/>
          </a:prstGeom>
        </p:spPr>
      </p:pic>
      <p:pic>
        <p:nvPicPr>
          <p:cNvPr id="5" name="صورة 4"/>
          <p:cNvPicPr>
            <a:picLocks noChangeAspect="1"/>
          </p:cNvPicPr>
          <p:nvPr/>
        </p:nvPicPr>
        <p:blipFill rotWithShape="1">
          <a:blip r:embed="rId3" cstate="print">
            <a:extLst>
              <a:ext uri="{28A0092B-C50C-407E-A947-70E740481C1C}">
                <a14:useLocalDpi xmlns:a14="http://schemas.microsoft.com/office/drawing/2010/main" val="0"/>
              </a:ext>
            </a:extLst>
          </a:blip>
          <a:srcRect t="8261" b="32328"/>
          <a:stretch/>
        </p:blipFill>
        <p:spPr>
          <a:xfrm>
            <a:off x="4499992" y="4708793"/>
            <a:ext cx="4046407" cy="1035576"/>
          </a:xfrm>
          <a:prstGeom prst="rect">
            <a:avLst/>
          </a:prstGeom>
        </p:spPr>
      </p:pic>
    </p:spTree>
    <p:extLst>
      <p:ext uri="{BB962C8B-B14F-4D97-AF65-F5344CB8AC3E}">
        <p14:creationId xmlns:p14="http://schemas.microsoft.com/office/powerpoint/2010/main" val="2688928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2800" b="1" dirty="0" smtClean="0"/>
              <a:t>أهداف التربية ومعتقداتها :</a:t>
            </a:r>
            <a:endParaRPr lang="ar-SA" sz="2800" b="1" dirty="0"/>
          </a:p>
        </p:txBody>
      </p:sp>
      <p:sp>
        <p:nvSpPr>
          <p:cNvPr id="3" name="Content Placeholder 2"/>
          <p:cNvSpPr>
            <a:spLocks noGrp="1"/>
          </p:cNvSpPr>
          <p:nvPr>
            <p:ph idx="1"/>
          </p:nvPr>
        </p:nvSpPr>
        <p:spPr>
          <a:xfrm>
            <a:off x="457200" y="1981200"/>
            <a:ext cx="8229600" cy="4325112"/>
          </a:xfrm>
        </p:spPr>
        <p:txBody>
          <a:bodyPr>
            <a:normAutofit fontScale="40000" lnSpcReduction="20000"/>
          </a:bodyPr>
          <a:lstStyle/>
          <a:p>
            <a:pPr rtl="1">
              <a:buNone/>
            </a:pPr>
            <a:r>
              <a:rPr lang="ar-SA" b="1" dirty="0" smtClean="0"/>
              <a:t> </a:t>
            </a:r>
            <a:endParaRPr lang="en-US" dirty="0" smtClean="0"/>
          </a:p>
          <a:p>
            <a:pPr algn="r" rtl="1">
              <a:buNone/>
            </a:pPr>
            <a:r>
              <a:rPr lang="ar-SA" sz="5100" b="1" dirty="0" smtClean="0"/>
              <a:t>1) </a:t>
            </a:r>
            <a:r>
              <a:rPr lang="ar-SA" sz="6000" b="1" dirty="0" smtClean="0"/>
              <a:t>الهدف العلمي للتربية :</a:t>
            </a:r>
            <a:endParaRPr lang="en-US" sz="6000" b="1" dirty="0" smtClean="0"/>
          </a:p>
          <a:p>
            <a:pPr algn="r" rtl="1">
              <a:buNone/>
            </a:pPr>
            <a:r>
              <a:rPr lang="ar-SA" sz="5100" b="1" dirty="0" smtClean="0"/>
              <a:t>سعت التربية المصرية القديمة إلى تنمية المثل والقيم عند التلاميذ عن طريق الحكم والأمثال المتوارثة عن الحكماء والأجداد , كذلك سعت إلى التدريب المهني وسخرت لذلك كثيراً من العلوم , فالأدب مثلاً كان يدرس لغايات عملية وهي اكتساب الصيغ اللغوية والقدرة على التعبير كي يتمكن المتعلم من أن يكتب النصوص  القانونية التجارية كتابة سليمة , وهذا إضافة إلى العلوم الأخرى كعلوم الهندسة والطب والفلك , وثمة هدف مهم للتربية المصرية هو معرفة الكتابة التي</a:t>
            </a:r>
            <a:r>
              <a:rPr lang="en-US" sz="5100" b="1" dirty="0" smtClean="0"/>
              <a:t> </a:t>
            </a:r>
            <a:r>
              <a:rPr lang="ar-SA" sz="5100" b="1" dirty="0" smtClean="0"/>
              <a:t>اعتبرت ضرورية لتصريف شؤون الدولة والمجتمع , وبلغ تقدير المصريين القدامى للكتابة ومن يقوم عليها أن كافة جوانب حضارتهم قد دونت على جدران معابدهم بتلك اللغه المصرية القديمة والمعروفة "</a:t>
            </a:r>
            <a:r>
              <a:rPr lang="ar-SA" sz="5100" b="1" dirty="0" err="1" smtClean="0"/>
              <a:t>باللغه</a:t>
            </a:r>
            <a:r>
              <a:rPr lang="en-US" sz="5100" b="1" dirty="0" smtClean="0"/>
              <a:t> </a:t>
            </a:r>
            <a:r>
              <a:rPr lang="ar-SA" sz="5100" b="1" dirty="0" err="1" smtClean="0"/>
              <a:t>الهيروغليقية</a:t>
            </a:r>
            <a:r>
              <a:rPr lang="ar-SA" sz="5100" b="1" dirty="0" smtClean="0"/>
              <a:t> " وهكذا جعلت التربية المصرية القديمة سبيل سعادة الناشئ تمكنه من الكتابة أي التعلم , فمن وصية شيخ لأبنه :" </a:t>
            </a:r>
            <a:r>
              <a:rPr lang="ar-SA" sz="5100" b="1" dirty="0" smtClean="0">
                <a:solidFill>
                  <a:srgbClr val="FF0000"/>
                </a:solidFill>
              </a:rPr>
              <a:t>انظر ليست هناك طبقة غيرمحكومة , أما الكاتب فهو الذي يحكم نفسه</a:t>
            </a:r>
            <a:r>
              <a:rPr lang="ar-SA" sz="5100" b="1" dirty="0" smtClean="0"/>
              <a:t>"  ومن وصية أخرى : </a:t>
            </a:r>
            <a:r>
              <a:rPr lang="ar-SA" sz="5100" b="1" dirty="0" smtClean="0">
                <a:solidFill>
                  <a:srgbClr val="FF0000"/>
                </a:solidFill>
              </a:rPr>
              <a:t>" وطن نفسك على أن تكون كاتباً حتى تستطيع أن تدبر أمور العالم كله</a:t>
            </a:r>
            <a:r>
              <a:rPr lang="ar-SA" sz="5100" b="1" dirty="0" smtClean="0"/>
              <a:t> " .. </a:t>
            </a:r>
            <a:endParaRPr lang="en-US" sz="5100" b="1" dirty="0" smtClean="0"/>
          </a:p>
          <a:p>
            <a:endParaRPr lang="ar-SA" dirty="0"/>
          </a:p>
        </p:txBody>
      </p:sp>
      <p:pic>
        <p:nvPicPr>
          <p:cNvPr id="4" name="صورة 3" descr="delegations.jpg"/>
          <p:cNvPicPr>
            <a:picLocks noChangeAspect="1"/>
          </p:cNvPicPr>
          <p:nvPr/>
        </p:nvPicPr>
        <p:blipFill>
          <a:blip r:embed="rId2"/>
          <a:stretch>
            <a:fillRect/>
          </a:stretch>
        </p:blipFill>
        <p:spPr>
          <a:xfrm>
            <a:off x="0" y="152400"/>
            <a:ext cx="4495800" cy="2286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صورة 5" descr="delegations.jpg"/>
          <p:cNvPicPr>
            <a:picLocks noChangeAspect="1"/>
          </p:cNvPicPr>
          <p:nvPr/>
        </p:nvPicPr>
        <p:blipFill>
          <a:blip r:embed="rId2"/>
          <a:stretch>
            <a:fillRect/>
          </a:stretch>
        </p:blipFill>
        <p:spPr>
          <a:xfrm>
            <a:off x="0" y="5105400"/>
            <a:ext cx="9144000" cy="1752600"/>
          </a:xfrm>
          <a:prstGeom prst="rect">
            <a:avLst/>
          </a:prstGeom>
          <a:ln>
            <a:noFill/>
          </a:ln>
          <a:effectLst>
            <a:softEdge rad="1125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7"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0" fill="hold"/>
                                        <p:tgtEl>
                                          <p:spTgt spid="6"/>
                                        </p:tgtEl>
                                        <p:attrNameLst>
                                          <p:attrName>ppt_x</p:attrName>
                                        </p:attrNameLst>
                                      </p:cBhvr>
                                      <p:tavLst>
                                        <p:tav tm="0">
                                          <p:val>
                                            <p:strVal val="#ppt_x"/>
                                          </p:val>
                                        </p:tav>
                                        <p:tav tm="100000">
                                          <p:val>
                                            <p:strVal val="#ppt_x"/>
                                          </p:val>
                                        </p:tav>
                                      </p:tavLst>
                                    </p:anim>
                                    <p:anim calcmode="lin" valueType="num">
                                      <p:cBhvr additive="base">
                                        <p:cTn id="17"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25112"/>
          </a:xfrm>
        </p:spPr>
        <p:txBody>
          <a:bodyPr>
            <a:normAutofit/>
          </a:bodyPr>
          <a:lstStyle/>
          <a:p>
            <a:pPr algn="r" rtl="1">
              <a:buNone/>
            </a:pPr>
            <a:r>
              <a:rPr lang="ar-SA" b="1" dirty="0" smtClean="0"/>
              <a:t>2) العناية بالتربية الدينية :</a:t>
            </a:r>
            <a:endParaRPr lang="en-US" b="1" dirty="0" smtClean="0"/>
          </a:p>
          <a:p>
            <a:pPr algn="r" rtl="1">
              <a:buNone/>
            </a:pPr>
            <a:r>
              <a:rPr lang="ar-SA" sz="2400" dirty="0" smtClean="0"/>
              <a:t>كان من أهم الأفكار التي تدور حولها العبادة المصرية </a:t>
            </a:r>
            <a:r>
              <a:rPr lang="ar-SA" b="1" dirty="0" smtClean="0"/>
              <a:t>فكرة الموت</a:t>
            </a:r>
            <a:r>
              <a:rPr lang="ar-SA" sz="2400" dirty="0" smtClean="0"/>
              <a:t> فقد اعتقدوا أن الموت فكرة انتقال وأن الإنسان يبعث بعد موته ليستأنف حياة خالدة , كانت تلك الفكرة مبعث اهتمام المصري  القديم بالتدين وأثره في الإقبال على التعليم فمن المعروف أنه قلما اهتم شعب بالدين كما اهتم به شعب مصر القديمة . واهتمام الشعب وفراعنته بالتربية الدينية قد ساعد على تكوين طوائف كثيرة من كهنة</a:t>
            </a:r>
          </a:p>
          <a:p>
            <a:pPr algn="r" rtl="1">
              <a:buNone/>
            </a:pPr>
            <a:r>
              <a:rPr lang="ar-SA" sz="2400" dirty="0" smtClean="0"/>
              <a:t> المعابد وكان على القائمين بوظائف الكهانة الرئيسية </a:t>
            </a:r>
          </a:p>
          <a:p>
            <a:pPr algn="r" rtl="1">
              <a:buNone/>
            </a:pPr>
            <a:r>
              <a:rPr lang="ar-SA" sz="2400" dirty="0" smtClean="0"/>
              <a:t>أن يطرقوا سبيل التعلم للقيام بأعمالهم ومن ثم ترسخ </a:t>
            </a:r>
          </a:p>
          <a:p>
            <a:pPr algn="r" rtl="1">
              <a:buNone/>
            </a:pPr>
            <a:r>
              <a:rPr lang="ar-SA" sz="2400" dirty="0" smtClean="0"/>
              <a:t>الاعتقاد ان </a:t>
            </a:r>
            <a:r>
              <a:rPr lang="ar-SA" sz="2400" b="1" dirty="0" smtClean="0">
                <a:solidFill>
                  <a:srgbClr val="FF0000"/>
                </a:solidFill>
              </a:rPr>
              <a:t>التعلم إنما هو نوع من التعبد في الدنيا </a:t>
            </a:r>
          </a:p>
          <a:p>
            <a:pPr algn="r" rtl="1">
              <a:buNone/>
            </a:pPr>
            <a:r>
              <a:rPr lang="ar-SA" sz="2400" b="1" dirty="0" smtClean="0">
                <a:solidFill>
                  <a:srgbClr val="FF0000"/>
                </a:solidFill>
              </a:rPr>
              <a:t>وطريق إلى الخبرة في الحياة الآخرة </a:t>
            </a:r>
            <a:r>
              <a:rPr lang="ar-SA" sz="2400" dirty="0" smtClean="0"/>
              <a:t>..</a:t>
            </a:r>
            <a:endParaRPr lang="en-US" sz="2400" dirty="0" smtClean="0"/>
          </a:p>
          <a:p>
            <a:endParaRPr lang="ar-SA" dirty="0"/>
          </a:p>
        </p:txBody>
      </p:sp>
      <p:pic>
        <p:nvPicPr>
          <p:cNvPr id="4" name="Picture 3" descr="imagesCA1Q3V33.jpg"/>
          <p:cNvPicPr>
            <a:picLocks noChangeAspect="1"/>
          </p:cNvPicPr>
          <p:nvPr/>
        </p:nvPicPr>
        <p:blipFill>
          <a:blip r:embed="rId2" cstate="print">
            <a:duotone>
              <a:schemeClr val="accent2">
                <a:shade val="45000"/>
                <a:satMod val="135000"/>
              </a:schemeClr>
              <a:prstClr val="white"/>
            </a:duotone>
          </a:blip>
          <a:stretch>
            <a:fillRect/>
          </a:stretch>
        </p:blipFill>
        <p:spPr>
          <a:xfrm>
            <a:off x="609600" y="4419600"/>
            <a:ext cx="2362200" cy="2296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صورة 4" descr="3imran-wife.jpg"/>
          <p:cNvPicPr>
            <a:picLocks noChangeAspect="1"/>
          </p:cNvPicPr>
          <p:nvPr/>
        </p:nvPicPr>
        <p:blipFill>
          <a:blip r:embed="rId3"/>
          <a:stretch>
            <a:fillRect/>
          </a:stretch>
        </p:blipFill>
        <p:spPr>
          <a:xfrm>
            <a:off x="0" y="0"/>
            <a:ext cx="5334000" cy="2057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4)">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181600"/>
          </a:xfrm>
        </p:spPr>
        <p:txBody>
          <a:bodyPr>
            <a:normAutofit fontScale="85000" lnSpcReduction="20000"/>
          </a:bodyPr>
          <a:lstStyle/>
          <a:p>
            <a:pPr algn="r" rtl="1">
              <a:buNone/>
            </a:pPr>
            <a:r>
              <a:rPr lang="ar-SA" sz="3000" b="1" dirty="0" smtClean="0"/>
              <a:t>3) </a:t>
            </a:r>
            <a:r>
              <a:rPr lang="ar-SA" sz="3300" b="1" dirty="0" smtClean="0">
                <a:solidFill>
                  <a:schemeClr val="accent2">
                    <a:lumMod val="75000"/>
                  </a:schemeClr>
                </a:solidFill>
              </a:rPr>
              <a:t>إعلاء قيم العلم والمعرفة والتعليم </a:t>
            </a:r>
            <a:r>
              <a:rPr lang="ar-SA" sz="3000" b="1" dirty="0" smtClean="0"/>
              <a:t>:</a:t>
            </a:r>
            <a:endParaRPr lang="en-US" sz="3000" b="1" dirty="0" smtClean="0"/>
          </a:p>
          <a:p>
            <a:pPr algn="r" rtl="1">
              <a:buNone/>
            </a:pPr>
            <a:endParaRPr lang="ar-SA" sz="2600" b="1" dirty="0" smtClean="0"/>
          </a:p>
          <a:p>
            <a:pPr algn="r" rtl="1">
              <a:buNone/>
            </a:pPr>
            <a:r>
              <a:rPr lang="ar-SA" sz="2600" b="1" dirty="0" smtClean="0"/>
              <a:t>إنه مامن شعب قديم آثر التعلم وأهله وقدر التعليم ومؤسساته أكثر من المصريين القدماء .  وكان من  يبعد عن التعليم في نظر المصريين القدماء لا يعتبر من الأحياء بل من كتب عليهم الموت وهم اجنة في الأرحام .</a:t>
            </a:r>
            <a:endParaRPr lang="en-US" sz="2600" b="1" dirty="0" smtClean="0"/>
          </a:p>
          <a:p>
            <a:pPr algn="r" rtl="1">
              <a:buNone/>
            </a:pPr>
            <a:r>
              <a:rPr lang="ar-SA" sz="2600" b="1" dirty="0" smtClean="0"/>
              <a:t>ومن وصية أحد حكامهم لأبنه " </a:t>
            </a:r>
            <a:r>
              <a:rPr lang="ar-SA" sz="3300" b="1" dirty="0" smtClean="0">
                <a:solidFill>
                  <a:srgbClr val="FF0000"/>
                </a:solidFill>
              </a:rPr>
              <a:t>افتح قلبك للعلم وأحبه كما تحب أمك فلا يعلو على الثقافة شئ "</a:t>
            </a:r>
            <a:r>
              <a:rPr lang="ar-SA" sz="2600" b="1" dirty="0" smtClean="0"/>
              <a:t>. لذا أكثروا من المدارس</a:t>
            </a:r>
          </a:p>
          <a:p>
            <a:pPr algn="r" rtl="1">
              <a:buNone/>
            </a:pPr>
            <a:r>
              <a:rPr lang="ar-SA" sz="2600" b="1" dirty="0" smtClean="0"/>
              <a:t> حى غدت مصر من أكثر بلدان العالم </a:t>
            </a:r>
          </a:p>
          <a:p>
            <a:pPr algn="r" rtl="1">
              <a:buNone/>
            </a:pPr>
            <a:r>
              <a:rPr lang="ar-SA" sz="2600" b="1" dirty="0" smtClean="0"/>
              <a:t>القديم عناية بالتربية .</a:t>
            </a:r>
          </a:p>
          <a:p>
            <a:pPr algn="r" rtl="1">
              <a:buNone/>
            </a:pPr>
            <a:r>
              <a:rPr lang="ar-SA" sz="2400" dirty="0" smtClean="0"/>
              <a:t> ولعل </a:t>
            </a:r>
            <a:r>
              <a:rPr lang="ar-SA" sz="2400" b="1" dirty="0" smtClean="0"/>
              <a:t>اهتمام المصريين بتحصيل العلم </a:t>
            </a:r>
          </a:p>
          <a:p>
            <a:pPr algn="r" rtl="1">
              <a:buNone/>
            </a:pPr>
            <a:r>
              <a:rPr lang="ar-SA" sz="2400" b="1" dirty="0" smtClean="0"/>
              <a:t>والمعرفة والتعليم  </a:t>
            </a:r>
            <a:r>
              <a:rPr lang="ar-SA" sz="2600" b="1" dirty="0" smtClean="0">
                <a:solidFill>
                  <a:srgbClr val="7030A0"/>
                </a:solidFill>
              </a:rPr>
              <a:t>فسري</a:t>
            </a:r>
          </a:p>
          <a:p>
            <a:pPr algn="r" rtl="1">
              <a:buNone/>
            </a:pPr>
            <a:r>
              <a:rPr lang="ar-SA" sz="2600" b="1" dirty="0" smtClean="0"/>
              <a:t>جـ - </a:t>
            </a:r>
            <a:r>
              <a:rPr lang="ar-SA" sz="2600" b="1" dirty="0" smtClean="0"/>
              <a:t>يعود للمزايا المادية</a:t>
            </a:r>
          </a:p>
          <a:p>
            <a:pPr algn="r" rtl="1">
              <a:buNone/>
            </a:pPr>
            <a:r>
              <a:rPr lang="ar-SA" sz="2600" b="1" dirty="0" smtClean="0"/>
              <a:t> والمكانة الإجتماعية التي تتحقق للمرء من</a:t>
            </a:r>
          </a:p>
          <a:p>
            <a:pPr algn="r" rtl="1">
              <a:buNone/>
            </a:pPr>
            <a:r>
              <a:rPr lang="ar-SA" sz="2600" b="1" dirty="0" smtClean="0"/>
              <a:t> خلال اقتنائه للعلم والمعرفة والولوج في</a:t>
            </a:r>
          </a:p>
          <a:p>
            <a:pPr algn="r" rtl="1">
              <a:buNone/>
            </a:pPr>
            <a:r>
              <a:rPr lang="ar-SA" sz="2600" b="1" dirty="0" smtClean="0"/>
              <a:t> مدارج التعليم ..</a:t>
            </a:r>
            <a:endParaRPr lang="en-US" sz="2600" b="1" dirty="0" smtClean="0"/>
          </a:p>
          <a:p>
            <a:endParaRPr lang="ar-SA" dirty="0"/>
          </a:p>
        </p:txBody>
      </p:sp>
      <p:pic>
        <p:nvPicPr>
          <p:cNvPr id="5" name="Picture 4" descr="imagesCANNU7SW.jpg"/>
          <p:cNvPicPr>
            <a:picLocks noChangeAspect="1"/>
          </p:cNvPicPr>
          <p:nvPr/>
        </p:nvPicPr>
        <p:blipFill>
          <a:blip r:embed="rId2" cstate="print"/>
          <a:stretch>
            <a:fillRect/>
          </a:stretch>
        </p:blipFill>
        <p:spPr>
          <a:xfrm>
            <a:off x="838200" y="3124200"/>
            <a:ext cx="3505200" cy="32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229600" cy="4325112"/>
          </a:xfrm>
        </p:spPr>
        <p:txBody>
          <a:bodyPr>
            <a:normAutofit/>
          </a:bodyPr>
          <a:lstStyle/>
          <a:p>
            <a:pPr algn="r" rtl="1">
              <a:buNone/>
            </a:pPr>
            <a:r>
              <a:rPr lang="ar-SA" b="1" dirty="0" smtClean="0"/>
              <a:t>4) التقدير لدور الأسرة في عملية التربية :</a:t>
            </a:r>
            <a:endParaRPr lang="en-US" dirty="0" smtClean="0"/>
          </a:p>
          <a:p>
            <a:pPr algn="r" rtl="1">
              <a:buNone/>
            </a:pPr>
            <a:r>
              <a:rPr lang="ar-SA" dirty="0" smtClean="0"/>
              <a:t>كان </a:t>
            </a:r>
            <a:r>
              <a:rPr lang="ar-SA" b="1" dirty="0" smtClean="0">
                <a:solidFill>
                  <a:srgbClr val="C00000"/>
                </a:solidFill>
              </a:rPr>
              <a:t>الأب وليس الأم </a:t>
            </a:r>
            <a:r>
              <a:rPr lang="ar-SA" dirty="0" smtClean="0"/>
              <a:t>هو من اتجهت إليه التعاليم إلى إبراز أثره التربوي , وفي هذا يقول الحكيم </a:t>
            </a:r>
            <a:r>
              <a:rPr lang="ar-SA" b="1" dirty="0" smtClean="0">
                <a:solidFill>
                  <a:srgbClr val="C00000"/>
                </a:solidFill>
              </a:rPr>
              <a:t>حوتب لولده  </a:t>
            </a:r>
            <a:r>
              <a:rPr lang="ar-SA" dirty="0" smtClean="0"/>
              <a:t>:" اذا نضجت وكونت دارا , وانجبت ولداً منحه الرب استقام هذا الولد ونهج نهجك .. فالتمس له الخير كله ,وتحر كل شأن فاضل من اجله . فإنه ولدك وفلذة نفسك ولا تصرف عنه نفسك" وبوجه عام فإن التعاليم التربوية أغلبها موجهه من والد لولده ةهي معتمده في مجموعها على حكمة السن وخبرات الحياة . وقد سلكت هذه التعاليم اتجاهين واضحين ..</a:t>
            </a:r>
            <a:endParaRPr lang="en-US" dirty="0" smtClean="0"/>
          </a:p>
          <a:p>
            <a:pPr algn="ctr" rtl="1">
              <a:buNone/>
            </a:pPr>
            <a:r>
              <a:rPr lang="ar-SA" sz="2400" dirty="0" smtClean="0"/>
              <a:t>.</a:t>
            </a:r>
            <a:endParaRPr lang="en-US" sz="2400" dirty="0" smtClean="0"/>
          </a:p>
        </p:txBody>
      </p:sp>
      <p:sp>
        <p:nvSpPr>
          <p:cNvPr id="4" name="Rounded Rectangle 3"/>
          <p:cNvSpPr/>
          <p:nvPr/>
        </p:nvSpPr>
        <p:spPr>
          <a:xfrm>
            <a:off x="2057400" y="4953000"/>
            <a:ext cx="60960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buNone/>
            </a:pPr>
            <a:r>
              <a:rPr lang="ar-SA" dirty="0" smtClean="0"/>
              <a:t>(</a:t>
            </a:r>
            <a:r>
              <a:rPr lang="ar-SA" sz="2000" b="1" dirty="0" smtClean="0"/>
              <a:t>1)العناية بجانب تكوين الخلق والسلوك </a:t>
            </a:r>
            <a:r>
              <a:rPr lang="ar-SA" dirty="0" smtClean="0"/>
              <a:t>.</a:t>
            </a:r>
            <a:endParaRPr lang="en-US" dirty="0" smtClean="0"/>
          </a:p>
        </p:txBody>
      </p:sp>
      <p:sp>
        <p:nvSpPr>
          <p:cNvPr id="5" name="Rounded Rectangle 4"/>
          <p:cNvSpPr/>
          <p:nvPr/>
        </p:nvSpPr>
        <p:spPr>
          <a:xfrm>
            <a:off x="685800" y="5791200"/>
            <a:ext cx="58674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rtl="1">
              <a:buNone/>
            </a:pPr>
            <a:r>
              <a:rPr lang="ar-SA" sz="2000" b="1" dirty="0" smtClean="0"/>
              <a:t>(2) الوسطية والاعتدال في تربية الأبناء </a:t>
            </a:r>
            <a:endParaRPr lang="ar-SA" sz="2000" b="1" dirty="0"/>
          </a:p>
        </p:txBody>
      </p:sp>
      <p:pic>
        <p:nvPicPr>
          <p:cNvPr id="6" name="صورة 5" descr="].jpg"/>
          <p:cNvPicPr>
            <a:picLocks noChangeAspect="1"/>
          </p:cNvPicPr>
          <p:nvPr/>
        </p:nvPicPr>
        <p:blipFill>
          <a:blip r:embed="rId2"/>
          <a:stretch>
            <a:fillRect/>
          </a:stretch>
        </p:blipFill>
        <p:spPr>
          <a:xfrm>
            <a:off x="-228600" y="0"/>
            <a:ext cx="4495800" cy="1828800"/>
          </a:xfrm>
          <a:prstGeom prst="ellipse">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pPr algn="r"/>
            <a:r>
              <a:rPr lang="ar-SA" sz="3600" b="1" dirty="0" smtClean="0"/>
              <a:t> نظام وطريقة التعلم  :</a:t>
            </a:r>
            <a:endParaRPr lang="ar-SA" sz="3600" dirty="0"/>
          </a:p>
        </p:txBody>
      </p:sp>
      <p:sp>
        <p:nvSpPr>
          <p:cNvPr id="3" name="Content Placeholder 2"/>
          <p:cNvSpPr>
            <a:spLocks noGrp="1"/>
          </p:cNvSpPr>
          <p:nvPr>
            <p:ph idx="1"/>
          </p:nvPr>
        </p:nvSpPr>
        <p:spPr>
          <a:xfrm>
            <a:off x="457200" y="1981200"/>
            <a:ext cx="8229600" cy="4325112"/>
          </a:xfrm>
        </p:spPr>
        <p:txBody>
          <a:bodyPr>
            <a:normAutofit fontScale="92500"/>
          </a:bodyPr>
          <a:lstStyle/>
          <a:p>
            <a:pPr algn="r" rtl="1">
              <a:buNone/>
            </a:pPr>
            <a:r>
              <a:rPr lang="ar-SA" dirty="0" smtClean="0"/>
              <a:t>كما اسلفنا فالتعليم المصري القديم اهتم بثلاث نواحي وهي </a:t>
            </a:r>
            <a:r>
              <a:rPr lang="ar-SA" b="1" dirty="0" smtClean="0">
                <a:solidFill>
                  <a:srgbClr val="C00000"/>
                </a:solidFill>
              </a:rPr>
              <a:t>التدريب المهني </a:t>
            </a:r>
            <a:r>
              <a:rPr lang="ar-SA" dirty="0" smtClean="0"/>
              <a:t>والإعداد للحياة العملية , </a:t>
            </a:r>
            <a:r>
              <a:rPr lang="ar-SA" b="1" dirty="0" smtClean="0">
                <a:solidFill>
                  <a:srgbClr val="C00000"/>
                </a:solidFill>
              </a:rPr>
              <a:t>وتعليم الكتابة </a:t>
            </a:r>
            <a:r>
              <a:rPr lang="ar-SA" dirty="0" smtClean="0"/>
              <a:t>بغرض الإنخراط في الحياة الدينية والأعمال الحكومية </a:t>
            </a:r>
            <a:r>
              <a:rPr lang="ar-SA" b="1" dirty="0" smtClean="0">
                <a:solidFill>
                  <a:srgbClr val="FF0000"/>
                </a:solidFill>
              </a:rPr>
              <a:t>, وتوجيه السلوك </a:t>
            </a:r>
            <a:r>
              <a:rPr lang="ar-SA" dirty="0" smtClean="0"/>
              <a:t>الذي به تستقيم الحياة الاجتماعية ..</a:t>
            </a:r>
            <a:endParaRPr lang="en-US" dirty="0" smtClean="0"/>
          </a:p>
          <a:p>
            <a:pPr algn="r" rtl="1">
              <a:buNone/>
            </a:pPr>
            <a:r>
              <a:rPr lang="ar-SA" dirty="0" smtClean="0"/>
              <a:t>وكانت المؤسسات التعليمية آنذاك ممثلة في </a:t>
            </a:r>
            <a:r>
              <a:rPr lang="ar-SA" dirty="0" smtClean="0">
                <a:solidFill>
                  <a:schemeClr val="accent6">
                    <a:lumMod val="75000"/>
                  </a:schemeClr>
                </a:solidFill>
              </a:rPr>
              <a:t>الأديرة الكبيرة </a:t>
            </a:r>
            <a:r>
              <a:rPr lang="ar-SA" dirty="0" smtClean="0"/>
              <a:t>, والجامعات ومن أشهرها "</a:t>
            </a:r>
            <a:r>
              <a:rPr lang="ar-SA" dirty="0" smtClean="0">
                <a:solidFill>
                  <a:schemeClr val="accent6">
                    <a:lumMod val="75000"/>
                  </a:schemeClr>
                </a:solidFill>
              </a:rPr>
              <a:t>جامعة أون </a:t>
            </a:r>
            <a:r>
              <a:rPr lang="ar-SA" dirty="0" smtClean="0"/>
              <a:t>" بعين الشمس وكان يدرس بها علوم عديدة منها الرياضيات وعلم الفلك والطبيعة والطب .. ثم كانت مؤسسة الأسرة أيضاً كأهم مؤسسة تربوية واجتماعيه في المجتمع المصري القديم وهناك أيضاً </a:t>
            </a:r>
            <a:endParaRPr lang="en-US" dirty="0" smtClean="0"/>
          </a:p>
          <a:p>
            <a:pPr algn="r" rtl="1">
              <a:buNone/>
            </a:pPr>
            <a:r>
              <a:rPr lang="ar-SA" dirty="0" smtClean="0"/>
              <a:t>” </a:t>
            </a:r>
            <a:r>
              <a:rPr lang="ar-SA" dirty="0" smtClean="0">
                <a:solidFill>
                  <a:schemeClr val="accent6">
                    <a:lumMod val="75000"/>
                  </a:schemeClr>
                </a:solidFill>
              </a:rPr>
              <a:t>الثكنات العسكرية </a:t>
            </a:r>
            <a:r>
              <a:rPr lang="ar-SA" dirty="0" smtClean="0"/>
              <a:t>” و هي المؤسسات التي يتلقى فيها الطلاب دروسهم العسكرية استعدادا لحياة الجندية </a:t>
            </a:r>
          </a:p>
          <a:p>
            <a:pPr algn="r" rtl="1">
              <a:buNone/>
            </a:pPr>
            <a:r>
              <a:rPr lang="ar-SA" dirty="0" smtClean="0">
                <a:solidFill>
                  <a:srgbClr val="C00000"/>
                </a:solidFill>
              </a:rPr>
              <a:t>وبصفة عامة فقد عرفت مصر ثلاث مراحل للتعليم:</a:t>
            </a:r>
            <a:endParaRPr lang="en-US" dirty="0" smtClean="0">
              <a:solidFill>
                <a:srgbClr val="C00000"/>
              </a:solidFill>
            </a:endParaRPr>
          </a:p>
          <a:p>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229600" cy="4325112"/>
          </a:xfrm>
        </p:spPr>
        <p:txBody>
          <a:bodyPr>
            <a:noAutofit/>
          </a:bodyPr>
          <a:lstStyle/>
          <a:p>
            <a:pPr algn="r" rtl="1">
              <a:buNone/>
            </a:pPr>
            <a:r>
              <a:rPr lang="ar-SA" sz="2000" dirty="0" smtClean="0">
                <a:solidFill>
                  <a:schemeClr val="accent1">
                    <a:lumMod val="60000"/>
                    <a:lumOff val="40000"/>
                  </a:schemeClr>
                </a:solidFill>
              </a:rPr>
              <a:t>١-المرحلة الأولى:</a:t>
            </a:r>
            <a:r>
              <a:rPr lang="ar-SA" sz="2000" dirty="0" smtClean="0"/>
              <a:t> و يتعلم فيها الصبي اللغة الهيروغليفية القديمة والقصص و الأغاني و الحساب والرقص و مبادئ الأخلاق و السباحة و مدة الدراسة تتراوح بين </a:t>
            </a:r>
            <a:r>
              <a:rPr lang="ar-SA" sz="2000" dirty="0" smtClean="0">
                <a:solidFill>
                  <a:srgbClr val="C00000"/>
                </a:solidFill>
              </a:rPr>
              <a:t>( 4 إلى 5 سنوات ).</a:t>
            </a:r>
          </a:p>
          <a:p>
            <a:pPr algn="r" rtl="1">
              <a:buNone/>
            </a:pPr>
            <a:endParaRPr lang="en-US" sz="2000" dirty="0" smtClean="0"/>
          </a:p>
          <a:p>
            <a:pPr algn="r" rtl="1">
              <a:buNone/>
            </a:pPr>
            <a:r>
              <a:rPr lang="ar-SA" sz="2000" dirty="0" smtClean="0">
                <a:solidFill>
                  <a:schemeClr val="accent1">
                    <a:lumMod val="60000"/>
                    <a:lumOff val="40000"/>
                  </a:schemeClr>
                </a:solidFill>
              </a:rPr>
              <a:t>٢- المرحلة المتوسطة:</a:t>
            </a:r>
            <a:r>
              <a:rPr lang="ar-SA" sz="2000" dirty="0" smtClean="0"/>
              <a:t> و فيها يتاح للتلاميذ أن يتدربوا تدريبا مهنياً على الأعمال التي سوف يقومون بها في أجهزة الدولة و معلمي هذه المرحلة هم من قدامى الموظفين وذوي الخبرة , و يقوم المتعلم في هذه المرحلة بنسخ بعض الكتب المعروفة ليكون لديه أسلوب كتابي معين , وكانت قدرة التلاميذ تقاس بعدد الصفحات التي يتمكنون من نسخها في اليوم الواحد , و كان من الممكن أن تصل إلى </a:t>
            </a:r>
            <a:r>
              <a:rPr lang="ar-SA" sz="2000" dirty="0" smtClean="0">
                <a:solidFill>
                  <a:srgbClr val="C00000"/>
                </a:solidFill>
              </a:rPr>
              <a:t>( 3 صفحات ).</a:t>
            </a:r>
          </a:p>
          <a:p>
            <a:pPr algn="r" rtl="1">
              <a:buNone/>
            </a:pPr>
            <a:endParaRPr lang="en-US" sz="2000" dirty="0" smtClean="0"/>
          </a:p>
          <a:p>
            <a:pPr algn="r" rtl="1">
              <a:buNone/>
            </a:pPr>
            <a:r>
              <a:rPr lang="ar-SA" sz="2000" dirty="0" smtClean="0">
                <a:solidFill>
                  <a:schemeClr val="accent1">
                    <a:lumMod val="60000"/>
                    <a:lumOff val="40000"/>
                  </a:schemeClr>
                </a:solidFill>
              </a:rPr>
              <a:t>٣-المرحلة الثالثة:</a:t>
            </a:r>
            <a:r>
              <a:rPr lang="ar-SA" sz="2000" dirty="0" smtClean="0"/>
              <a:t> و هذه هي مرحلة الاستزادة من  الدرس و التحصيل وهي التي تقابل مرحلة التعليم العالي , و كانت تتم في المعابد والأديرة الكبيرة و تقدم تعليما متخصصا إلى حد كبير في كافة الفروع : الجغرافيا , الفلك , التاريخ  , القانون , الطب , الأخلاق , الحساب و المقاييس , الهندسة , ولقد ولع الفراعنة بالمنشآت و إقامة المعابد و الأهرامات .</a:t>
            </a:r>
            <a:endParaRPr lang="en-US" sz="2000" dirty="0" smtClean="0"/>
          </a:p>
          <a:p>
            <a:endParaRPr lang="ar-SA"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تطوير الفكر التربوي</a:t>
            </a:r>
            <a:endParaRPr lang="en-US" dirty="0"/>
          </a:p>
        </p:txBody>
      </p:sp>
      <p:sp>
        <p:nvSpPr>
          <p:cNvPr id="3" name="عنوان فرعي 2"/>
          <p:cNvSpPr>
            <a:spLocks noGrp="1"/>
          </p:cNvSpPr>
          <p:nvPr>
            <p:ph type="subTitle" idx="1"/>
          </p:nvPr>
        </p:nvSpPr>
        <p:spPr>
          <a:xfrm>
            <a:off x="2057400" y="4343400"/>
            <a:ext cx="4953000" cy="1752600"/>
          </a:xfrm>
        </p:spPr>
        <p:txBody>
          <a:bodyPr/>
          <a:lstStyle/>
          <a:p>
            <a:pPr algn="ctr"/>
            <a:r>
              <a:rPr lang="ar-SA" sz="4400" dirty="0" smtClean="0"/>
              <a:t>الفصل الثاني</a:t>
            </a:r>
          </a:p>
          <a:p>
            <a:pPr algn="ctr"/>
            <a:r>
              <a:rPr lang="ar-SA" dirty="0" smtClean="0"/>
              <a:t>.</a:t>
            </a:r>
            <a:r>
              <a:rPr lang="ar-EG" sz="4800" dirty="0" smtClean="0"/>
              <a:t>أ / </a:t>
            </a:r>
            <a:r>
              <a:rPr lang="ar-SA" sz="4800" dirty="0" smtClean="0"/>
              <a:t>ماجدة الإمام</a:t>
            </a:r>
            <a:endParaRPr lang="en-US" dirty="0"/>
          </a:p>
        </p:txBody>
      </p:sp>
    </p:spTree>
    <p:extLst>
      <p:ext uri="{BB962C8B-B14F-4D97-AF65-F5344CB8AC3E}">
        <p14:creationId xmlns:p14="http://schemas.microsoft.com/office/powerpoint/2010/main" val="1338517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87).jpg"/>
          <p:cNvPicPr>
            <a:picLocks noChangeAspect="1"/>
          </p:cNvPicPr>
          <p:nvPr/>
        </p:nvPicPr>
        <p:blipFill>
          <a:blip r:embed="rId3"/>
          <a:stretch>
            <a:fillRect/>
          </a:stretch>
        </p:blipFill>
        <p:spPr>
          <a:xfrm>
            <a:off x="0" y="0"/>
            <a:ext cx="2286000" cy="6858000"/>
          </a:xfrm>
          <a:prstGeom prst="rect">
            <a:avLst/>
          </a:prstGeom>
        </p:spPr>
      </p:pic>
      <p:pic>
        <p:nvPicPr>
          <p:cNvPr id="3" name="صورة 2" descr="012ij1.jpg"/>
          <p:cNvPicPr>
            <a:picLocks noChangeAspect="1"/>
          </p:cNvPicPr>
          <p:nvPr/>
        </p:nvPicPr>
        <p:blipFill>
          <a:blip r:embed="rId4"/>
          <a:stretch>
            <a:fillRect/>
          </a:stretch>
        </p:blipFill>
        <p:spPr>
          <a:xfrm>
            <a:off x="2286000" y="0"/>
            <a:ext cx="6858000" cy="6858000"/>
          </a:xfrm>
          <a:prstGeom prst="rect">
            <a:avLst/>
          </a:prstGeom>
        </p:spPr>
      </p:pic>
      <p:sp>
        <p:nvSpPr>
          <p:cNvPr id="4" name="مستطيل 3"/>
          <p:cNvSpPr/>
          <p:nvPr/>
        </p:nvSpPr>
        <p:spPr>
          <a:xfrm>
            <a:off x="2286000" y="152401"/>
            <a:ext cx="6172200" cy="3662541"/>
          </a:xfrm>
          <a:prstGeom prst="rect">
            <a:avLst/>
          </a:prstGeom>
        </p:spPr>
        <p:txBody>
          <a:bodyPr wrap="square">
            <a:spAutoFit/>
          </a:bodyPr>
          <a:lstStyle/>
          <a:p>
            <a:pPr algn="ctr" rtl="1">
              <a:buNone/>
            </a:pPr>
            <a:r>
              <a:rPr lang="ar-SA" sz="4000" b="1" dirty="0" smtClean="0">
                <a:solidFill>
                  <a:srgbClr val="FFFF00"/>
                </a:solidFill>
              </a:rPr>
              <a:t> </a:t>
            </a:r>
            <a:r>
              <a:rPr lang="ar-SA" sz="3200" b="1" dirty="0" smtClean="0">
                <a:solidFill>
                  <a:srgbClr val="FFFF00"/>
                </a:solidFill>
              </a:rPr>
              <a:t>و لقد كانت طرق التدريس تقوم على التقليد </a:t>
            </a:r>
            <a:r>
              <a:rPr lang="ar-SA" sz="3200" b="1" dirty="0" err="1" smtClean="0">
                <a:solidFill>
                  <a:srgbClr val="FFFF00"/>
                </a:solidFill>
              </a:rPr>
              <a:t>و</a:t>
            </a:r>
            <a:r>
              <a:rPr lang="ar-SA" sz="3200" b="1" dirty="0" smtClean="0">
                <a:solidFill>
                  <a:srgbClr val="FFFF00"/>
                </a:solidFill>
              </a:rPr>
              <a:t> المحاكاة </a:t>
            </a:r>
            <a:r>
              <a:rPr lang="ar-SA" sz="3200" b="1" dirty="0" err="1" smtClean="0">
                <a:solidFill>
                  <a:srgbClr val="FFFF00"/>
                </a:solidFill>
              </a:rPr>
              <a:t>و</a:t>
            </a:r>
            <a:r>
              <a:rPr lang="ar-SA" sz="3200" b="1" dirty="0" smtClean="0">
                <a:solidFill>
                  <a:srgbClr val="FFFF00"/>
                </a:solidFill>
              </a:rPr>
              <a:t> الحفظ </a:t>
            </a:r>
            <a:r>
              <a:rPr lang="ar-SA" sz="3200" b="1" dirty="0" err="1" smtClean="0">
                <a:solidFill>
                  <a:srgbClr val="FFFF00"/>
                </a:solidFill>
              </a:rPr>
              <a:t>و</a:t>
            </a:r>
            <a:r>
              <a:rPr lang="ar-SA" sz="3200" b="1" dirty="0" smtClean="0">
                <a:solidFill>
                  <a:srgbClr val="FFFF00"/>
                </a:solidFill>
              </a:rPr>
              <a:t> بعد أن يكتسب التلميذ بعض القدرة أو المهارة في الكتابة ينتقل إلى الكتابة على ورق البردي , أما الأدوات المستخدمة في الكتابة فكانت عبارة عن أقلام البوص تبرى أطرافها , وكان التلاميذ يهتمون اهتماما بالغا بكراساتهم التي كانت تدفن معهم.</a:t>
            </a:r>
            <a:endParaRPr lang="en-US" sz="2800" b="1" dirty="0" smtClean="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2800" b="1" dirty="0" smtClean="0"/>
              <a:t>ملامح الفكر التربوي في الصين القديمة</a:t>
            </a:r>
            <a:r>
              <a:rPr lang="en-US" sz="2800" dirty="0" smtClean="0"/>
              <a:t/>
            </a:r>
            <a:br>
              <a:rPr lang="en-US" sz="2800" dirty="0" smtClean="0"/>
            </a:br>
            <a:endParaRPr lang="ar-SA" sz="2800" dirty="0"/>
          </a:p>
        </p:txBody>
      </p:sp>
      <p:sp>
        <p:nvSpPr>
          <p:cNvPr id="3" name="Content Placeholder 2"/>
          <p:cNvSpPr>
            <a:spLocks noGrp="1"/>
          </p:cNvSpPr>
          <p:nvPr>
            <p:ph idx="1"/>
          </p:nvPr>
        </p:nvSpPr>
        <p:spPr>
          <a:xfrm>
            <a:off x="457200" y="2057400"/>
            <a:ext cx="8229600" cy="4325112"/>
          </a:xfrm>
        </p:spPr>
        <p:txBody>
          <a:bodyPr>
            <a:normAutofit lnSpcReduction="10000"/>
          </a:bodyPr>
          <a:lstStyle/>
          <a:p>
            <a:pPr algn="r" rtl="1">
              <a:buNone/>
            </a:pPr>
            <a:r>
              <a:rPr lang="ar-SA" dirty="0" smtClean="0"/>
              <a:t>تشير الكتابات التاريحية التربوية إلى أن التربية الصينية القديمة كانت تتصف بروح المحافظة , بمعنى أنها تنشئ الفرد على عادات فكرية وعملية كالعادات الماضية , دون أن تقوى أية ملكة أو تغير أية عادة لدية وفق مقتضيات الظروف الجديدة .</a:t>
            </a:r>
            <a:endParaRPr lang="en-US" dirty="0" smtClean="0"/>
          </a:p>
          <a:p>
            <a:pPr algn="r" rtl="1">
              <a:buNone/>
            </a:pPr>
            <a:r>
              <a:rPr lang="ar-SA" dirty="0" smtClean="0"/>
              <a:t>وبالفعل فالمتأمل في الحضارة الصينية القديمة يرى الحياة </a:t>
            </a:r>
            <a:r>
              <a:rPr lang="ar-SA" b="1" dirty="0" smtClean="0">
                <a:solidFill>
                  <a:srgbClr val="FF0000"/>
                </a:solidFill>
              </a:rPr>
              <a:t>الرتيبة والسكون المطلق</a:t>
            </a:r>
          </a:p>
          <a:p>
            <a:pPr algn="r" rtl="1">
              <a:buNone/>
            </a:pPr>
            <a:r>
              <a:rPr lang="ar-SA" b="1" dirty="0" smtClean="0">
                <a:solidFill>
                  <a:srgbClr val="FF0000"/>
                </a:solidFill>
              </a:rPr>
              <a:t>والجمود</a:t>
            </a:r>
            <a:r>
              <a:rPr lang="ar-SA" dirty="0" smtClean="0"/>
              <a:t> هي الصفات التي تميز هذا الشعب </a:t>
            </a:r>
          </a:p>
          <a:p>
            <a:pPr algn="r" rtl="1">
              <a:buNone/>
            </a:pPr>
            <a:r>
              <a:rPr lang="ar-SA" dirty="0" smtClean="0"/>
              <a:t>منذ أكثر من ٣.٠٠٠ سنة ق.م. وطبيعي مادام الأمر</a:t>
            </a:r>
          </a:p>
          <a:p>
            <a:pPr algn="r" rtl="1">
              <a:buNone/>
            </a:pPr>
            <a:r>
              <a:rPr lang="ar-SA" dirty="0" smtClean="0"/>
              <a:t> كذلك أن تعني طرق التدريس بتمرين الذاكرة </a:t>
            </a:r>
          </a:p>
          <a:p>
            <a:pPr algn="r" rtl="1">
              <a:buNone/>
            </a:pPr>
            <a:r>
              <a:rPr lang="ar-SA" dirty="0" smtClean="0"/>
              <a:t>والحافظة لا بتكوين الفكر وتعهد الملكات.</a:t>
            </a:r>
            <a:endParaRPr lang="en-US" dirty="0" smtClean="0"/>
          </a:p>
          <a:p>
            <a:endParaRPr lang="ar-SA" dirty="0"/>
          </a:p>
        </p:txBody>
      </p:sp>
      <p:pic>
        <p:nvPicPr>
          <p:cNvPr id="4" name="Picture 3" descr="1274788371SEAN.jpg"/>
          <p:cNvPicPr>
            <a:picLocks noChangeAspect="1"/>
          </p:cNvPicPr>
          <p:nvPr/>
        </p:nvPicPr>
        <p:blipFill>
          <a:blip r:embed="rId2" cstate="print"/>
          <a:stretch>
            <a:fillRect/>
          </a:stretch>
        </p:blipFill>
        <p:spPr>
          <a:xfrm>
            <a:off x="0" y="4114800"/>
            <a:ext cx="3048000" cy="25470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2800" b="1" dirty="0" smtClean="0"/>
              <a:t>أهداف ومعتقدات التربية:</a:t>
            </a:r>
            <a:r>
              <a:rPr lang="en-US" sz="3200" b="1" dirty="0" smtClean="0"/>
              <a:t/>
            </a:r>
            <a:br>
              <a:rPr lang="en-US" sz="3200" b="1" dirty="0" smtClean="0"/>
            </a:br>
            <a:endParaRPr lang="ar-SA" sz="3200" b="1" dirty="0"/>
          </a:p>
        </p:txBody>
      </p:sp>
      <p:sp>
        <p:nvSpPr>
          <p:cNvPr id="3" name="Content Placeholder 2"/>
          <p:cNvSpPr>
            <a:spLocks noGrp="1"/>
          </p:cNvSpPr>
          <p:nvPr>
            <p:ph idx="1"/>
          </p:nvPr>
        </p:nvSpPr>
        <p:spPr>
          <a:xfrm>
            <a:off x="457200" y="1752600"/>
            <a:ext cx="8229600" cy="4325112"/>
          </a:xfrm>
        </p:spPr>
        <p:txBody>
          <a:bodyPr/>
          <a:lstStyle/>
          <a:p>
            <a:pPr algn="r" rtl="1">
              <a:buNone/>
            </a:pPr>
            <a:r>
              <a:rPr lang="ar-SA" sz="2400" dirty="0" smtClean="0">
                <a:solidFill>
                  <a:srgbClr val="C00000"/>
                </a:solidFill>
              </a:rPr>
              <a:t>وكان مصدرها الأصلي تلك الديانات التي سادات الصين القديمة وهي: الكونفشية، البوذية، التاوية . ولعل أهم أهداف التريبة :</a:t>
            </a:r>
          </a:p>
          <a:p>
            <a:pPr algn="r" rtl="1">
              <a:buNone/>
            </a:pPr>
            <a:endParaRPr lang="en-US" sz="2400" dirty="0" smtClean="0">
              <a:solidFill>
                <a:srgbClr val="C00000"/>
              </a:solidFill>
            </a:endParaRPr>
          </a:p>
          <a:p>
            <a:pPr algn="r" rtl="1">
              <a:buNone/>
            </a:pPr>
            <a:r>
              <a:rPr lang="ar-SA" sz="2400" dirty="0" smtClean="0"/>
              <a:t>1/ </a:t>
            </a:r>
            <a:r>
              <a:rPr lang="ar-SA" sz="2400" dirty="0" smtClean="0">
                <a:solidFill>
                  <a:schemeClr val="accent6">
                    <a:lumMod val="75000"/>
                  </a:schemeClr>
                </a:solidFill>
              </a:rPr>
              <a:t>الهدف الأخلاقي </a:t>
            </a:r>
            <a:r>
              <a:rPr lang="ar-SA" sz="2400" dirty="0" smtClean="0"/>
              <a:t>:فالأخلاق هي مطلب التربية الأول , وهي أساس صلاخ الأسرة والمجتمع .</a:t>
            </a:r>
            <a:endParaRPr lang="en-US" sz="2400" dirty="0" smtClean="0"/>
          </a:p>
          <a:p>
            <a:pPr algn="r" rtl="1">
              <a:buNone/>
            </a:pPr>
            <a:r>
              <a:rPr lang="ar-SA" sz="2400" dirty="0" smtClean="0"/>
              <a:t>2/ </a:t>
            </a:r>
            <a:r>
              <a:rPr lang="ar-SA" sz="2400" dirty="0" smtClean="0">
                <a:solidFill>
                  <a:schemeClr val="accent6">
                    <a:lumMod val="75000"/>
                  </a:schemeClr>
                </a:solidFill>
              </a:rPr>
              <a:t>الهدف العملي</a:t>
            </a:r>
            <a:r>
              <a:rPr lang="ar-SA" sz="2400" dirty="0" smtClean="0"/>
              <a:t>: ويهتم بإعداد الأفراد للأعمال التي تنسجم مع قدراتهم , ومع مطالب المجتمع انذاك.</a:t>
            </a:r>
            <a:endParaRPr lang="en-US" sz="2400" dirty="0" smtClean="0"/>
          </a:p>
          <a:p>
            <a:pPr algn="r" rtl="1">
              <a:buNone/>
            </a:pPr>
            <a:r>
              <a:rPr lang="ar-SA" sz="2400" dirty="0" smtClean="0"/>
              <a:t>3/ </a:t>
            </a:r>
            <a:r>
              <a:rPr lang="ar-SA" sz="2400" dirty="0" smtClean="0">
                <a:solidFill>
                  <a:schemeClr val="accent6">
                    <a:lumMod val="75000"/>
                  </a:schemeClr>
                </a:solidFill>
              </a:rPr>
              <a:t>الإرتقاء بالنفس </a:t>
            </a:r>
            <a:r>
              <a:rPr lang="ar-SA" sz="2400" dirty="0" smtClean="0"/>
              <a:t>: وهو الهدف الذي عند البوذيين, ويعني برياضة النفس وسموها على الرغبات الأنانية ، وأن ذلك يمكن أن يتحقق من إتباع منهج تربوي متعدد الخطوات.</a:t>
            </a:r>
            <a:endParaRPr lang="en-US" sz="2400" dirty="0" smtClean="0"/>
          </a:p>
          <a:p>
            <a:endParaRPr lang="ar-S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fontScale="77500" lnSpcReduction="20000"/>
          </a:bodyPr>
          <a:lstStyle/>
          <a:p>
            <a:pPr algn="r" rtl="1">
              <a:buNone/>
            </a:pPr>
            <a:r>
              <a:rPr lang="ar-SA" sz="4500" b="1" dirty="0" smtClean="0">
                <a:solidFill>
                  <a:schemeClr val="accent1">
                    <a:lumMod val="75000"/>
                  </a:schemeClr>
                </a:solidFill>
              </a:rPr>
              <a:t>من أعلام الفكر التربوي في الصين القديمة:</a:t>
            </a:r>
            <a:endParaRPr lang="en-US" sz="4500" dirty="0" smtClean="0">
              <a:solidFill>
                <a:schemeClr val="accent1">
                  <a:lumMod val="75000"/>
                </a:schemeClr>
              </a:solidFill>
            </a:endParaRPr>
          </a:p>
          <a:p>
            <a:pPr algn="r" rtl="1">
              <a:buNone/>
            </a:pPr>
            <a:r>
              <a:rPr lang="ar-SA" sz="3400" dirty="0" smtClean="0"/>
              <a:t>كنفوشيوس وآراءه التربوية (٥٥١-٤٧٨ ق.م).</a:t>
            </a:r>
            <a:endParaRPr lang="en-US" sz="3400" dirty="0" smtClean="0"/>
          </a:p>
          <a:p>
            <a:pPr algn="r" rtl="1">
              <a:buNone/>
            </a:pPr>
            <a:r>
              <a:rPr lang="ar-SA" sz="3400" dirty="0" smtClean="0"/>
              <a:t>لايكاد يذكر اسم الصين إلا ويرد على الفور اسم المعلم"كنفوشيس”</a:t>
            </a:r>
          </a:p>
          <a:p>
            <a:pPr algn="r" rtl="1">
              <a:buNone/>
            </a:pPr>
            <a:r>
              <a:rPr lang="ar-SA" sz="3400" dirty="0" smtClean="0"/>
              <a:t> الذي كان أول من رسم طريق السلوك لكل فرد في المجتمع </a:t>
            </a:r>
          </a:p>
          <a:p>
            <a:pPr algn="r" rtl="1">
              <a:buNone/>
            </a:pPr>
            <a:r>
              <a:rPr lang="ar-SA" sz="3400" dirty="0" smtClean="0"/>
              <a:t>و الإجماع منعقد عليه تقربيا على أنه أعظم رجل أثر في حياة </a:t>
            </a:r>
          </a:p>
          <a:p>
            <a:pPr algn="r" rtl="1">
              <a:buNone/>
            </a:pPr>
            <a:r>
              <a:rPr lang="ar-SA" sz="3400" dirty="0" smtClean="0"/>
              <a:t>الصينين منذ خمسة  وعشرين قرنا.</a:t>
            </a:r>
          </a:p>
          <a:p>
            <a:pPr algn="r" rtl="1">
              <a:buNone/>
            </a:pPr>
            <a:endParaRPr lang="en-US" sz="3400" dirty="0" smtClean="0"/>
          </a:p>
          <a:p>
            <a:pPr algn="r" rtl="1">
              <a:buNone/>
            </a:pPr>
            <a:r>
              <a:rPr lang="ar-SA" sz="3400" b="1" dirty="0" smtClean="0">
                <a:solidFill>
                  <a:srgbClr val="C00000"/>
                </a:solidFill>
              </a:rPr>
              <a:t>ومن الأسباب التي جعلت من كنفوشيوس عامل جذب لدى كل الصينيين أخلاقه وأمانته وتمشيه مع أمزجة وأفكار مواطنيه. ولعل أهم آراؤه التربوية تتضح فيما يلي:</a:t>
            </a:r>
            <a:endParaRPr lang="en-US" sz="3400" b="1" dirty="0" smtClean="0">
              <a:solidFill>
                <a:srgbClr val="C00000"/>
              </a:solidFill>
            </a:endParaRPr>
          </a:p>
          <a:p>
            <a:pPr algn="r" rtl="1">
              <a:buNone/>
            </a:pPr>
            <a:r>
              <a:rPr lang="ar-SA" sz="3100" dirty="0" smtClean="0"/>
              <a:t>١- </a:t>
            </a:r>
            <a:r>
              <a:rPr lang="ar-SA" sz="3100" dirty="0" smtClean="0">
                <a:solidFill>
                  <a:schemeClr val="accent6">
                    <a:lumMod val="75000"/>
                  </a:schemeClr>
                </a:solidFill>
              </a:rPr>
              <a:t>التربية على الأخلاق</a:t>
            </a:r>
            <a:r>
              <a:rPr lang="ar-SA" sz="3100" dirty="0" smtClean="0"/>
              <a:t>: فالأخلاق هي الأساس الذي يجب أن تقوم عليه العلاقات الاجتماعية السوية بين الأفراد.</a:t>
            </a:r>
            <a:endParaRPr lang="en-US" sz="3100" dirty="0" smtClean="0"/>
          </a:p>
          <a:p>
            <a:pPr algn="r" rtl="1">
              <a:buNone/>
            </a:pPr>
            <a:r>
              <a:rPr lang="ar-SA" sz="3100" dirty="0" smtClean="0"/>
              <a:t>٢- </a:t>
            </a:r>
            <a:r>
              <a:rPr lang="ar-SA" sz="3100" dirty="0" smtClean="0">
                <a:solidFill>
                  <a:schemeClr val="accent6">
                    <a:lumMod val="75000"/>
                  </a:schemeClr>
                </a:solidFill>
              </a:rPr>
              <a:t>التعاطف والإحساس بالغير</a:t>
            </a:r>
            <a:r>
              <a:rPr lang="ar-SA" sz="3100" dirty="0" smtClean="0"/>
              <a:t>، هو عنصر أساسي في الطبيعة البشرية، لذا فإن التعاطف هو قانون العلاقات الإنسانية المتبادلة بين: الملك والرعية، بين الأقارب والولد، بين الزوج وزوجته، بين الأخ وأخيه، وبين الصديق وصديقه.</a:t>
            </a:r>
          </a:p>
          <a:p>
            <a:pPr algn="r" rtl="1">
              <a:buNone/>
            </a:pPr>
            <a:endParaRPr lang="en-US" sz="4000" dirty="0" smtClean="0"/>
          </a:p>
        </p:txBody>
      </p:sp>
      <p:pic>
        <p:nvPicPr>
          <p:cNvPr id="4" name="Picture 3" descr="confucius.jpg"/>
          <p:cNvPicPr>
            <a:picLocks noChangeAspect="1"/>
          </p:cNvPicPr>
          <p:nvPr/>
        </p:nvPicPr>
        <p:blipFill>
          <a:blip r:embed="rId2" cstate="print"/>
          <a:stretch>
            <a:fillRect/>
          </a:stretch>
        </p:blipFill>
        <p:spPr>
          <a:xfrm>
            <a:off x="0" y="685800"/>
            <a:ext cx="2286000" cy="2743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fontScale="92500"/>
          </a:bodyPr>
          <a:lstStyle/>
          <a:p>
            <a:pPr algn="r" rtl="1">
              <a:buNone/>
            </a:pPr>
            <a:r>
              <a:rPr lang="ar-SA" sz="2400" dirty="0" smtClean="0"/>
              <a:t>٣- </a:t>
            </a:r>
            <a:r>
              <a:rPr lang="ar-SA" sz="2400" dirty="0" smtClean="0">
                <a:solidFill>
                  <a:schemeClr val="accent6">
                    <a:lumMod val="75000"/>
                  </a:schemeClr>
                </a:solidFill>
              </a:rPr>
              <a:t>التربية على القدوة الحسنة: </a:t>
            </a:r>
            <a:r>
              <a:rPr lang="ar-SA" sz="2400" dirty="0" smtClean="0"/>
              <a:t>فإن الولاء للأسرة وللدولة أمر طبيعي في حياة الناس، وأن الولاء لا يتم إلا بواسطة القدوة الحسنة.</a:t>
            </a:r>
            <a:endParaRPr lang="en-US" sz="2400" dirty="0" smtClean="0"/>
          </a:p>
          <a:p>
            <a:pPr algn="r" rtl="1">
              <a:buNone/>
            </a:pPr>
            <a:r>
              <a:rPr lang="ar-SA" sz="2400" dirty="0" smtClean="0"/>
              <a:t>٤- </a:t>
            </a:r>
            <a:r>
              <a:rPr lang="ar-SA" sz="2400" dirty="0" smtClean="0">
                <a:solidFill>
                  <a:schemeClr val="accent6">
                    <a:lumMod val="75000"/>
                  </a:schemeClr>
                </a:solidFill>
              </a:rPr>
              <a:t>التربية على الفضائل: </a:t>
            </a:r>
            <a:r>
              <a:rPr lang="ar-SA" sz="2400" dirty="0" smtClean="0"/>
              <a:t>وهي الفضائل الخمسة التي يتحقق بها النجاح للفرد والمجتمع:</a:t>
            </a:r>
            <a:endParaRPr lang="en-US" sz="2400" dirty="0" smtClean="0"/>
          </a:p>
          <a:p>
            <a:pPr algn="r" rtl="1">
              <a:buNone/>
            </a:pPr>
            <a:r>
              <a:rPr lang="ar-SA" sz="1800" dirty="0" smtClean="0">
                <a:solidFill>
                  <a:srgbClr val="C00000"/>
                </a:solidFill>
              </a:rPr>
              <a:t>أ- الإحسان: </a:t>
            </a:r>
            <a:r>
              <a:rPr lang="ar-SA" sz="1800" dirty="0" smtClean="0">
                <a:solidFill>
                  <a:schemeClr val="bg1">
                    <a:lumMod val="50000"/>
                  </a:schemeClr>
                </a:solidFill>
              </a:rPr>
              <a:t>والخير العالمي.</a:t>
            </a:r>
            <a:endParaRPr lang="en-US" sz="1800" dirty="0" smtClean="0">
              <a:solidFill>
                <a:schemeClr val="bg1">
                  <a:lumMod val="50000"/>
                </a:schemeClr>
              </a:solidFill>
            </a:endParaRPr>
          </a:p>
          <a:p>
            <a:pPr algn="r" rtl="1">
              <a:buNone/>
            </a:pPr>
            <a:r>
              <a:rPr lang="ar-SA" sz="1800" dirty="0" smtClean="0">
                <a:solidFill>
                  <a:srgbClr val="C00000"/>
                </a:solidFill>
              </a:rPr>
              <a:t>ب ـ العدل: </a:t>
            </a:r>
            <a:r>
              <a:rPr lang="ar-SA" sz="1800" dirty="0" smtClean="0">
                <a:solidFill>
                  <a:schemeClr val="bg1">
                    <a:lumMod val="50000"/>
                  </a:schemeClr>
                </a:solidFill>
              </a:rPr>
              <a:t>أو عدم المحاباة.</a:t>
            </a:r>
            <a:endParaRPr lang="en-US" sz="1800" dirty="0" smtClean="0">
              <a:solidFill>
                <a:schemeClr val="bg1">
                  <a:lumMod val="50000"/>
                </a:schemeClr>
              </a:solidFill>
            </a:endParaRPr>
          </a:p>
          <a:p>
            <a:pPr algn="r" rtl="1">
              <a:buNone/>
            </a:pPr>
            <a:r>
              <a:rPr lang="ar-SA" sz="1800" dirty="0" smtClean="0">
                <a:solidFill>
                  <a:srgbClr val="C00000"/>
                </a:solidFill>
              </a:rPr>
              <a:t>ج ـ النظام: </a:t>
            </a:r>
            <a:r>
              <a:rPr lang="ar-SA" sz="1800" dirty="0" smtClean="0">
                <a:solidFill>
                  <a:schemeClr val="bg1">
                    <a:lumMod val="50000"/>
                  </a:schemeClr>
                </a:solidFill>
              </a:rPr>
              <a:t>أو التزام التوافق مع العادات القائمة.</a:t>
            </a:r>
            <a:endParaRPr lang="en-US" sz="1800" dirty="0" smtClean="0">
              <a:solidFill>
                <a:schemeClr val="bg1">
                  <a:lumMod val="50000"/>
                </a:schemeClr>
              </a:solidFill>
            </a:endParaRPr>
          </a:p>
          <a:p>
            <a:pPr algn="r" rtl="1">
              <a:buNone/>
            </a:pPr>
            <a:r>
              <a:rPr lang="ar-SA" sz="1800" dirty="0" smtClean="0">
                <a:solidFill>
                  <a:srgbClr val="C00000"/>
                </a:solidFill>
              </a:rPr>
              <a:t>د - الحكمة: </a:t>
            </a:r>
            <a:r>
              <a:rPr lang="ar-SA" sz="1800" dirty="0" smtClean="0">
                <a:solidFill>
                  <a:schemeClr val="bg1">
                    <a:lumMod val="50000"/>
                  </a:schemeClr>
                </a:solidFill>
              </a:rPr>
              <a:t>أو سواد العقل والقلب.</a:t>
            </a:r>
            <a:endParaRPr lang="en-US" sz="1800" dirty="0" smtClean="0">
              <a:solidFill>
                <a:schemeClr val="bg1">
                  <a:lumMod val="50000"/>
                </a:schemeClr>
              </a:solidFill>
            </a:endParaRPr>
          </a:p>
          <a:p>
            <a:pPr algn="r" rtl="1">
              <a:buNone/>
            </a:pPr>
            <a:r>
              <a:rPr lang="ar-SA" sz="1800" dirty="0" smtClean="0">
                <a:solidFill>
                  <a:srgbClr val="C00000"/>
                </a:solidFill>
              </a:rPr>
              <a:t>هـ -الأمانة: </a:t>
            </a:r>
            <a:r>
              <a:rPr lang="ar-SA" sz="1800" dirty="0" smtClean="0">
                <a:solidFill>
                  <a:schemeClr val="bg1">
                    <a:lumMod val="50000"/>
                  </a:schemeClr>
                </a:solidFill>
              </a:rPr>
              <a:t>أو الإخلاص الكامل.</a:t>
            </a:r>
            <a:endParaRPr lang="en-US" sz="1800" dirty="0" smtClean="0">
              <a:solidFill>
                <a:schemeClr val="bg1">
                  <a:lumMod val="50000"/>
                </a:schemeClr>
              </a:solidFill>
            </a:endParaRPr>
          </a:p>
          <a:p>
            <a:pPr algn="r" rtl="1">
              <a:buNone/>
            </a:pPr>
            <a:r>
              <a:rPr lang="ar-SA" sz="2400" dirty="0" smtClean="0"/>
              <a:t>٥- </a:t>
            </a:r>
            <a:r>
              <a:rPr lang="ar-SA" sz="2400" dirty="0" smtClean="0">
                <a:solidFill>
                  <a:schemeClr val="accent6">
                    <a:lumMod val="75000"/>
                  </a:schemeClr>
                </a:solidFill>
              </a:rPr>
              <a:t>الإنسان خيّر بطبعه: </a:t>
            </a:r>
            <a:r>
              <a:rPr lang="ar-SA" sz="2400" dirty="0" smtClean="0"/>
              <a:t>وقد بنى كنفوشيوس آراءه في التربية استنادًا إلى فهمه للطبيعة الإنسانية، وفي رأيه أن الإنسان ليس شرير بطبيعته، بل هو طيب الجوهر فإذا هو رُبي تربيةً صالحة أصبح مواطنًا كريمًا.</a:t>
            </a:r>
          </a:p>
          <a:p>
            <a:pPr algn="r" rtl="1">
              <a:buNone/>
            </a:pPr>
            <a:r>
              <a:rPr lang="ar-SA" sz="3200" b="1" dirty="0" smtClean="0">
                <a:solidFill>
                  <a:srgbClr val="C00000"/>
                </a:solidFill>
              </a:rPr>
              <a:t>وقد عرف عن كونفوشيوس ايضاً أنه كان يكيف طريقته في التدريس وفق قدرات الطالب وحاجاته ,أي أنه كان متفهماً لمبدأ الفروق الفردية .كذلك فقد أدرك التعليم ليس مرتبطاً بحجرة الدراسة فقط بل أنه ملتصق أكثر بأحوال الحياة .</a:t>
            </a:r>
            <a:endParaRPr lang="en-US" sz="3200" b="1" dirty="0" smtClean="0">
              <a:solidFill>
                <a:srgbClr val="C00000"/>
              </a:solidFill>
            </a:endParaRPr>
          </a:p>
          <a:p>
            <a:pPr algn="r" rtl="1">
              <a:buNone/>
            </a:pPr>
            <a:endParaRPr lang="en-US" dirty="0" smtClean="0"/>
          </a:p>
          <a:p>
            <a:endParaRPr lang="ar-S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fontScale="70000" lnSpcReduction="20000"/>
          </a:bodyPr>
          <a:lstStyle/>
          <a:p>
            <a:pPr algn="r" rtl="1">
              <a:buNone/>
            </a:pPr>
            <a:r>
              <a:rPr lang="ar-SA" sz="4000" b="1" dirty="0" smtClean="0">
                <a:solidFill>
                  <a:schemeClr val="tx2">
                    <a:lumMod val="75000"/>
                  </a:schemeClr>
                </a:solidFill>
              </a:rPr>
              <a:t>نظام و طريقة التعليم:</a:t>
            </a:r>
            <a:endParaRPr lang="en-US" sz="4000" dirty="0" smtClean="0">
              <a:solidFill>
                <a:schemeClr val="tx2">
                  <a:lumMod val="75000"/>
                </a:schemeClr>
              </a:solidFill>
            </a:endParaRPr>
          </a:p>
          <a:p>
            <a:pPr algn="r" rtl="1">
              <a:buNone/>
            </a:pPr>
            <a:r>
              <a:rPr lang="ar-SA" sz="3400" dirty="0" smtClean="0">
                <a:solidFill>
                  <a:srgbClr val="C00000"/>
                </a:solidFill>
              </a:rPr>
              <a:t>كما أسلفنا فالتربية الصينية كانت تربية تقليدية محافظة, ومن ثم جاءت نظمها وطرائقها علي نفس المنوال , ويمكن تمييز المراحل التعليمية التالية:</a:t>
            </a:r>
            <a:endParaRPr lang="en-US" sz="3400" dirty="0" smtClean="0">
              <a:solidFill>
                <a:srgbClr val="C00000"/>
              </a:solidFill>
            </a:endParaRPr>
          </a:p>
          <a:p>
            <a:pPr algn="r" rtl="1">
              <a:buNone/>
            </a:pPr>
            <a:r>
              <a:rPr lang="ar-SA" sz="3400" dirty="0" smtClean="0"/>
              <a:t>1-</a:t>
            </a:r>
            <a:r>
              <a:rPr lang="ar-SA" sz="3400" dirty="0" smtClean="0">
                <a:solidFill>
                  <a:schemeClr val="accent6">
                    <a:lumMod val="75000"/>
                  </a:schemeClr>
                </a:solidFill>
              </a:rPr>
              <a:t> المرحلة الأولى </a:t>
            </a:r>
            <a:r>
              <a:rPr lang="ar-SA" sz="3400" dirty="0" smtClean="0"/>
              <a:t>:وكانت الدراسة فيها تخضع لنظام صارم , فكان الأطفال يأتون مع مطلع الشمس ويدرسون الي قرب المغيب ,ولهم فترات يتناولون فيها الطعام , وكانوا يتعلمون القراءة والكتابة والحساب وشيئاً من تعاليم كونفوشيوس وبعض الشعر وكانت هذه المرحلة المبكرة تتراوح بين (3-5سنوات)</a:t>
            </a:r>
            <a:endParaRPr lang="en-US" sz="3400" dirty="0" smtClean="0"/>
          </a:p>
          <a:p>
            <a:pPr algn="r" rtl="1">
              <a:buNone/>
            </a:pPr>
            <a:r>
              <a:rPr lang="ar-SA" sz="3400" dirty="0" smtClean="0"/>
              <a:t>2- </a:t>
            </a:r>
            <a:r>
              <a:rPr lang="ar-SA" sz="3400" dirty="0" smtClean="0">
                <a:solidFill>
                  <a:schemeClr val="accent6">
                    <a:lumMod val="75000"/>
                  </a:schemeClr>
                </a:solidFill>
              </a:rPr>
              <a:t>المرحلة المتوسطة </a:t>
            </a:r>
            <a:r>
              <a:rPr lang="ar-SA" sz="3400" dirty="0" smtClean="0">
                <a:solidFill>
                  <a:schemeClr val="accent6">
                    <a:lumMod val="60000"/>
                    <a:lumOff val="40000"/>
                  </a:schemeClr>
                </a:solidFill>
              </a:rPr>
              <a:t>: </a:t>
            </a:r>
            <a:r>
              <a:rPr lang="ar-SA" sz="3400" dirty="0" smtClean="0"/>
              <a:t>وفيها يتعلم الطلبة نفس الكتابات الفلسفية والدينية , الي جانب دراسة التاريخ الصيني والقانون والمالية والشؤون الحربية والزراعة.</a:t>
            </a:r>
            <a:endParaRPr lang="en-US" sz="3400" dirty="0" smtClean="0"/>
          </a:p>
          <a:p>
            <a:pPr algn="r" rtl="1">
              <a:buNone/>
            </a:pPr>
            <a:r>
              <a:rPr lang="ar-SA" sz="3400" dirty="0" smtClean="0"/>
              <a:t>3-</a:t>
            </a:r>
            <a:r>
              <a:rPr lang="ar-SA" sz="3400" dirty="0" smtClean="0">
                <a:solidFill>
                  <a:schemeClr val="accent6">
                    <a:lumMod val="75000"/>
                  </a:schemeClr>
                </a:solidFill>
              </a:rPr>
              <a:t>المراحل العالية </a:t>
            </a:r>
            <a:r>
              <a:rPr lang="ar-SA" sz="3400" dirty="0" smtClean="0"/>
              <a:t>: وهذه تقدم فيها الدراسات المتخصصة, ويتحتم علي الطلبة التبحر في الدراسات الكلاسيكية.</a:t>
            </a:r>
            <a:endParaRPr lang="en-US" sz="3400" dirty="0" smtClean="0"/>
          </a:p>
          <a:p>
            <a:pPr algn="ctr" rtl="1">
              <a:buNone/>
            </a:pPr>
            <a:r>
              <a:rPr lang="ar-SA" sz="3400" dirty="0" smtClean="0">
                <a:solidFill>
                  <a:schemeClr val="bg1">
                    <a:lumMod val="50000"/>
                  </a:schemeClr>
                </a:solidFill>
              </a:rPr>
              <a:t>وفي كافة المراحل كان يتبع "نظام الامتحانات والشهادات "فكان الخريجون من مرحلة معينة يتابعون في المراحل التالية بعد اجتياز امتحانات يضعها الأساتذة القدامى ,وتبعًا لتقديرات الامتحانات يلحق الخريج بالوظائف المختلفة في الدولة ,ويمكنه أن يتقدم للامتحان أكثر من مرة تبعاً لاحتياجات الوظيفة فلا حد للسن في دخول الامتحانات </a:t>
            </a:r>
            <a:r>
              <a:rPr lang="ar-SA" sz="3400" dirty="0" smtClean="0"/>
              <a:t>.</a:t>
            </a:r>
            <a:endParaRPr lang="en-US" sz="3400" dirty="0" smtClean="0"/>
          </a:p>
          <a:p>
            <a:endParaRPr lang="ar-S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14400"/>
            <a:ext cx="8229600" cy="10668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ar-S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ar-S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ar-S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ملامح الفكر التربوي في الهند القديمة </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ar-S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عنصر نائب للمحتوى 2"/>
          <p:cNvSpPr>
            <a:spLocks noGrp="1"/>
          </p:cNvSpPr>
          <p:nvPr>
            <p:ph idx="1"/>
          </p:nvPr>
        </p:nvSpPr>
        <p:spPr/>
        <p:txBody>
          <a:bodyPr/>
          <a:lstStyle/>
          <a:p>
            <a:pPr algn="r" rtl="1"/>
            <a:r>
              <a:rPr lang="ar-SA" u="sng" dirty="0" smtClean="0">
                <a:solidFill>
                  <a:srgbClr val="FF0000"/>
                </a:solidFill>
              </a:rPr>
              <a:t>مصادر الفكر التربوي في الهند </a:t>
            </a:r>
            <a:r>
              <a:rPr lang="ar-SA" u="sng" dirty="0" err="1" smtClean="0">
                <a:solidFill>
                  <a:srgbClr val="FF0000"/>
                </a:solidFill>
              </a:rPr>
              <a:t>القديمة :</a:t>
            </a:r>
            <a:endParaRPr lang="en-US" u="sng" dirty="0" smtClean="0">
              <a:solidFill>
                <a:srgbClr val="FF0000"/>
              </a:solidFill>
            </a:endParaRPr>
          </a:p>
          <a:p>
            <a:pPr algn="r" rtl="1"/>
            <a:r>
              <a:rPr lang="ar-SA" dirty="0" smtClean="0"/>
              <a:t>مصادر الفكر التربوي في الهند القديمة هي العقائد التي سادت آنذاك منذ  300 سنة  ق</a:t>
            </a:r>
            <a:r>
              <a:rPr lang="ar-SA" dirty="0" smtClean="0"/>
              <a:t>. م </a:t>
            </a:r>
            <a:r>
              <a:rPr lang="ar-SA" dirty="0" smtClean="0"/>
              <a:t>, وهي : </a:t>
            </a:r>
            <a:r>
              <a:rPr lang="ar-SA" dirty="0" err="1" smtClean="0"/>
              <a:t>الفيدا</a:t>
            </a:r>
            <a:r>
              <a:rPr lang="ar-SA" dirty="0" smtClean="0"/>
              <a:t> (وتعني العلم عن طريق الدين بكل ما هو مجهول ) , </a:t>
            </a:r>
            <a:r>
              <a:rPr lang="ar-SA" dirty="0" err="1" smtClean="0"/>
              <a:t>البراهمانية</a:t>
            </a:r>
            <a:r>
              <a:rPr lang="ar-SA" dirty="0" smtClean="0"/>
              <a:t> , البوذية.</a:t>
            </a:r>
            <a:endParaRPr lang="en-US" dirty="0" smtClean="0"/>
          </a:p>
          <a:p>
            <a:pPr algn="r" rtl="1"/>
            <a:r>
              <a:rPr lang="ar-SA" dirty="0" smtClean="0"/>
              <a:t>وكان للدين و النظام الطبقي الاجتماعي أثر واضح في تشكيل نظام التربية والتعليم, وكانت التربية خاضعة لرجال الدين من </a:t>
            </a:r>
            <a:r>
              <a:rPr lang="ar-SA" dirty="0" err="1" smtClean="0"/>
              <a:t>البراهمان</a:t>
            </a:r>
            <a:r>
              <a:rPr lang="ar-SA" dirty="0" smtClean="0"/>
              <a:t> وغيرهم , وهي تربية اقتصرت على عدد قليل من الهنود حتى يضمنوا حفظ أسرار النصوص المقدسة ولا يجعلوها مشاعا للجميع.</a:t>
            </a:r>
            <a:endParaRPr lang="en-US" dirty="0" smtClean="0"/>
          </a:p>
          <a:p>
            <a:pPr algn="r"/>
            <a:endParaRPr lang="ar-S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14400"/>
            <a:ext cx="8229600" cy="1295400"/>
          </a:xfrm>
          <a:prstGeom prst="doubleWave">
            <a:avLst/>
          </a:prstGeom>
          <a:solidFill>
            <a:schemeClr val="bg2">
              <a:lumMod val="90000"/>
            </a:schemeClr>
          </a:solidFill>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ar-SA" dirty="0" smtClean="0"/>
              <a:t/>
            </a:r>
            <a:br>
              <a:rPr lang="ar-SA" dirty="0" smtClean="0"/>
            </a:br>
            <a:r>
              <a:rPr lang="ar-SA" dirty="0" smtClean="0"/>
              <a:t>ونأتي في </a:t>
            </a:r>
            <a:r>
              <a:rPr lang="ar-SA" dirty="0" err="1" smtClean="0"/>
              <a:t>مايلي</a:t>
            </a:r>
            <a:r>
              <a:rPr lang="ar-SA" dirty="0" smtClean="0"/>
              <a:t> إلى أهم ملامح الفكر التربوي في الهند </a:t>
            </a:r>
            <a:r>
              <a:rPr lang="ar-SA" dirty="0" err="1" smtClean="0"/>
              <a:t>القديمة .</a:t>
            </a:r>
            <a:r>
              <a:rPr lang="en-US" dirty="0" smtClean="0"/>
              <a:t/>
            </a:r>
            <a:br>
              <a:rPr lang="en-US" dirty="0" smtClean="0"/>
            </a:br>
            <a:endParaRPr lang="ar-SA" dirty="0"/>
          </a:p>
        </p:txBody>
      </p:sp>
      <p:sp>
        <p:nvSpPr>
          <p:cNvPr id="3" name="عنصر نائب للمحتوى 2"/>
          <p:cNvSpPr>
            <a:spLocks noGrp="1"/>
          </p:cNvSpPr>
          <p:nvPr>
            <p:ph idx="1"/>
          </p:nvPr>
        </p:nvSpPr>
        <p:spPr>
          <a:ln>
            <a:noFill/>
          </a:ln>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lgn="r" rtl="1"/>
            <a:r>
              <a:rPr lang="ar-SA" sz="3900" u="sng" dirty="0" smtClean="0">
                <a:solidFill>
                  <a:srgbClr val="FF0000"/>
                </a:solidFill>
              </a:rPr>
              <a:t>أولاَ: عند </a:t>
            </a:r>
            <a:r>
              <a:rPr lang="ar-SA" sz="3900" u="sng" dirty="0" err="1" smtClean="0">
                <a:solidFill>
                  <a:srgbClr val="FF0000"/>
                </a:solidFill>
              </a:rPr>
              <a:t>البراهمانية</a:t>
            </a:r>
            <a:r>
              <a:rPr lang="ar-SA" sz="3900" u="sng" dirty="0" smtClean="0">
                <a:solidFill>
                  <a:srgbClr val="FF0000"/>
                </a:solidFill>
              </a:rPr>
              <a:t> </a:t>
            </a:r>
            <a:r>
              <a:rPr lang="ar-SA" sz="3900" u="sng" dirty="0" err="1" smtClean="0">
                <a:solidFill>
                  <a:srgbClr val="FF0000"/>
                </a:solidFill>
              </a:rPr>
              <a:t>:</a:t>
            </a:r>
            <a:endParaRPr lang="en-US" sz="3900" u="sng" dirty="0" smtClean="0">
              <a:solidFill>
                <a:srgbClr val="FF0000"/>
              </a:solidFill>
            </a:endParaRPr>
          </a:p>
          <a:p>
            <a:pPr algn="r" rtl="1"/>
            <a:r>
              <a:rPr lang="ar-SA" dirty="0" smtClean="0"/>
              <a:t>فقد هدفت التربية </a:t>
            </a:r>
            <a:r>
              <a:rPr lang="ar-SA" dirty="0" err="1" smtClean="0"/>
              <a:t>البراهمانية</a:t>
            </a:r>
            <a:r>
              <a:rPr lang="ar-SA" dirty="0" smtClean="0"/>
              <a:t> إلى التحكم في العقل والإرادة والجسم .</a:t>
            </a:r>
            <a:endParaRPr lang="en-US" dirty="0" smtClean="0"/>
          </a:p>
          <a:p>
            <a:pPr algn="r" rtl="1"/>
            <a:r>
              <a:rPr lang="ar-SA" dirty="0" smtClean="0"/>
              <a:t>فكان الجسم يبقى على جلسة واحدة  مدة طويلة , ويتعود الطالب التنفس بطريقة معينة تختلف على حسب ساعات النهار وحسب الغرض . وكان هذا التحكم ضروري للسيطرة على النزعات والرغبات , وكان النظام غاية التربية .</a:t>
            </a:r>
            <a:endParaRPr lang="en-US" dirty="0" smtClean="0"/>
          </a:p>
          <a:p>
            <a:pPr algn="r" rtl="1"/>
            <a:r>
              <a:rPr lang="ar-SA" dirty="0" smtClean="0">
                <a:solidFill>
                  <a:srgbClr val="002060"/>
                </a:solidFill>
              </a:rPr>
              <a:t>وعماد التربية </a:t>
            </a:r>
            <a:r>
              <a:rPr lang="ar-SA" dirty="0" err="1" smtClean="0">
                <a:solidFill>
                  <a:srgbClr val="002060"/>
                </a:solidFill>
              </a:rPr>
              <a:t>البراهمانية</a:t>
            </a:r>
            <a:r>
              <a:rPr lang="ar-SA" dirty="0" smtClean="0">
                <a:solidFill>
                  <a:srgbClr val="002060"/>
                </a:solidFill>
              </a:rPr>
              <a:t> هو المعلم , ويصف "قانون </a:t>
            </a:r>
            <a:r>
              <a:rPr lang="ar-SA" dirty="0" err="1" smtClean="0">
                <a:solidFill>
                  <a:srgbClr val="002060"/>
                </a:solidFill>
              </a:rPr>
              <a:t>مانو</a:t>
            </a:r>
            <a:r>
              <a:rPr lang="ar-SA" dirty="0" smtClean="0">
                <a:solidFill>
                  <a:srgbClr val="002060"/>
                </a:solidFill>
              </a:rPr>
              <a:t> " وهو بمثابة الدستور الأخلاقي لعمل المعلم , المدرس المثالي بأنه ذو حديث عذب , وإذا أهانه شخص لا يرد الإهانة , ولا يضر أحدا بالقول أو العمل , ولا يستخدم التهديد بعقاب من السماء ليخيف أحد أو يهدده , وهو إنسان مثقف , عفيف , طاهر النفس , مرح ,رحيم , راسخ في معتقداته , وهو لا يمانع في إعطاء ما عنده من علم لتلاميذه .</a:t>
            </a:r>
            <a:endParaRPr lang="en-US" dirty="0" smtClean="0">
              <a:solidFill>
                <a:srgbClr val="002060"/>
              </a:solidFill>
            </a:endParaRPr>
          </a:p>
          <a:p>
            <a:pPr algn="r"/>
            <a:endParaRPr lang="ar-S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SA" u="sng" dirty="0" err="1" smtClean="0">
                <a:solidFill>
                  <a:srgbClr val="FF0000"/>
                </a:solidFill>
                <a:latin typeface="+mn-lt"/>
                <a:ea typeface="+mn-ea"/>
                <a:cs typeface="+mn-cs"/>
              </a:rPr>
              <a:t>ثانياَ </a:t>
            </a:r>
            <a:r>
              <a:rPr lang="ar-SA" u="sng" dirty="0" smtClean="0">
                <a:solidFill>
                  <a:srgbClr val="FF0000"/>
                </a:solidFill>
                <a:latin typeface="+mn-lt"/>
                <a:ea typeface="+mn-ea"/>
                <a:cs typeface="+mn-cs"/>
              </a:rPr>
              <a:t>: عند </a:t>
            </a:r>
            <a:r>
              <a:rPr lang="ar-SA" u="sng" dirty="0" err="1" smtClean="0">
                <a:solidFill>
                  <a:srgbClr val="FF0000"/>
                </a:solidFill>
                <a:latin typeface="+mn-lt"/>
                <a:ea typeface="+mn-ea"/>
                <a:cs typeface="+mn-cs"/>
              </a:rPr>
              <a:t>البوذية :</a:t>
            </a:r>
            <a:r>
              <a:rPr lang="ar-SA" u="sng" dirty="0" smtClean="0">
                <a:solidFill>
                  <a:srgbClr val="FF0000"/>
                </a:solidFill>
                <a:latin typeface="+mn-lt"/>
                <a:ea typeface="+mn-ea"/>
                <a:cs typeface="+mn-cs"/>
              </a:rPr>
              <a:t> </a:t>
            </a:r>
            <a:r>
              <a:rPr lang="en-US" dirty="0" smtClean="0"/>
              <a:t/>
            </a:r>
            <a:br>
              <a:rPr lang="en-US" dirty="0" smtClean="0"/>
            </a:br>
            <a:endParaRPr lang="ar-SA" dirty="0"/>
          </a:p>
        </p:txBody>
      </p:sp>
      <p:sp>
        <p:nvSpPr>
          <p:cNvPr id="3" name="عنصر نائب للمحتوى 2"/>
          <p:cNvSpPr>
            <a:spLocks noGrp="1"/>
          </p:cNvSpPr>
          <p:nvPr>
            <p:ph idx="1"/>
          </p:nvPr>
        </p:nvSpPr>
        <p:spPr>
          <a:xfrm>
            <a:off x="457200" y="1905000"/>
            <a:ext cx="8229600" cy="4669536"/>
          </a:xfrm>
        </p:spPr>
        <p:style>
          <a:lnRef idx="2">
            <a:schemeClr val="accent3"/>
          </a:lnRef>
          <a:fillRef idx="1">
            <a:schemeClr val="lt1"/>
          </a:fillRef>
          <a:effectRef idx="0">
            <a:schemeClr val="accent3"/>
          </a:effectRef>
          <a:fontRef idx="minor">
            <a:schemeClr val="dk1"/>
          </a:fontRef>
        </p:style>
        <p:txBody>
          <a:bodyPr/>
          <a:lstStyle/>
          <a:p>
            <a:pPr algn="ctr"/>
            <a:endParaRPr lang="ar-SA" dirty="0" smtClean="0"/>
          </a:p>
          <a:p>
            <a:pPr algn="ctr"/>
            <a:endParaRPr lang="ar-SA" dirty="0" smtClean="0"/>
          </a:p>
          <a:p>
            <a:pPr algn="ctr"/>
            <a:r>
              <a:rPr lang="ar-SA" dirty="0" smtClean="0"/>
              <a:t>مؤسس العقيدة البوذية هو "</a:t>
            </a:r>
            <a:r>
              <a:rPr lang="ar-SA" dirty="0" err="1" smtClean="0"/>
              <a:t>جوتاما</a:t>
            </a:r>
            <a:r>
              <a:rPr lang="ar-SA" dirty="0" smtClean="0"/>
              <a:t>" وله أسماء عديدة آخرها " بوذا ", وقد ولد حوالي 560 ق.م على حدود نيبال , وزهد في حياته وارتدى ثيابا خشنة وترك حياة النعيم , وكان يؤمن أن مصدر الشقاء البشري ما يثيره الهوى المتولد من الشهوات الجسمانية , ولا خلاص للفرد من هذه الشهوات إلا بالزهد والتعفف عما في الحياة من ملذات وشهوات وقد وصفت الكتابات البوذية حالة الانتصار على الشهوة بأنها " </a:t>
            </a:r>
            <a:r>
              <a:rPr lang="ar-SA" dirty="0" err="1" smtClean="0"/>
              <a:t>النرفانا</a:t>
            </a:r>
            <a:r>
              <a:rPr lang="ar-SA" dirty="0" smtClean="0"/>
              <a:t>" وهي حالة السعادة التي يبلغها الفرد بابتعاده عن الشهوات الجسمية </a:t>
            </a:r>
            <a:endParaRPr lang="ar-S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990600"/>
            <a:ext cx="8229600" cy="2895600"/>
          </a:xfrm>
        </p:spPr>
        <p:txBody>
          <a:bodyPr>
            <a:noAutofit/>
          </a:bodyPr>
          <a:lstStyle/>
          <a:p>
            <a:pPr algn="r" rtl="1"/>
            <a:r>
              <a:rPr lang="ar-SA" sz="2400" u="sng" dirty="0" smtClean="0">
                <a:solidFill>
                  <a:srgbClr val="FF0000"/>
                </a:solidFill>
              </a:rPr>
              <a:t>ونلمح فكر التربية البوذية من </a:t>
            </a:r>
            <a:r>
              <a:rPr lang="ar-SA" sz="2400" u="sng" dirty="0" err="1" smtClean="0">
                <a:solidFill>
                  <a:srgbClr val="FF0000"/>
                </a:solidFill>
              </a:rPr>
              <a:t>دعوتها </a:t>
            </a:r>
            <a:r>
              <a:rPr lang="ar-SA" sz="2400" u="sng" dirty="0" smtClean="0">
                <a:solidFill>
                  <a:srgbClr val="FF0000"/>
                </a:solidFill>
              </a:rPr>
              <a:t>"للزهد وسمو </a:t>
            </a:r>
            <a:r>
              <a:rPr lang="ar-SA" sz="2400" u="sng" dirty="0" err="1" smtClean="0">
                <a:solidFill>
                  <a:srgbClr val="FF0000"/>
                </a:solidFill>
              </a:rPr>
              <a:t>النفس " </a:t>
            </a:r>
            <a:r>
              <a:rPr lang="ar-SA" sz="2400" u="sng" dirty="0" smtClean="0">
                <a:solidFill>
                  <a:srgbClr val="FF0000"/>
                </a:solidFill>
              </a:rPr>
              <a:t>, وهي في ذلك تتكون من الأربع حقائق النبيلة </a:t>
            </a:r>
            <a:r>
              <a:rPr lang="ar-SA" sz="2400" u="sng" dirty="0" err="1" smtClean="0">
                <a:solidFill>
                  <a:srgbClr val="FF0000"/>
                </a:solidFill>
              </a:rPr>
              <a:t>التالية :</a:t>
            </a:r>
            <a:endParaRPr lang="en-US" sz="2400" u="sng" dirty="0" smtClean="0">
              <a:solidFill>
                <a:srgbClr val="FF0000"/>
              </a:solidFill>
            </a:endParaRPr>
          </a:p>
          <a:p>
            <a:pPr lvl="0" algn="r" rtl="1"/>
            <a:r>
              <a:rPr lang="ar-SA" sz="2400" dirty="0" smtClean="0"/>
              <a:t>1- الوجود شقاء.</a:t>
            </a:r>
            <a:endParaRPr lang="en-US" sz="2400" dirty="0" smtClean="0"/>
          </a:p>
          <a:p>
            <a:pPr lvl="0" algn="r" rtl="1"/>
            <a:r>
              <a:rPr lang="ar-SA" sz="2400" dirty="0" smtClean="0"/>
              <a:t>2-يتسبب الشقاء عن الرغبات </a:t>
            </a:r>
            <a:r>
              <a:rPr lang="ar-SA" sz="2400" dirty="0" smtClean="0"/>
              <a:t>الأنانية </a:t>
            </a:r>
            <a:r>
              <a:rPr lang="ar-SA" sz="2400" dirty="0" smtClean="0"/>
              <a:t>.</a:t>
            </a:r>
            <a:endParaRPr lang="en-US" sz="2400" dirty="0" smtClean="0"/>
          </a:p>
          <a:p>
            <a:pPr lvl="0" algn="r" rtl="1"/>
            <a:r>
              <a:rPr lang="ar-SA" sz="2400" dirty="0" smtClean="0"/>
              <a:t>3-يمكن تدمير الرغبات </a:t>
            </a:r>
            <a:r>
              <a:rPr lang="ar-SA" sz="2400" dirty="0" smtClean="0"/>
              <a:t>الأنانية.</a:t>
            </a:r>
            <a:endParaRPr lang="en-US" sz="2400" dirty="0" smtClean="0"/>
          </a:p>
          <a:p>
            <a:pPr lvl="0" algn="r" rtl="1"/>
            <a:r>
              <a:rPr lang="ar-SA" sz="2400" dirty="0" smtClean="0"/>
              <a:t>4-يتم تدميرها باتباع طريق ذي ثمان شعب . </a:t>
            </a:r>
            <a:r>
              <a:rPr lang="ar-SA" sz="2400" dirty="0" smtClean="0">
                <a:solidFill>
                  <a:srgbClr val="C00000"/>
                </a:solidFill>
              </a:rPr>
              <a:t>خطواته هي </a:t>
            </a:r>
            <a:r>
              <a:rPr lang="ar-SA" sz="2400" dirty="0" smtClean="0"/>
              <a:t>:</a:t>
            </a:r>
            <a:endParaRPr lang="en-US" sz="2400" dirty="0" smtClean="0"/>
          </a:p>
          <a:p>
            <a:pPr lvl="0" algn="r" rtl="1"/>
            <a:r>
              <a:rPr lang="ar-SA" sz="2400" dirty="0" smtClean="0">
                <a:solidFill>
                  <a:schemeClr val="accent6">
                    <a:lumMod val="75000"/>
                  </a:schemeClr>
                </a:solidFill>
              </a:rPr>
              <a:t>الفهم السليم .</a:t>
            </a:r>
            <a:endParaRPr lang="en-US" sz="2400" dirty="0" smtClean="0">
              <a:solidFill>
                <a:schemeClr val="accent6">
                  <a:lumMod val="75000"/>
                </a:schemeClr>
              </a:solidFill>
            </a:endParaRPr>
          </a:p>
          <a:p>
            <a:pPr lvl="0" algn="r" rtl="1"/>
            <a:r>
              <a:rPr lang="ar-SA" sz="2400" dirty="0" smtClean="0">
                <a:solidFill>
                  <a:schemeClr val="accent6">
                    <a:lumMod val="75000"/>
                  </a:schemeClr>
                </a:solidFill>
              </a:rPr>
              <a:t>الغرض الصحيح.القول الحسن .</a:t>
            </a:r>
            <a:endParaRPr lang="en-US" sz="2400" dirty="0" smtClean="0">
              <a:solidFill>
                <a:schemeClr val="accent6">
                  <a:lumMod val="75000"/>
                </a:schemeClr>
              </a:solidFill>
            </a:endParaRPr>
          </a:p>
          <a:p>
            <a:pPr lvl="0" algn="r" rtl="1"/>
            <a:r>
              <a:rPr lang="ar-SA" sz="2400" dirty="0" smtClean="0">
                <a:solidFill>
                  <a:schemeClr val="accent6">
                    <a:lumMod val="75000"/>
                  </a:schemeClr>
                </a:solidFill>
              </a:rPr>
              <a:t>السلوك القويم .</a:t>
            </a:r>
            <a:endParaRPr lang="en-US" sz="2400" dirty="0" smtClean="0">
              <a:solidFill>
                <a:schemeClr val="accent6">
                  <a:lumMod val="75000"/>
                </a:schemeClr>
              </a:solidFill>
            </a:endParaRPr>
          </a:p>
          <a:p>
            <a:pPr lvl="0" algn="r" rtl="1"/>
            <a:r>
              <a:rPr lang="ar-SA" sz="2400" dirty="0" smtClean="0">
                <a:solidFill>
                  <a:schemeClr val="accent6">
                    <a:lumMod val="75000"/>
                  </a:schemeClr>
                </a:solidFill>
              </a:rPr>
              <a:t>المهنة المناسبة.</a:t>
            </a:r>
            <a:endParaRPr lang="en-US" sz="2400" dirty="0" smtClean="0">
              <a:solidFill>
                <a:schemeClr val="accent6">
                  <a:lumMod val="75000"/>
                </a:schemeClr>
              </a:solidFill>
            </a:endParaRPr>
          </a:p>
          <a:p>
            <a:pPr lvl="0" algn="r" rtl="1"/>
            <a:r>
              <a:rPr lang="ar-SA" sz="2400" dirty="0" smtClean="0">
                <a:solidFill>
                  <a:schemeClr val="accent6">
                    <a:lumMod val="75000"/>
                  </a:schemeClr>
                </a:solidFill>
              </a:rPr>
              <a:t>المحاولة الجادة .</a:t>
            </a:r>
            <a:endParaRPr lang="en-US" sz="2400" dirty="0" smtClean="0">
              <a:solidFill>
                <a:schemeClr val="accent6">
                  <a:lumMod val="75000"/>
                </a:schemeClr>
              </a:solidFill>
            </a:endParaRPr>
          </a:p>
          <a:p>
            <a:pPr lvl="0" algn="r" rtl="1"/>
            <a:r>
              <a:rPr lang="ar-SA" sz="2400" dirty="0" smtClean="0">
                <a:solidFill>
                  <a:schemeClr val="accent6">
                    <a:lumMod val="75000"/>
                  </a:schemeClr>
                </a:solidFill>
              </a:rPr>
              <a:t>اليقظة الواعية .</a:t>
            </a:r>
            <a:endParaRPr lang="en-US" sz="2400" dirty="0" smtClean="0">
              <a:solidFill>
                <a:schemeClr val="accent6">
                  <a:lumMod val="75000"/>
                </a:schemeClr>
              </a:solidFill>
            </a:endParaRPr>
          </a:p>
          <a:p>
            <a:pPr lvl="0" algn="r" rtl="1"/>
            <a:r>
              <a:rPr lang="ar-SA" sz="2400" dirty="0" smtClean="0">
                <a:solidFill>
                  <a:schemeClr val="accent6">
                    <a:lumMod val="75000"/>
                  </a:schemeClr>
                </a:solidFill>
              </a:rPr>
              <a:t>التركيز الصادق .</a:t>
            </a:r>
            <a:endParaRPr lang="en-US" sz="2400" dirty="0" smtClean="0">
              <a:solidFill>
                <a:schemeClr val="accent6">
                  <a:lumMod val="75000"/>
                </a:schemeClr>
              </a:solidFill>
            </a:endParaRPr>
          </a:p>
          <a:p>
            <a:pPr algn="r"/>
            <a:endParaRPr lang="ar-SA" sz="2400" dirty="0"/>
          </a:p>
        </p:txBody>
      </p:sp>
      <p:pic>
        <p:nvPicPr>
          <p:cNvPr id="4" name="صورة 3" descr="129708252748805087.jpg"/>
          <p:cNvPicPr>
            <a:picLocks noChangeAspect="1"/>
          </p:cNvPicPr>
          <p:nvPr/>
        </p:nvPicPr>
        <p:blipFill>
          <a:blip r:embed="rId2" cstate="print"/>
          <a:stretch>
            <a:fillRect/>
          </a:stretch>
        </p:blipFill>
        <p:spPr>
          <a:xfrm>
            <a:off x="609600" y="3352800"/>
            <a:ext cx="2819400" cy="3167865"/>
          </a:xfrm>
          <a:prstGeom prst="ellipse">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79712" y="620688"/>
            <a:ext cx="7164288" cy="5505475"/>
          </a:xfrm>
        </p:spPr>
        <p:txBody>
          <a:bodyPr>
            <a:noAutofit/>
          </a:bodyPr>
          <a:lstStyle/>
          <a:p>
            <a:pPr algn="r" rtl="1"/>
            <a:r>
              <a:rPr lang="ar-SA" sz="3200" b="1" dirty="0">
                <a:solidFill>
                  <a:srgbClr val="C00000"/>
                </a:solidFill>
                <a:latin typeface="Times New Roman" pitchFamily="18" charset="0"/>
                <a:cs typeface="Times New Roman" pitchFamily="18" charset="0"/>
              </a:rPr>
              <a:t>تمهيد</a:t>
            </a:r>
            <a:r>
              <a:rPr lang="ar-SA"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r" rtl="1"/>
            <a:r>
              <a:rPr lang="ar-SA" sz="2400" b="1" dirty="0">
                <a:solidFill>
                  <a:srgbClr val="FF0066"/>
                </a:solidFill>
                <a:latin typeface="Times New Roman" pitchFamily="18" charset="0"/>
                <a:cs typeface="Times New Roman" pitchFamily="18" charset="0"/>
              </a:rPr>
              <a:t>كيف كان إنسان العصور القديمة يفكر في عملية التربية ؟ </a:t>
            </a:r>
            <a:endParaRPr lang="en-US" sz="2400" b="1" dirty="0" smtClean="0">
              <a:solidFill>
                <a:srgbClr val="FF0066"/>
              </a:solidFill>
              <a:latin typeface="Times New Roman" pitchFamily="18" charset="0"/>
              <a:cs typeface="Times New Roman" pitchFamily="18" charset="0"/>
            </a:endParaRPr>
          </a:p>
          <a:p>
            <a:pPr algn="r" rtl="1"/>
            <a:r>
              <a:rPr lang="ar-SA" sz="2400" b="1" dirty="0" smtClean="0">
                <a:latin typeface="Times New Roman" pitchFamily="18" charset="0"/>
                <a:cs typeface="Times New Roman" pitchFamily="18" charset="0"/>
              </a:rPr>
              <a:t>وهل </a:t>
            </a:r>
            <a:r>
              <a:rPr lang="ar-SA" sz="2400" b="1" dirty="0">
                <a:latin typeface="Times New Roman" pitchFamily="18" charset="0"/>
                <a:cs typeface="Times New Roman" pitchFamily="18" charset="0"/>
              </a:rPr>
              <a:t>كانت تلك المؤسسة المسماة بالمدرسة قائمة آنذاك ؟ </a:t>
            </a:r>
            <a:endParaRPr lang="en-US" sz="2400" b="1" dirty="0" smtClean="0">
              <a:latin typeface="Times New Roman" pitchFamily="18" charset="0"/>
              <a:cs typeface="Times New Roman" pitchFamily="18" charset="0"/>
            </a:endParaRPr>
          </a:p>
          <a:p>
            <a:pPr algn="r" rtl="1"/>
            <a:r>
              <a:rPr lang="ar-SA" sz="2400" b="1" dirty="0" smtClean="0">
                <a:solidFill>
                  <a:srgbClr val="FF0066"/>
                </a:solidFill>
                <a:latin typeface="Times New Roman" pitchFamily="18" charset="0"/>
                <a:cs typeface="Times New Roman" pitchFamily="18" charset="0"/>
              </a:rPr>
              <a:t>ومن </a:t>
            </a:r>
            <a:r>
              <a:rPr lang="ar-SA" sz="2400" b="1" dirty="0">
                <a:solidFill>
                  <a:srgbClr val="FF0066"/>
                </a:solidFill>
                <a:latin typeface="Times New Roman" pitchFamily="18" charset="0"/>
                <a:cs typeface="Times New Roman" pitchFamily="18" charset="0"/>
              </a:rPr>
              <a:t>هو المربي أو المعلم في ذلك الزمان البعيد ؟ </a:t>
            </a:r>
            <a:endParaRPr lang="en-US" sz="2400" b="1" dirty="0" smtClean="0">
              <a:solidFill>
                <a:srgbClr val="FF0066"/>
              </a:solidFill>
              <a:latin typeface="Times New Roman" pitchFamily="18" charset="0"/>
              <a:cs typeface="Times New Roman" pitchFamily="18" charset="0"/>
            </a:endParaRPr>
          </a:p>
          <a:p>
            <a:pPr algn="r" rtl="1"/>
            <a:r>
              <a:rPr lang="ar-SA" sz="2400" b="1" dirty="0" smtClean="0">
                <a:latin typeface="Times New Roman" pitchFamily="18" charset="0"/>
                <a:cs typeface="Times New Roman" pitchFamily="18" charset="0"/>
              </a:rPr>
              <a:t>وهل </a:t>
            </a:r>
            <a:r>
              <a:rPr lang="ar-SA" sz="2400" b="1" dirty="0">
                <a:latin typeface="Times New Roman" pitchFamily="18" charset="0"/>
                <a:cs typeface="Times New Roman" pitchFamily="18" charset="0"/>
              </a:rPr>
              <a:t>ثمة قصدية أو غرضية كانت تحكم عملية التربية أم انها كانت عملية عفوية تتسم بكثير من التلقائية ؟ </a:t>
            </a:r>
            <a:r>
              <a:rPr lang="ar-SA"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pPr algn="r" rtl="1"/>
            <a:r>
              <a:rPr lang="ar-SA" sz="2400" b="1" dirty="0">
                <a:latin typeface="Times New Roman" pitchFamily="18" charset="0"/>
                <a:cs typeface="Times New Roman" pitchFamily="18" charset="0"/>
              </a:rPr>
              <a:t>ولعل من المناسب قبل ان نعرض للأفكار والمعتقدات التربوية في العصور القديمة ان نأتي إلى </a:t>
            </a:r>
            <a:r>
              <a:rPr lang="ar-SA" sz="3200" b="1" dirty="0">
                <a:solidFill>
                  <a:srgbClr val="FF0000"/>
                </a:solidFill>
                <a:latin typeface="Times New Roman" pitchFamily="18" charset="0"/>
                <a:cs typeface="Times New Roman" pitchFamily="18" charset="0"/>
              </a:rPr>
              <a:t>حقيقة منهجية </a:t>
            </a:r>
            <a:r>
              <a:rPr lang="ar-SA" sz="2400" b="1" dirty="0">
                <a:latin typeface="Times New Roman" pitchFamily="18" charset="0"/>
                <a:cs typeface="Times New Roman" pitchFamily="18" charset="0"/>
              </a:rPr>
              <a:t>أوردها علماء </a:t>
            </a:r>
            <a:r>
              <a:rPr lang="ar-SA" sz="2400" b="1" dirty="0" smtClean="0">
                <a:latin typeface="Times New Roman" pitchFamily="18" charset="0"/>
                <a:cs typeface="Times New Roman" pitchFamily="18" charset="0"/>
              </a:rPr>
              <a:t>الاجتماع </a:t>
            </a:r>
            <a:r>
              <a:rPr lang="ar-SA" sz="2400" b="1" dirty="0">
                <a:latin typeface="Times New Roman" pitchFamily="18" charset="0"/>
                <a:cs typeface="Times New Roman" pitchFamily="18" charset="0"/>
              </a:rPr>
              <a:t>والأجناس </a:t>
            </a:r>
            <a:endParaRPr lang="en-US" sz="2400" b="1" dirty="0" smtClean="0">
              <a:latin typeface="Times New Roman" pitchFamily="18" charset="0"/>
              <a:cs typeface="Times New Roman" pitchFamily="18" charset="0"/>
            </a:endParaRPr>
          </a:p>
          <a:p>
            <a:pPr algn="r" rtl="1"/>
            <a:r>
              <a:rPr lang="ar-SA" b="1" dirty="0" smtClean="0">
                <a:solidFill>
                  <a:srgbClr val="00B050"/>
                </a:solidFill>
                <a:latin typeface="Times New Roman" pitchFamily="18" charset="0"/>
                <a:cs typeface="Times New Roman" pitchFamily="18" charset="0"/>
              </a:rPr>
              <a:t>وهي </a:t>
            </a:r>
            <a:r>
              <a:rPr lang="ar-SA" b="1" dirty="0">
                <a:solidFill>
                  <a:srgbClr val="00B050"/>
                </a:solidFill>
                <a:latin typeface="Times New Roman" pitchFamily="18" charset="0"/>
                <a:cs typeface="Times New Roman" pitchFamily="18" charset="0"/>
              </a:rPr>
              <a:t>أن فهم معتقدات التربية في ذلك الزمان البعيد لا ينبغي ان يخضع لقيمنا واحكامنا الراهنة بمعنى ان نقول بأنها معتقدات صحيحة أو خيرة أو عكس ذلك </a:t>
            </a:r>
            <a:endParaRPr lang="en-US" b="1" dirty="0" smtClean="0">
              <a:solidFill>
                <a:srgbClr val="00B050"/>
              </a:solidFill>
              <a:latin typeface="Times New Roman" pitchFamily="18" charset="0"/>
              <a:cs typeface="Times New Roman" pitchFamily="18" charset="0"/>
            </a:endParaRPr>
          </a:p>
          <a:p>
            <a:pPr algn="r" rtl="1"/>
            <a:r>
              <a:rPr lang="ar-SA" sz="2400" b="1" dirty="0" smtClean="0">
                <a:latin typeface="Times New Roman" pitchFamily="18" charset="0"/>
                <a:cs typeface="Times New Roman" pitchFamily="18" charset="0"/>
              </a:rPr>
              <a:t>فتلك </a:t>
            </a:r>
            <a:r>
              <a:rPr lang="ar-SA" sz="2400" b="1" dirty="0">
                <a:latin typeface="Times New Roman" pitchFamily="18" charset="0"/>
                <a:cs typeface="Times New Roman" pitchFamily="18" charset="0"/>
              </a:rPr>
              <a:t>الأفكار والمعتقدات هي وليدة للثقافات التي نشأت فيها أي وليدة نمط من الحياة وطريقة من التفكير صاحبت تلك الازمنة </a:t>
            </a:r>
            <a:r>
              <a:rPr lang="ar-SA" sz="2400" b="1" dirty="0" smtClean="0">
                <a:latin typeface="Times New Roman" pitchFamily="18" charset="0"/>
                <a:cs typeface="Times New Roman" pitchFamily="18" charset="0"/>
              </a:rPr>
              <a:t>المبكرة</a:t>
            </a:r>
            <a:endParaRPr lang="en-US" sz="2400" dirty="0">
              <a:latin typeface="Times New Roman" pitchFamily="18" charset="0"/>
              <a:cs typeface="Times New Roman" pitchFamily="18" charset="0"/>
            </a:endParaRPr>
          </a:p>
        </p:txBody>
      </p:sp>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l="62231" t="11868" b="22722"/>
          <a:stretch/>
        </p:blipFill>
        <p:spPr>
          <a:xfrm>
            <a:off x="228600" y="1295400"/>
            <a:ext cx="1872208" cy="45827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93223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47800"/>
            <a:ext cx="8229600" cy="4325112"/>
          </a:xfrm>
        </p:spPr>
        <p:txBody>
          <a:bodyPr>
            <a:normAutofit fontScale="92500"/>
          </a:bodyPr>
          <a:lstStyle/>
          <a:p>
            <a:pPr algn="r" rtl="1"/>
            <a:r>
              <a:rPr lang="ar-SA" u="sng" dirty="0" smtClean="0">
                <a:solidFill>
                  <a:srgbClr val="FF0000"/>
                </a:solidFill>
                <a:effectLst>
                  <a:outerShdw blurRad="38100" dist="38100" dir="2700000" algn="tl">
                    <a:srgbClr val="000000">
                      <a:alpha val="43137"/>
                    </a:srgbClr>
                  </a:outerShdw>
                </a:effectLst>
              </a:rPr>
              <a:t>وعلى هذا فقد حلت الآداب البوذية محل </a:t>
            </a:r>
            <a:r>
              <a:rPr lang="ar-SA" u="sng" dirty="0" err="1" smtClean="0">
                <a:solidFill>
                  <a:srgbClr val="FF0000"/>
                </a:solidFill>
                <a:effectLst>
                  <a:outerShdw blurRad="38100" dist="38100" dir="2700000" algn="tl">
                    <a:srgbClr val="000000">
                      <a:alpha val="43137"/>
                    </a:srgbClr>
                  </a:outerShdw>
                </a:effectLst>
              </a:rPr>
              <a:t>الفيدا</a:t>
            </a:r>
            <a:r>
              <a:rPr lang="ar-SA" u="sng" dirty="0" smtClean="0">
                <a:solidFill>
                  <a:srgbClr val="FF0000"/>
                </a:solidFill>
                <a:effectLst>
                  <a:outerShdw blurRad="38100" dist="38100" dir="2700000" algn="tl">
                    <a:srgbClr val="000000">
                      <a:alpha val="43137"/>
                    </a:srgbClr>
                  </a:outerShdw>
                </a:effectLst>
              </a:rPr>
              <a:t> كمصدر للحكمة والأخلاق في التربية </a:t>
            </a:r>
            <a:r>
              <a:rPr lang="ar-SA" u="sng" dirty="0" err="1" smtClean="0">
                <a:solidFill>
                  <a:srgbClr val="FF0000"/>
                </a:solidFill>
                <a:effectLst>
                  <a:outerShdw blurRad="38100" dist="38100" dir="2700000" algn="tl">
                    <a:srgbClr val="000000">
                      <a:alpha val="43137"/>
                    </a:srgbClr>
                  </a:outerShdw>
                </a:effectLst>
              </a:rPr>
              <a:t>الهندية </a:t>
            </a:r>
            <a:r>
              <a:rPr lang="ar-SA" u="sng" dirty="0" smtClean="0">
                <a:solidFill>
                  <a:srgbClr val="FF0000"/>
                </a:solidFill>
                <a:effectLst>
                  <a:outerShdw blurRad="38100" dist="38100" dir="2700000" algn="tl">
                    <a:srgbClr val="000000">
                      <a:alpha val="43137"/>
                    </a:srgbClr>
                  </a:outerShdw>
                </a:effectLst>
              </a:rPr>
              <a:t>, واعتبرت وصايا البوذية العشر للإنسان بمثابة الدستور الفكري والأخلاقي </a:t>
            </a:r>
            <a:r>
              <a:rPr lang="ar-SA" u="sng" dirty="0" err="1" smtClean="0">
                <a:solidFill>
                  <a:srgbClr val="FF0000"/>
                </a:solidFill>
                <a:effectLst>
                  <a:outerShdw blurRad="38100" dist="38100" dir="2700000" algn="tl">
                    <a:srgbClr val="000000">
                      <a:alpha val="43137"/>
                    </a:srgbClr>
                  </a:outerShdw>
                </a:effectLst>
              </a:rPr>
              <a:t>للمربين </a:t>
            </a:r>
            <a:r>
              <a:rPr lang="ar-SA" u="sng" dirty="0" smtClean="0">
                <a:solidFill>
                  <a:srgbClr val="FF0000"/>
                </a:solidFill>
                <a:effectLst>
                  <a:outerShdw blurRad="38100" dist="38100" dir="2700000" algn="tl">
                    <a:srgbClr val="000000">
                      <a:alpha val="43137"/>
                    </a:srgbClr>
                  </a:outerShdw>
                </a:effectLst>
              </a:rPr>
              <a:t>, وكانت تلك الوصايا </a:t>
            </a:r>
            <a:r>
              <a:rPr lang="ar-SA" u="sng" dirty="0" err="1" smtClean="0">
                <a:solidFill>
                  <a:srgbClr val="FF0000"/>
                </a:solidFill>
                <a:effectLst>
                  <a:outerShdw blurRad="38100" dist="38100" dir="2700000" algn="tl">
                    <a:srgbClr val="000000">
                      <a:alpha val="43137"/>
                    </a:srgbClr>
                  </a:outerShdw>
                </a:effectLst>
              </a:rPr>
              <a:t>تقول :</a:t>
            </a:r>
            <a:r>
              <a:rPr lang="ar-SA" u="sng" dirty="0" smtClean="0">
                <a:solidFill>
                  <a:srgbClr val="FF0000"/>
                </a:solidFill>
                <a:effectLst>
                  <a:outerShdw blurRad="38100" dist="38100" dir="2700000" algn="tl">
                    <a:srgbClr val="000000">
                      <a:alpha val="43137"/>
                    </a:srgbClr>
                  </a:outerShdw>
                </a:effectLst>
              </a:rPr>
              <a:t> </a:t>
            </a:r>
            <a:endParaRPr lang="en-US" u="sng" dirty="0" smtClean="0">
              <a:solidFill>
                <a:srgbClr val="FF0000"/>
              </a:solidFill>
              <a:effectLst>
                <a:outerShdw blurRad="38100" dist="38100" dir="2700000" algn="tl">
                  <a:srgbClr val="000000">
                    <a:alpha val="43137"/>
                  </a:srgbClr>
                </a:outerShdw>
              </a:effectLst>
            </a:endParaRPr>
          </a:p>
          <a:p>
            <a:pPr algn="r" rtl="1"/>
            <a:r>
              <a:rPr lang="ar-SA" dirty="0" smtClean="0">
                <a:solidFill>
                  <a:schemeClr val="tx1">
                    <a:lumMod val="95000"/>
                    <a:lumOff val="5000"/>
                  </a:schemeClr>
                </a:solidFill>
              </a:rPr>
              <a:t>" لا تزهق روحاَ , لا تأخذ ما لا </a:t>
            </a:r>
            <a:r>
              <a:rPr lang="ar-SA" dirty="0" smtClean="0">
                <a:solidFill>
                  <a:schemeClr val="tx1">
                    <a:lumMod val="95000"/>
                    <a:lumOff val="5000"/>
                  </a:schemeClr>
                </a:solidFill>
              </a:rPr>
              <a:t>تستحقه </a:t>
            </a:r>
            <a:r>
              <a:rPr lang="ar-SA" dirty="0" smtClean="0">
                <a:solidFill>
                  <a:schemeClr val="tx1">
                    <a:lumMod val="95000"/>
                    <a:lumOff val="5000"/>
                  </a:schemeClr>
                </a:solidFill>
              </a:rPr>
              <a:t>, لا تزن , لا تكذب أو تغش أحداَ , لا تسكر , كل باعتدال ولا تأكل شيئا بعد الظهر , لا تشهد رقص ولا تسمع </a:t>
            </a:r>
            <a:r>
              <a:rPr lang="ar-SA" dirty="0" err="1" smtClean="0">
                <a:solidFill>
                  <a:schemeClr val="tx1">
                    <a:lumMod val="95000"/>
                    <a:lumOff val="5000"/>
                  </a:schemeClr>
                </a:solidFill>
              </a:rPr>
              <a:t>غناءاَ</a:t>
            </a:r>
            <a:r>
              <a:rPr lang="ar-SA" dirty="0" smtClean="0">
                <a:solidFill>
                  <a:schemeClr val="tx1">
                    <a:lumMod val="95000"/>
                    <a:lumOff val="5000"/>
                  </a:schemeClr>
                </a:solidFill>
              </a:rPr>
              <a:t> أو تمثيلاَ , لا تلبس حلياَ ولا تتعطر ولا تتخذ زينة , ولا تنم في فرش باذخة , ولا تقبل ذهب أو فضة"...</a:t>
            </a:r>
            <a:endParaRPr lang="en-US" dirty="0" smtClean="0">
              <a:solidFill>
                <a:schemeClr val="tx1">
                  <a:lumMod val="95000"/>
                  <a:lumOff val="5000"/>
                </a:schemeClr>
              </a:solidFill>
            </a:endParaRPr>
          </a:p>
          <a:p>
            <a:pPr algn="r" rtl="1"/>
            <a:r>
              <a:rPr lang="ar-SA" dirty="0" smtClean="0"/>
              <a:t>والوصايا الخمس , الأولى واجبة على كل بوذي على الدوام , والخمس الأخيرة واجبة الإتباع في أيام الصوم , أما الكهنة فإن عليهم إتباع الوصايا كافة في سائر الأوقات . </a:t>
            </a:r>
            <a:endParaRPr lang="en-US" dirty="0" smtClean="0"/>
          </a:p>
          <a:p>
            <a:pPr algn="r"/>
            <a:endParaRPr lang="ar-S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95400"/>
            <a:ext cx="8229600" cy="5279136"/>
          </a:xfrm>
        </p:spPr>
        <p:txBody>
          <a:bodyPr>
            <a:normAutofit fontScale="77500" lnSpcReduction="20000"/>
          </a:bodyPr>
          <a:lstStyle/>
          <a:p>
            <a:pPr algn="r" rtl="1"/>
            <a:r>
              <a:rPr lang="ar-SA" u="sng" dirty="0" smtClean="0">
                <a:solidFill>
                  <a:srgbClr val="FF0000"/>
                </a:solidFill>
                <a:effectLst>
                  <a:outerShdw blurRad="38100" dist="38100" dir="2700000" algn="tl">
                    <a:srgbClr val="000000">
                      <a:alpha val="43137"/>
                    </a:srgbClr>
                  </a:outerShdw>
                </a:effectLst>
              </a:rPr>
              <a:t>نظام وطريقة </a:t>
            </a:r>
            <a:r>
              <a:rPr lang="ar-SA" u="sng" dirty="0" err="1" smtClean="0">
                <a:solidFill>
                  <a:srgbClr val="FF0000"/>
                </a:solidFill>
                <a:effectLst>
                  <a:outerShdw blurRad="38100" dist="38100" dir="2700000" algn="tl">
                    <a:srgbClr val="000000">
                      <a:alpha val="43137"/>
                    </a:srgbClr>
                  </a:outerShdw>
                </a:effectLst>
              </a:rPr>
              <a:t>التعليم :</a:t>
            </a:r>
            <a:r>
              <a:rPr lang="ar-SA" u="sng" dirty="0" smtClean="0">
                <a:solidFill>
                  <a:srgbClr val="FF0000"/>
                </a:solidFill>
                <a:effectLst>
                  <a:outerShdw blurRad="38100" dist="38100" dir="2700000" algn="tl">
                    <a:srgbClr val="000000">
                      <a:alpha val="43137"/>
                    </a:srgbClr>
                  </a:outerShdw>
                </a:effectLst>
              </a:rPr>
              <a:t> </a:t>
            </a:r>
          </a:p>
          <a:p>
            <a:pPr algn="r" rtl="1"/>
            <a:endParaRPr lang="en-US" u="sng" dirty="0" smtClean="0">
              <a:solidFill>
                <a:srgbClr val="FF0000"/>
              </a:solidFill>
              <a:effectLst>
                <a:outerShdw blurRad="38100" dist="38100" dir="2700000" algn="tl">
                  <a:srgbClr val="000000">
                    <a:alpha val="43137"/>
                  </a:srgbClr>
                </a:outerShdw>
              </a:effectLst>
            </a:endParaRPr>
          </a:p>
          <a:p>
            <a:pPr algn="r" rtl="1"/>
            <a:r>
              <a:rPr lang="ar-SA" dirty="0" smtClean="0"/>
              <a:t>يبدأ التلميذ البوذي الدراسة في سن السادسة وينهيها في سن العشرين , ليبدأ دراسته العليا في الشعر و المنطق والفلسفة و الميتافيزيقا و الطب ..الخ , وبعد أن ينتهي من هذه الدراسة قد يلتحق بواحدة من الجامعات البوذية إذا نجح في امتحان القبول الصعبة جدا . </a:t>
            </a:r>
          </a:p>
          <a:p>
            <a:pPr algn="r" rtl="1"/>
            <a:endParaRPr lang="en-US" dirty="0" smtClean="0"/>
          </a:p>
          <a:p>
            <a:pPr algn="r" rtl="1"/>
            <a:r>
              <a:rPr lang="ar-SA" dirty="0" smtClean="0">
                <a:solidFill>
                  <a:srgbClr val="FF0000"/>
                </a:solidFill>
              </a:rPr>
              <a:t>أما تعليم الرهبان , </a:t>
            </a:r>
            <a:r>
              <a:rPr lang="ar-SA" dirty="0" smtClean="0"/>
              <a:t>فكان يتم في المدارس الملحقة بالأديرة , ويؤم هذه المدارس نوعان من التلاميذ : خارجيون(وهؤلاء </a:t>
            </a:r>
            <a:r>
              <a:rPr lang="ar-SA" dirty="0" smtClean="0"/>
              <a:t>كانوا </a:t>
            </a:r>
            <a:r>
              <a:rPr lang="ar-SA" dirty="0" smtClean="0"/>
              <a:t>يسمون الطلبة ) , وداخليون </a:t>
            </a:r>
            <a:r>
              <a:rPr lang="ar-SA" dirty="0" smtClean="0"/>
              <a:t>(وكانوا </a:t>
            </a:r>
            <a:r>
              <a:rPr lang="ar-SA" dirty="0" smtClean="0"/>
              <a:t>يسمون أطفالاَ) , وكان الأطفال يكرسون حياتهم للحياة الديرية بما فيها من متطلبات تزهد قاسية , وعلى كل طفل أن بتخير راهباَ ليكون مدرسه الخاص , ويتدرج الطفل في مراحل التعليم حتى </a:t>
            </a:r>
            <a:r>
              <a:rPr lang="ar-SA" dirty="0" smtClean="0"/>
              <a:t>يصبح </a:t>
            </a:r>
            <a:r>
              <a:rPr lang="ar-SA" dirty="0" smtClean="0"/>
              <a:t>راهباَ ماراَ بسلسلة من الاحتفالات الدينية من سن الثامنة وتنتهي في سن العشرين . ثم يبدأ بعد ذلك حياة قوامها الدراسة المتعمقة والتفكير والتأمل والتدريس والوعظ . </a:t>
            </a:r>
            <a:endParaRPr lang="en-US" dirty="0" smtClean="0"/>
          </a:p>
          <a:p>
            <a:pPr algn="r" rtl="1"/>
            <a:r>
              <a:rPr lang="ar-SA" dirty="0" smtClean="0">
                <a:solidFill>
                  <a:srgbClr val="002060"/>
                </a:solidFill>
              </a:rPr>
              <a:t>وفي كافة أنواع التعليم ومستوياته فقد كانت الطرق السائدة في التعليم هي : الاستظهار والحفظ , ثم تأتي في المراحل المتقدمة طريقة المناقشة والتناظر والمجادلة في معاني ما استظهر , وكانت علاقة التلميذ بأستاذه تقوم على طاعته , ويمكن استخدام العقوبات البدنية لتأديب التلاميذ الخارجين حتى سن الستة عشرة . </a:t>
            </a:r>
            <a:endParaRPr lang="en-US" dirty="0" smtClean="0">
              <a:solidFill>
                <a:srgbClr val="002060"/>
              </a:solidFill>
            </a:endParaRPr>
          </a:p>
          <a:p>
            <a:pPr algn="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4" name="عنصر نائب للمحتوى 3" descr="world-pictures-nature-new-64[1].jpg"/>
          <p:cNvPicPr>
            <a:picLocks noGrp="1" noChangeAspect="1"/>
          </p:cNvPicPr>
          <p:nvPr>
            <p:ph idx="1"/>
          </p:nvPr>
        </p:nvPicPr>
        <p:blipFill>
          <a:blip r:embed="rId2"/>
          <a:stretch>
            <a:fillRect/>
          </a:stretch>
        </p:blipFill>
        <p:spPr>
          <a:xfrm>
            <a:off x="0" y="457200"/>
            <a:ext cx="9144000" cy="6400800"/>
          </a:xfrm>
        </p:spPr>
      </p:pic>
      <p:sp>
        <p:nvSpPr>
          <p:cNvPr id="5" name="مستطيل 4"/>
          <p:cNvSpPr/>
          <p:nvPr/>
        </p:nvSpPr>
        <p:spPr>
          <a:xfrm>
            <a:off x="685800" y="1295400"/>
            <a:ext cx="7543800" cy="4770537"/>
          </a:xfrm>
          <a:prstGeom prst="rect">
            <a:avLst/>
          </a:prstGeom>
        </p:spPr>
        <p:txBody>
          <a:bodyPr wrap="square">
            <a:spAutoFit/>
          </a:bodyPr>
          <a:lstStyle/>
          <a:p>
            <a:pPr algn="r" rtl="1"/>
            <a:endParaRPr lang="en-US" sz="2400" b="1" dirty="0" smtClean="0">
              <a:latin typeface="Times New Roman" pitchFamily="18" charset="0"/>
              <a:cs typeface="Times New Roman" pitchFamily="18" charset="0"/>
            </a:endParaRPr>
          </a:p>
          <a:p>
            <a:pPr algn="r" rtl="1"/>
            <a:r>
              <a:rPr lang="en-US" sz="2400" b="1" dirty="0" smtClean="0">
                <a:solidFill>
                  <a:srgbClr val="C00000"/>
                </a:solidFill>
                <a:latin typeface="Times New Roman" pitchFamily="18" charset="0"/>
                <a:cs typeface="Times New Roman" pitchFamily="18" charset="0"/>
              </a:rPr>
              <a:t>               </a:t>
            </a:r>
            <a:r>
              <a:rPr lang="ar-SA" sz="2800" b="1" dirty="0" smtClean="0">
                <a:solidFill>
                  <a:srgbClr val="C00000"/>
                </a:solidFill>
                <a:latin typeface="Times New Roman" pitchFamily="18" charset="0"/>
                <a:cs typeface="Times New Roman" pitchFamily="18" charset="0"/>
              </a:rPr>
              <a:t>وان هذه الثقافات </a:t>
            </a:r>
            <a:endParaRPr lang="en-US" sz="2800" b="1" dirty="0" smtClean="0">
              <a:solidFill>
                <a:srgbClr val="C00000"/>
              </a:solidFill>
              <a:latin typeface="Times New Roman" pitchFamily="18" charset="0"/>
              <a:cs typeface="Times New Roman" pitchFamily="18" charset="0"/>
            </a:endParaRPr>
          </a:p>
          <a:p>
            <a:pPr algn="r" rtl="1"/>
            <a:r>
              <a:rPr lang="ar-SA" sz="2800" b="1" dirty="0" smtClean="0">
                <a:latin typeface="Times New Roman" pitchFamily="18" charset="0"/>
                <a:cs typeface="Times New Roman" pitchFamily="18" charset="0"/>
              </a:rPr>
              <a:t>تشمل المهارات الحياتية والمعارف الأساسية اللازمة </a:t>
            </a:r>
            <a:r>
              <a:rPr lang="ar-SA" sz="2800" b="1" dirty="0" smtClean="0">
                <a:solidFill>
                  <a:schemeClr val="accent5">
                    <a:lumMod val="50000"/>
                  </a:schemeClr>
                </a:solidFill>
                <a:latin typeface="Times New Roman" pitchFamily="18" charset="0"/>
                <a:cs typeface="Times New Roman" pitchFamily="18" charset="0"/>
              </a:rPr>
              <a:t>آنذاك</a:t>
            </a:r>
            <a:r>
              <a:rPr lang="ar-SA" sz="2800" b="1" dirty="0" smtClean="0">
                <a:latin typeface="Times New Roman" pitchFamily="18" charset="0"/>
                <a:cs typeface="Times New Roman" pitchFamily="18" charset="0"/>
              </a:rPr>
              <a:t> وتمتد إلى تفسير الكون والإنسان والخالق .</a:t>
            </a:r>
            <a:endParaRPr lang="en-US" sz="2800" b="1" dirty="0" smtClean="0">
              <a:latin typeface="Times New Roman" pitchFamily="18" charset="0"/>
              <a:cs typeface="Times New Roman" pitchFamily="18" charset="0"/>
            </a:endParaRPr>
          </a:p>
          <a:p>
            <a:pPr algn="r" rtl="1"/>
            <a:r>
              <a:rPr lang="ar-SA" sz="2800" b="1" dirty="0" smtClean="0">
                <a:latin typeface="Times New Roman" pitchFamily="18" charset="0"/>
                <a:cs typeface="Times New Roman" pitchFamily="18" charset="0"/>
              </a:rPr>
              <a:t>على هذا الأساس العريض تبدأ دراسة كتب الفكر التربوي في سياق الثقافة التي أنتجت و قد يكون المغزى بالنسبة لنا هو أن يزداد وعينا بالأساس التربوي للحضارة و من ثم زيادة قدراتنا على توجيه التربية الحاضرة لخدمة واقعنا الثقافي و إثراؤه. </a:t>
            </a:r>
            <a:endParaRPr lang="en-US" sz="2800" b="1" dirty="0" smtClean="0">
              <a:latin typeface="Times New Roman" pitchFamily="18" charset="0"/>
              <a:cs typeface="Times New Roman" pitchFamily="18" charset="0"/>
            </a:endParaRPr>
          </a:p>
          <a:p>
            <a:pPr algn="r" rtl="1"/>
            <a:r>
              <a:rPr lang="ar-SA" sz="2800" b="1" dirty="0" smtClean="0">
                <a:latin typeface="Times New Roman" pitchFamily="18" charset="0"/>
                <a:cs typeface="Times New Roman" pitchFamily="18" charset="0"/>
              </a:rPr>
              <a:t>وقبل أن نبدأ رحلة الفكر التربوي في العصور القديمة فالسؤال هو : </a:t>
            </a:r>
            <a:r>
              <a:rPr lang="ar-SA" sz="2800" b="1" dirty="0" smtClean="0">
                <a:solidFill>
                  <a:schemeClr val="accent6">
                    <a:lumMod val="75000"/>
                  </a:schemeClr>
                </a:solidFill>
                <a:latin typeface="Times New Roman" pitchFamily="18" charset="0"/>
                <a:cs typeface="Times New Roman" pitchFamily="18" charset="0"/>
              </a:rPr>
              <a:t>ماذا كانت تعني التربية ؟ وما لمفاهيم والمعتقدات التي شكلت الفكر التربوي في المجتمعات القديمة </a:t>
            </a:r>
            <a:r>
              <a:rPr lang="ar-SA" sz="2000" b="1" dirty="0" smtClean="0">
                <a:solidFill>
                  <a:schemeClr val="accent6">
                    <a:lumMod val="75000"/>
                  </a:schemeClr>
                </a:solidFill>
                <a:latin typeface="Times New Roman" pitchFamily="18" charset="0"/>
                <a:cs typeface="Times New Roman" pitchFamily="18" charset="0"/>
              </a:rPr>
              <a:t>؟</a:t>
            </a:r>
            <a:endParaRPr lang="en-US" sz="2000" b="1"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4" name="عنصر نائب للمحتوى 3" descr="lqnaetwmbgeqiqlqkwyw-qatarw.com-1792156285[1].jpg"/>
          <p:cNvPicPr>
            <a:picLocks noGrp="1" noChangeAspect="1"/>
          </p:cNvPicPr>
          <p:nvPr>
            <p:ph idx="1"/>
          </p:nvPr>
        </p:nvPicPr>
        <p:blipFill>
          <a:blip r:embed="rId2"/>
          <a:stretch>
            <a:fillRect/>
          </a:stretch>
        </p:blipFill>
        <p:spPr>
          <a:xfrm>
            <a:off x="0" y="228600"/>
            <a:ext cx="9144000" cy="6629400"/>
          </a:xfrm>
        </p:spPr>
      </p:pic>
      <p:sp>
        <p:nvSpPr>
          <p:cNvPr id="5" name="مخطط انسيابي: شريط مثقب 4"/>
          <p:cNvSpPr/>
          <p:nvPr/>
        </p:nvSpPr>
        <p:spPr>
          <a:xfrm>
            <a:off x="3886200" y="228600"/>
            <a:ext cx="4648200" cy="22098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solidFill>
                  <a:srgbClr val="FFFF00"/>
                </a:solidFill>
              </a:rPr>
              <a:t>هل معرفة أحوال التربية  القديمة منذ حوالي ( 4-5 )آلاف سنه قبل الميلاد بالأمر اليسير؟</a:t>
            </a:r>
            <a:endParaRPr lang="en-US" sz="2800" b="1" dirty="0">
              <a:solidFill>
                <a:srgbClr val="FFFF00"/>
              </a:solidFill>
            </a:endParaRPr>
          </a:p>
        </p:txBody>
      </p:sp>
      <p:sp>
        <p:nvSpPr>
          <p:cNvPr id="6" name="تمرير عمودي 5"/>
          <p:cNvSpPr/>
          <p:nvPr/>
        </p:nvSpPr>
        <p:spPr>
          <a:xfrm rot="21246465">
            <a:off x="-94022" y="149090"/>
            <a:ext cx="3124200" cy="42672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solidFill>
                  <a:srgbClr val="00FF00"/>
                </a:solidFill>
              </a:rPr>
              <a:t>لم تكن الكتابة والتدوين قد ظهرت بعد</a:t>
            </a:r>
          </a:p>
          <a:p>
            <a:pPr algn="ctr"/>
            <a:r>
              <a:rPr lang="ar-SA" sz="2400" b="1" dirty="0" smtClean="0">
                <a:solidFill>
                  <a:srgbClr val="00FF00"/>
                </a:solidFill>
              </a:rPr>
              <a:t> لذلك قد نستدل على هذه التربية </a:t>
            </a:r>
            <a:r>
              <a:rPr lang="ar-SA" sz="2400" b="1" dirty="0" err="1" smtClean="0">
                <a:solidFill>
                  <a:srgbClr val="00FF00"/>
                </a:solidFill>
              </a:rPr>
              <a:t>القديمةمن</a:t>
            </a:r>
            <a:r>
              <a:rPr lang="ar-SA" sz="2400" b="1" dirty="0" smtClean="0">
                <a:solidFill>
                  <a:srgbClr val="00FF00"/>
                </a:solidFill>
              </a:rPr>
              <a:t> بعض الآثار التاريخية</a:t>
            </a:r>
          </a:p>
          <a:p>
            <a:pPr algn="ctr"/>
            <a:r>
              <a:rPr lang="ar-SA" sz="2400" b="1" smtClean="0">
                <a:solidFill>
                  <a:srgbClr val="00FF00"/>
                </a:solidFill>
              </a:rPr>
              <a:t>أو</a:t>
            </a:r>
            <a:endParaRPr lang="ar-SA" sz="2400" b="1" dirty="0" smtClean="0">
              <a:solidFill>
                <a:srgbClr val="00FF00"/>
              </a:solidFill>
            </a:endParaRPr>
          </a:p>
          <a:p>
            <a:pPr algn="ctr"/>
            <a:r>
              <a:rPr lang="ar-SA" sz="2400" b="1" dirty="0" smtClean="0">
                <a:solidFill>
                  <a:srgbClr val="00FF00"/>
                </a:solidFill>
              </a:rPr>
              <a:t>من معرفة بعض المجتمعات القديمة  </a:t>
            </a:r>
            <a:r>
              <a:rPr lang="en-US" sz="2400" b="1" dirty="0" smtClean="0">
                <a:solidFill>
                  <a:srgbClr val="00FF00"/>
                </a:solidFill>
              </a:rPr>
              <a:t> </a:t>
            </a:r>
          </a:p>
          <a:p>
            <a:pPr algn="ctr"/>
            <a:r>
              <a:rPr lang="ar-SA" sz="2400" b="1" dirty="0" smtClean="0">
                <a:solidFill>
                  <a:srgbClr val="00FF00"/>
                </a:solidFill>
              </a:rPr>
              <a:t>المعاصرة التي تعيش معنا اليوم</a:t>
            </a:r>
            <a:r>
              <a:rPr lang="ar-SA" sz="2000" b="1" dirty="0" smtClean="0">
                <a:solidFill>
                  <a:srgbClr val="00FF00"/>
                </a:solidFill>
              </a:rPr>
              <a:t> </a:t>
            </a:r>
            <a:endParaRPr lang="en-US" sz="2000" b="1" dirty="0">
              <a:solidFill>
                <a:srgbClr val="00FF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764704"/>
            <a:ext cx="8229600" cy="4325112"/>
          </a:xfrm>
        </p:spPr>
        <p:txBody>
          <a:bodyPr/>
          <a:lstStyle/>
          <a:p>
            <a:pPr algn="r" rtl="1"/>
            <a:r>
              <a:rPr lang="ar-SA" b="1" dirty="0">
                <a:solidFill>
                  <a:srgbClr val="C00000"/>
                </a:solidFill>
              </a:rPr>
              <a:t>مفهوم التربية في المجتمعات القديمة </a:t>
            </a:r>
            <a:r>
              <a:rPr lang="ar-SA" b="1" dirty="0"/>
              <a:t>:</a:t>
            </a:r>
            <a:endParaRPr lang="en-US" dirty="0"/>
          </a:p>
          <a:p>
            <a:pPr algn="r" rtl="1"/>
            <a:r>
              <a:rPr lang="ar-SA" dirty="0"/>
              <a:t>اشتمل مفهوم التربية البدائية على </a:t>
            </a:r>
            <a:r>
              <a:rPr lang="ar-SA" dirty="0">
                <a:solidFill>
                  <a:srgbClr val="FF0000"/>
                </a:solidFill>
              </a:rPr>
              <a:t>اعداد الفرد ودمجه مع حياة مجتمعه </a:t>
            </a:r>
            <a:r>
              <a:rPr lang="ar-SA" dirty="0"/>
              <a:t>وذلك بتدريبه على الطرق والقيم المقبولة في الفرد والجماعة وكان المجتمع بكامله يشارك في تلك التربية حيث لم تكن </a:t>
            </a:r>
            <a:r>
              <a:rPr lang="ar-SA" dirty="0" smtClean="0"/>
              <a:t>المدارس </a:t>
            </a:r>
            <a:r>
              <a:rPr lang="ar-SA" dirty="0"/>
              <a:t>قد ظهرت بعد ومن ثم فالتربية في هذا الوقت المبكر كانت تتسع لأكثر من       "نظم التعليم " </a:t>
            </a:r>
            <a:r>
              <a:rPr lang="ar-SA" dirty="0">
                <a:solidFill>
                  <a:srgbClr val="FF0000"/>
                </a:solidFill>
              </a:rPr>
              <a:t>لقد </a:t>
            </a:r>
            <a:r>
              <a:rPr lang="ar-SA" dirty="0" smtClean="0">
                <a:solidFill>
                  <a:srgbClr val="FF0000"/>
                </a:solidFill>
              </a:rPr>
              <a:t>كانت </a:t>
            </a:r>
            <a:r>
              <a:rPr lang="ar-SA" dirty="0">
                <a:solidFill>
                  <a:srgbClr val="FF0000"/>
                </a:solidFill>
              </a:rPr>
              <a:t>هي الحياة ذاتها </a:t>
            </a:r>
            <a:r>
              <a:rPr lang="ar-SA" dirty="0"/>
              <a:t>,وكانت مهمتها </a:t>
            </a:r>
            <a:r>
              <a:rPr lang="ar-SA" dirty="0" smtClean="0"/>
              <a:t>الاستجابة </a:t>
            </a:r>
            <a:r>
              <a:rPr lang="ar-SA" dirty="0"/>
              <a:t>لمطالب المجتمع وتحقيق التوافق والانسجام بين الفرد وبيئته المادية والروحية </a:t>
            </a:r>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4343400"/>
            <a:ext cx="6105872" cy="2286000"/>
          </a:xfrm>
          <a:prstGeom prst="rect">
            <a:avLst/>
          </a:prstGeom>
        </p:spPr>
      </p:pic>
    </p:spTree>
    <p:extLst>
      <p:ext uri="{BB962C8B-B14F-4D97-AF65-F5344CB8AC3E}">
        <p14:creationId xmlns:p14="http://schemas.microsoft.com/office/powerpoint/2010/main" val="1225487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1510" y="766299"/>
            <a:ext cx="8229600" cy="1066800"/>
          </a:xfrm>
        </p:spPr>
        <p:txBody>
          <a:bodyPr>
            <a:normAutofit fontScale="90000"/>
          </a:bodyPr>
          <a:lstStyle/>
          <a:p>
            <a:pPr algn="r" rtl="1"/>
            <a:r>
              <a:rPr lang="ar-SA" dirty="0">
                <a:latin typeface="Times New Roman" pitchFamily="18" charset="0"/>
                <a:cs typeface="Times New Roman" pitchFamily="18" charset="0"/>
              </a:rPr>
              <a:t>ولعلنا نميز التربية القديمة بمجموعة الخصائص التالية :</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6" name="مستطيل مستدير الزوايا 5"/>
          <p:cNvSpPr/>
          <p:nvPr/>
        </p:nvSpPr>
        <p:spPr>
          <a:xfrm>
            <a:off x="4644008" y="1628800"/>
            <a:ext cx="4141752" cy="1080120"/>
          </a:xfrm>
          <a:prstGeom prst="round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r"/>
            <a:r>
              <a:rPr lang="ar-SA" sz="2000" b="1" dirty="0">
                <a:solidFill>
                  <a:schemeClr val="tx1"/>
                </a:solidFill>
              </a:rPr>
              <a:t>تربية غير مقصودة : بمعنى انها لا تتم في معاهد ومؤسسات خاصة بها وانما تتم في سياق الحياة لتلبية حاجات الفرد والجماعة .</a:t>
            </a:r>
            <a:endParaRPr lang="en-US" sz="2000" b="1" dirty="0">
              <a:solidFill>
                <a:schemeClr val="tx1"/>
              </a:solidFill>
            </a:endParaRPr>
          </a:p>
        </p:txBody>
      </p:sp>
      <p:cxnSp>
        <p:nvCxnSpPr>
          <p:cNvPr id="9" name="رابط منحني 8"/>
          <p:cNvCxnSpPr>
            <a:stCxn id="2" idx="3"/>
            <a:endCxn id="6" idx="3"/>
          </p:cNvCxnSpPr>
          <p:nvPr/>
        </p:nvCxnSpPr>
        <p:spPr>
          <a:xfrm>
            <a:off x="8731110" y="1299699"/>
            <a:ext cx="54650" cy="869161"/>
          </a:xfrm>
          <a:prstGeom prst="curvedConnector3">
            <a:avLst>
              <a:gd name="adj1" fmla="val 518298"/>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مستطيل مستدير الزوايا 11"/>
          <p:cNvSpPr/>
          <p:nvPr/>
        </p:nvSpPr>
        <p:spPr>
          <a:xfrm>
            <a:off x="131034" y="2168860"/>
            <a:ext cx="3936910" cy="1080120"/>
          </a:xfrm>
          <a:prstGeom prst="round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r" rtl="1"/>
            <a:r>
              <a:rPr lang="ar-SA" sz="2000" b="1" dirty="0">
                <a:solidFill>
                  <a:schemeClr val="tx1"/>
                </a:solidFill>
              </a:rPr>
              <a:t>تربية مباشرة : بمعنى أنها تتم عن طريق الخبرة </a:t>
            </a:r>
            <a:r>
              <a:rPr lang="ar-SA" sz="2000" b="1" dirty="0" smtClean="0">
                <a:solidFill>
                  <a:schemeClr val="tx1"/>
                </a:solidFill>
              </a:rPr>
              <a:t>العملية </a:t>
            </a:r>
            <a:r>
              <a:rPr lang="ar-SA" sz="2000" b="1" dirty="0">
                <a:solidFill>
                  <a:schemeClr val="tx1"/>
                </a:solidFill>
              </a:rPr>
              <a:t>والاشتراك النشيط للمتعلم أثناء تقليده لما يقوم به الكبار من نشاط .</a:t>
            </a:r>
            <a:endParaRPr lang="en-US" sz="2000" b="1" dirty="0">
              <a:solidFill>
                <a:schemeClr val="tx1"/>
              </a:solidFill>
            </a:endParaRPr>
          </a:p>
        </p:txBody>
      </p:sp>
      <p:sp>
        <p:nvSpPr>
          <p:cNvPr id="13" name="مستطيل مستدير الزوايا 12"/>
          <p:cNvSpPr/>
          <p:nvPr/>
        </p:nvSpPr>
        <p:spPr>
          <a:xfrm>
            <a:off x="131034" y="3429000"/>
            <a:ext cx="3936910" cy="1080120"/>
          </a:xfrm>
          <a:prstGeom prst="round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r"/>
            <a:r>
              <a:rPr lang="en-US" sz="2000" b="1" dirty="0">
                <a:solidFill>
                  <a:schemeClr val="tx1"/>
                </a:solidFill>
              </a:rPr>
              <a:t> </a:t>
            </a:r>
            <a:r>
              <a:rPr lang="ar-SA" sz="2000" b="1" dirty="0">
                <a:solidFill>
                  <a:schemeClr val="tx1"/>
                </a:solidFill>
              </a:rPr>
              <a:t>تربية موزعة: أي انها تتم في كافة أرجاء المجتمع من دون تخصيص لمؤسسة او جهة بعينها .</a:t>
            </a:r>
            <a:endParaRPr lang="en-US" sz="2000" b="1" dirty="0">
              <a:solidFill>
                <a:schemeClr val="tx1"/>
              </a:solidFill>
            </a:endParaRPr>
          </a:p>
        </p:txBody>
      </p:sp>
      <p:sp>
        <p:nvSpPr>
          <p:cNvPr id="15" name="مستطيل مستدير الزوايا 14"/>
          <p:cNvSpPr/>
          <p:nvPr/>
        </p:nvSpPr>
        <p:spPr>
          <a:xfrm>
            <a:off x="4749485" y="2996952"/>
            <a:ext cx="4104456" cy="1080120"/>
          </a:xfrm>
          <a:prstGeom prst="round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r" rtl="1"/>
            <a:r>
              <a:rPr lang="ar-SA" sz="2000" b="1" dirty="0" smtClean="0">
                <a:solidFill>
                  <a:schemeClr val="tx1"/>
                </a:solidFill>
              </a:rPr>
              <a:t> </a:t>
            </a:r>
            <a:r>
              <a:rPr lang="ar-SA" sz="2000" b="1" dirty="0">
                <a:solidFill>
                  <a:schemeClr val="tx1"/>
                </a:solidFill>
              </a:rPr>
              <a:t>تربية محافظة : وذلك لأنها كانت تسعى دائماً لاستمرار العرف السائد في الجماعة دون تغيير او تعديل .</a:t>
            </a:r>
            <a:endParaRPr lang="en-US" sz="2000" b="1" dirty="0">
              <a:solidFill>
                <a:schemeClr val="tx1"/>
              </a:solidFill>
            </a:endParaRPr>
          </a:p>
        </p:txBody>
      </p:sp>
      <p:sp>
        <p:nvSpPr>
          <p:cNvPr id="17" name="مستطيل مستدير الزوايا 16"/>
          <p:cNvSpPr/>
          <p:nvPr/>
        </p:nvSpPr>
        <p:spPr>
          <a:xfrm>
            <a:off x="4804139" y="4319323"/>
            <a:ext cx="4049801" cy="1080120"/>
          </a:xfrm>
          <a:prstGeom prst="round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r" rtl="1"/>
            <a:r>
              <a:rPr lang="ar-SA" sz="2000" b="1" dirty="0">
                <a:solidFill>
                  <a:schemeClr val="tx1"/>
                </a:solidFill>
              </a:rPr>
              <a:t>  تربية متدرجة : أي انها متدرجة حسب السن و النمو البدني وتبدأ مع بواكير الطفولة وتستمر </a:t>
            </a:r>
            <a:r>
              <a:rPr lang="ar-SA" sz="2000" b="1" dirty="0" err="1">
                <a:solidFill>
                  <a:schemeClr val="tx1"/>
                </a:solidFill>
              </a:rPr>
              <a:t>بأستمرارالحياة</a:t>
            </a:r>
            <a:r>
              <a:rPr lang="ar-SA" sz="2000" b="1" dirty="0">
                <a:solidFill>
                  <a:schemeClr val="tx1"/>
                </a:solidFill>
              </a:rPr>
              <a:t> .</a:t>
            </a:r>
            <a:endParaRPr lang="en-US" sz="2000" b="1" dirty="0">
              <a:solidFill>
                <a:schemeClr val="tx1"/>
              </a:solidFill>
            </a:endParaRPr>
          </a:p>
        </p:txBody>
      </p:sp>
      <p:sp>
        <p:nvSpPr>
          <p:cNvPr id="19" name="مستطيل مستدير الزوايا 18"/>
          <p:cNvSpPr/>
          <p:nvPr/>
        </p:nvSpPr>
        <p:spPr>
          <a:xfrm>
            <a:off x="236836" y="4797152"/>
            <a:ext cx="3903116" cy="540060"/>
          </a:xfrm>
          <a:prstGeom prst="round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r" rtl="1"/>
            <a:r>
              <a:rPr lang="ar-SA" sz="2000" b="1" dirty="0">
                <a:solidFill>
                  <a:schemeClr val="tx1"/>
                </a:solidFill>
              </a:rPr>
              <a:t>تربية تقوم على التدريب والمحاكاة والممارسة العملية .</a:t>
            </a:r>
            <a:endParaRPr lang="en-US" sz="2000" b="1" dirty="0">
              <a:solidFill>
                <a:schemeClr val="tx1"/>
              </a:solidFill>
            </a:endParaRPr>
          </a:p>
        </p:txBody>
      </p:sp>
      <p:sp>
        <p:nvSpPr>
          <p:cNvPr id="21" name="مستطيل مستدير الزوايا 20"/>
          <p:cNvSpPr/>
          <p:nvPr/>
        </p:nvSpPr>
        <p:spPr>
          <a:xfrm>
            <a:off x="214158" y="5409060"/>
            <a:ext cx="3903116" cy="684235"/>
          </a:xfrm>
          <a:prstGeom prst="round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r" rtl="1"/>
            <a:r>
              <a:rPr lang="ar-SA" sz="2000" b="1" dirty="0" smtClean="0">
                <a:solidFill>
                  <a:schemeClr val="tx1"/>
                </a:solidFill>
              </a:rPr>
              <a:t>تربية </a:t>
            </a:r>
            <a:r>
              <a:rPr lang="ar-SA" sz="2000" b="1" dirty="0">
                <a:solidFill>
                  <a:schemeClr val="tx1"/>
                </a:solidFill>
              </a:rPr>
              <a:t>تلقائية تتم في سياق الحياة والبيئة الطبيعية .</a:t>
            </a:r>
            <a:endParaRPr lang="en-US" sz="2000" b="1" dirty="0">
              <a:solidFill>
                <a:schemeClr val="tx1"/>
              </a:solidFill>
            </a:endParaRPr>
          </a:p>
        </p:txBody>
      </p:sp>
      <p:cxnSp>
        <p:nvCxnSpPr>
          <p:cNvPr id="27" name="رابط منحني 26"/>
          <p:cNvCxnSpPr>
            <a:stCxn id="6" idx="1"/>
            <a:endCxn id="12" idx="3"/>
          </p:cNvCxnSpPr>
          <p:nvPr/>
        </p:nvCxnSpPr>
        <p:spPr>
          <a:xfrm rot="10800000" flipV="1">
            <a:off x="4067944" y="2168860"/>
            <a:ext cx="576064" cy="54006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رابط منحني 28"/>
          <p:cNvCxnSpPr>
            <a:stCxn id="15" idx="1"/>
            <a:endCxn id="13" idx="3"/>
          </p:cNvCxnSpPr>
          <p:nvPr/>
        </p:nvCxnSpPr>
        <p:spPr>
          <a:xfrm rot="10800000" flipV="1">
            <a:off x="4067945" y="3537012"/>
            <a:ext cx="681541" cy="43204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رابط منحني 30"/>
          <p:cNvCxnSpPr>
            <a:stCxn id="17" idx="1"/>
          </p:cNvCxnSpPr>
          <p:nvPr/>
        </p:nvCxnSpPr>
        <p:spPr>
          <a:xfrm rot="10800000" flipV="1">
            <a:off x="4139953" y="4859383"/>
            <a:ext cx="664187" cy="54006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صورة 13" descr="487931_568799563139757_1903744655_n[1].jpg"/>
          <p:cNvPicPr>
            <a:picLocks noChangeAspect="1"/>
          </p:cNvPicPr>
          <p:nvPr/>
        </p:nvPicPr>
        <p:blipFill>
          <a:blip r:embed="rId2"/>
          <a:stretch>
            <a:fillRect/>
          </a:stretch>
        </p:blipFill>
        <p:spPr>
          <a:xfrm>
            <a:off x="4267201" y="5562600"/>
            <a:ext cx="4876800" cy="1295400"/>
          </a:xfrm>
          <a:prstGeom prst="rect">
            <a:avLst/>
          </a:prstGeom>
          <a:ln>
            <a:noFill/>
          </a:ln>
          <a:effectLst>
            <a:softEdge rad="112500"/>
          </a:effectLst>
        </p:spPr>
      </p:pic>
    </p:spTree>
    <p:extLst>
      <p:ext uri="{BB962C8B-B14F-4D97-AF65-F5344CB8AC3E}">
        <p14:creationId xmlns:p14="http://schemas.microsoft.com/office/powerpoint/2010/main" val="246743693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0" fill="hold"/>
                                        <p:tgtEl>
                                          <p:spTgt spid="6"/>
                                        </p:tgtEl>
                                        <p:attrNameLst>
                                          <p:attrName>ppt_x</p:attrName>
                                        </p:attrNameLst>
                                      </p:cBhvr>
                                      <p:tavLst>
                                        <p:tav tm="0">
                                          <p:val>
                                            <p:strVal val="0-#ppt_w/2"/>
                                          </p:val>
                                        </p:tav>
                                        <p:tav tm="100000">
                                          <p:val>
                                            <p:strVal val="#ppt_x"/>
                                          </p:val>
                                        </p:tav>
                                      </p:tavLst>
                                    </p:anim>
                                    <p:anim calcmode="lin" valueType="num">
                                      <p:cBhvr additive="base">
                                        <p:cTn id="14" dur="5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0" fill="hold"/>
                                        <p:tgtEl>
                                          <p:spTgt spid="12"/>
                                        </p:tgtEl>
                                        <p:attrNameLst>
                                          <p:attrName>ppt_x</p:attrName>
                                        </p:attrNameLst>
                                      </p:cBhvr>
                                      <p:tavLst>
                                        <p:tav tm="0">
                                          <p:val>
                                            <p:strVal val="1+#ppt_w/2"/>
                                          </p:val>
                                        </p:tav>
                                        <p:tav tm="100000">
                                          <p:val>
                                            <p:strVal val="#ppt_x"/>
                                          </p:val>
                                        </p:tav>
                                      </p:tavLst>
                                    </p:anim>
                                    <p:anim calcmode="lin" valueType="num">
                                      <p:cBhvr additive="base">
                                        <p:cTn id="20" dur="5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0" fill="hold"/>
                                        <p:tgtEl>
                                          <p:spTgt spid="15"/>
                                        </p:tgtEl>
                                        <p:attrNameLst>
                                          <p:attrName>ppt_x</p:attrName>
                                        </p:attrNameLst>
                                      </p:cBhvr>
                                      <p:tavLst>
                                        <p:tav tm="0">
                                          <p:val>
                                            <p:strVal val="0-#ppt_w/2"/>
                                          </p:val>
                                        </p:tav>
                                        <p:tav tm="100000">
                                          <p:val>
                                            <p:strVal val="#ppt_x"/>
                                          </p:val>
                                        </p:tav>
                                      </p:tavLst>
                                    </p:anim>
                                    <p:anim calcmode="lin" valueType="num">
                                      <p:cBhvr additive="base">
                                        <p:cTn id="26" dur="5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0" fill="hold"/>
                                        <p:tgtEl>
                                          <p:spTgt spid="13"/>
                                        </p:tgtEl>
                                        <p:attrNameLst>
                                          <p:attrName>ppt_x</p:attrName>
                                        </p:attrNameLst>
                                      </p:cBhvr>
                                      <p:tavLst>
                                        <p:tav tm="0">
                                          <p:val>
                                            <p:strVal val="1+#ppt_w/2"/>
                                          </p:val>
                                        </p:tav>
                                        <p:tav tm="100000">
                                          <p:val>
                                            <p:strVal val="#ppt_x"/>
                                          </p:val>
                                        </p:tav>
                                      </p:tavLst>
                                    </p:anim>
                                    <p:anim calcmode="lin" valueType="num">
                                      <p:cBhvr additive="base">
                                        <p:cTn id="32" dur="5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0" fill="hold"/>
                                        <p:tgtEl>
                                          <p:spTgt spid="17"/>
                                        </p:tgtEl>
                                        <p:attrNameLst>
                                          <p:attrName>ppt_x</p:attrName>
                                        </p:attrNameLst>
                                      </p:cBhvr>
                                      <p:tavLst>
                                        <p:tav tm="0">
                                          <p:val>
                                            <p:strVal val="0-#ppt_w/2"/>
                                          </p:val>
                                        </p:tav>
                                        <p:tav tm="100000">
                                          <p:val>
                                            <p:strVal val="#ppt_x"/>
                                          </p:val>
                                        </p:tav>
                                      </p:tavLst>
                                    </p:anim>
                                    <p:anim calcmode="lin" valueType="num">
                                      <p:cBhvr additive="base">
                                        <p:cTn id="38" dur="5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0" fill="hold"/>
                                        <p:tgtEl>
                                          <p:spTgt spid="19"/>
                                        </p:tgtEl>
                                        <p:attrNameLst>
                                          <p:attrName>ppt_x</p:attrName>
                                        </p:attrNameLst>
                                      </p:cBhvr>
                                      <p:tavLst>
                                        <p:tav tm="0">
                                          <p:val>
                                            <p:strVal val="1+#ppt_w/2"/>
                                          </p:val>
                                        </p:tav>
                                        <p:tav tm="100000">
                                          <p:val>
                                            <p:strVal val="#ppt_x"/>
                                          </p:val>
                                        </p:tav>
                                      </p:tavLst>
                                    </p:anim>
                                    <p:anim calcmode="lin" valueType="num">
                                      <p:cBhvr additive="base">
                                        <p:cTn id="44" dur="5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21"/>
                                        </p:tgtEl>
                                        <p:attrNameLst>
                                          <p:attrName>style.visibility</p:attrName>
                                        </p:attrNameLst>
                                      </p:cBhvr>
                                      <p:to>
                                        <p:strVal val="visible"/>
                                      </p:to>
                                    </p:set>
                                    <p:animEffect transition="in" filter="fade">
                                      <p:cBhvr>
                                        <p:cTn id="49" dur="2000"/>
                                        <p:tgtEl>
                                          <p:spTgt spid="21"/>
                                        </p:tgtEl>
                                      </p:cBhvr>
                                    </p:animEffect>
                                    <p:anim calcmode="lin" valueType="num">
                                      <p:cBhvr>
                                        <p:cTn id="50" dur="2000" fill="hold"/>
                                        <p:tgtEl>
                                          <p:spTgt spid="21"/>
                                        </p:tgtEl>
                                        <p:attrNameLst>
                                          <p:attrName>ppt_w</p:attrName>
                                        </p:attrNameLst>
                                      </p:cBhvr>
                                      <p:tavLst>
                                        <p:tav tm="0" fmla="#ppt_w*sin(2.5*pi*$)">
                                          <p:val>
                                            <p:fltVal val="0"/>
                                          </p:val>
                                        </p:tav>
                                        <p:tav tm="100000">
                                          <p:val>
                                            <p:fltVal val="1"/>
                                          </p:val>
                                        </p:tav>
                                      </p:tavLst>
                                    </p:anim>
                                    <p:anim calcmode="lin" valueType="num">
                                      <p:cBhvr>
                                        <p:cTn id="51"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2" grpId="0" animBg="1"/>
      <p:bldP spid="13" grpId="0" animBg="1"/>
      <p:bldP spid="15" grpId="0" animBg="1"/>
      <p:bldP spid="17"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764704"/>
            <a:ext cx="8229600" cy="4325112"/>
          </a:xfrm>
        </p:spPr>
        <p:txBody>
          <a:bodyPr>
            <a:normAutofit/>
          </a:bodyPr>
          <a:lstStyle/>
          <a:p>
            <a:pPr algn="r" rtl="1">
              <a:buNone/>
            </a:pPr>
            <a:r>
              <a:rPr lang="ar-SA" b="1" dirty="0">
                <a:solidFill>
                  <a:schemeClr val="accent2">
                    <a:lumMod val="75000"/>
                  </a:schemeClr>
                </a:solidFill>
                <a:latin typeface="Times New Roman" pitchFamily="18" charset="0"/>
                <a:cs typeface="Times New Roman" pitchFamily="18" charset="0"/>
              </a:rPr>
              <a:t>المفاهيم والمعتقدات التي شكلت الفكر التربوي في المجتمعات القديمة :</a:t>
            </a:r>
            <a:endParaRPr lang="en-US" dirty="0">
              <a:solidFill>
                <a:schemeClr val="accent2">
                  <a:lumMod val="75000"/>
                </a:schemeClr>
              </a:solidFill>
              <a:latin typeface="Times New Roman" pitchFamily="18" charset="0"/>
              <a:cs typeface="Times New Roman" pitchFamily="18" charset="0"/>
            </a:endParaRPr>
          </a:p>
          <a:p>
            <a:pPr marL="109728" indent="0" algn="r" rtl="1">
              <a:buNone/>
            </a:pPr>
            <a:r>
              <a:rPr lang="ar-SA" sz="2400" dirty="0" smtClean="0">
                <a:latin typeface="Times New Roman" pitchFamily="18" charset="0"/>
                <a:cs typeface="Times New Roman" pitchFamily="18" charset="0"/>
              </a:rPr>
              <a:t>منذ اقدم </a:t>
            </a:r>
            <a:r>
              <a:rPr lang="ar-SA" sz="2400" dirty="0">
                <a:latin typeface="Times New Roman" pitchFamily="18" charset="0"/>
                <a:cs typeface="Times New Roman" pitchFamily="18" charset="0"/>
              </a:rPr>
              <a:t>العصور وهناك عوامل اساسية أو قوى فعالة مؤثرة على أفكار الإنسان ومؤسساته وهذه العوامل </a:t>
            </a:r>
            <a:r>
              <a:rPr lang="ar-SA" sz="2400" b="1" dirty="0">
                <a:solidFill>
                  <a:srgbClr val="FFFF00"/>
                </a:solidFill>
                <a:latin typeface="Times New Roman" pitchFamily="18" charset="0"/>
                <a:cs typeface="Times New Roman" pitchFamily="18" charset="0"/>
              </a:rPr>
              <a:t>: </a:t>
            </a:r>
            <a:r>
              <a:rPr lang="ar-SA" sz="2400" b="1" dirty="0">
                <a:solidFill>
                  <a:srgbClr val="FF0000"/>
                </a:solidFill>
                <a:latin typeface="Times New Roman" pitchFamily="18" charset="0"/>
                <a:cs typeface="Times New Roman" pitchFamily="18" charset="0"/>
              </a:rPr>
              <a:t>الاقتصادية  , الدينية , الاجتماعية والسياسية </a:t>
            </a:r>
            <a:r>
              <a:rPr lang="ar-SA" sz="2400" dirty="0">
                <a:latin typeface="Times New Roman" pitchFamily="18" charset="0"/>
                <a:cs typeface="Times New Roman" pitchFamily="18" charset="0"/>
              </a:rPr>
              <a:t>وكانت هذه العوامل تؤثر بدورها على صياغة الفكر التربوي وتشكيل مفاهيمه ومعتقداته وتشير الكتابات التاريخية التي عنيت بدراسة الحياة في المجتمعات القديمة إلى تأثير المفاهيم والمعتقدات التي شاعت في تلك المجتمعات على مضمون وأسلوب وطريقة التربية آنذاك </a:t>
            </a:r>
            <a:endParaRPr lang="en-US" sz="2400" dirty="0">
              <a:latin typeface="Times New Roman" pitchFamily="18" charset="0"/>
              <a:cs typeface="Times New Roman" pitchFamily="18" charset="0"/>
            </a:endParaRPr>
          </a:p>
        </p:txBody>
      </p:sp>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t="31728" b="24225"/>
          <a:stretch/>
        </p:blipFill>
        <p:spPr>
          <a:xfrm>
            <a:off x="609600" y="3733800"/>
            <a:ext cx="8128000" cy="2286000"/>
          </a:xfrm>
          <a:prstGeom prst="rect">
            <a:avLst/>
          </a:prstGeom>
        </p:spPr>
      </p:pic>
    </p:spTree>
    <p:extLst>
      <p:ext uri="{BB962C8B-B14F-4D97-AF65-F5344CB8AC3E}">
        <p14:creationId xmlns:p14="http://schemas.microsoft.com/office/powerpoint/2010/main" val="1199941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692696"/>
            <a:ext cx="8229600" cy="1066800"/>
          </a:xfrm>
        </p:spPr>
        <p:txBody>
          <a:bodyPr>
            <a:normAutofit/>
          </a:bodyPr>
          <a:lstStyle/>
          <a:p>
            <a:pPr algn="r"/>
            <a:r>
              <a:rPr lang="ar-SA" dirty="0">
                <a:latin typeface="Times New Roman" pitchFamily="18" charset="0"/>
                <a:cs typeface="Times New Roman" pitchFamily="18" charset="0"/>
              </a:rPr>
              <a:t>وفيما يلي توضيح لهذه المفاهيم والمعتقدات :</a:t>
            </a:r>
            <a:endParaRPr lang="en-US" dirty="0">
              <a:latin typeface="Times New Roman" pitchFamily="18" charset="0"/>
              <a:cs typeface="Times New Roman" pitchFamily="18" charset="0"/>
            </a:endParaRPr>
          </a:p>
        </p:txBody>
      </p:sp>
      <p:sp>
        <p:nvSpPr>
          <p:cNvPr id="3" name="عنصر نائب للمحتوى 2"/>
          <p:cNvSpPr>
            <a:spLocks noGrp="1"/>
          </p:cNvSpPr>
          <p:nvPr>
            <p:ph idx="1"/>
          </p:nvPr>
        </p:nvSpPr>
        <p:spPr>
          <a:xfrm>
            <a:off x="1547664" y="1628800"/>
            <a:ext cx="7272807" cy="4945736"/>
          </a:xfrm>
        </p:spPr>
        <p:txBody>
          <a:bodyPr>
            <a:normAutofit fontScale="92500" lnSpcReduction="20000"/>
          </a:bodyPr>
          <a:lstStyle/>
          <a:p>
            <a:pPr marL="109728" indent="0" algn="r" rtl="1">
              <a:buNone/>
            </a:pPr>
            <a:r>
              <a:rPr lang="ar-SA" b="1" dirty="0">
                <a:latin typeface="Times New Roman" pitchFamily="18" charset="0"/>
                <a:cs typeface="Times New Roman" pitchFamily="18" charset="0"/>
              </a:rPr>
              <a:t>(1)التربية المستمرة :</a:t>
            </a:r>
            <a:endParaRPr lang="en-US" dirty="0">
              <a:latin typeface="Times New Roman" pitchFamily="18" charset="0"/>
              <a:cs typeface="Times New Roman" pitchFamily="18" charset="0"/>
            </a:endParaRPr>
          </a:p>
          <a:p>
            <a:pPr algn="r" rtl="1"/>
            <a:r>
              <a:rPr lang="ar-SA" dirty="0">
                <a:latin typeface="Times New Roman" pitchFamily="18" charset="0"/>
                <a:cs typeface="Times New Roman" pitchFamily="18" charset="0"/>
              </a:rPr>
              <a:t>وحيث تمثلت الوظيفة للتربية في النقل المتصل </a:t>
            </a:r>
            <a:r>
              <a:rPr lang="ar-SA" dirty="0" smtClean="0">
                <a:latin typeface="Times New Roman" pitchFamily="18" charset="0"/>
                <a:cs typeface="Times New Roman" pitchFamily="18" charset="0"/>
              </a:rPr>
              <a:t>الحي </a:t>
            </a:r>
            <a:r>
              <a:rPr lang="ar-SA" dirty="0">
                <a:latin typeface="Times New Roman" pitchFamily="18" charset="0"/>
                <a:cs typeface="Times New Roman" pitchFamily="18" charset="0"/>
              </a:rPr>
              <a:t>للمعتقدات والعادات السائدة في المجتمع فكان لابد أن </a:t>
            </a:r>
            <a:r>
              <a:rPr lang="ar-SA" dirty="0" smtClean="0">
                <a:latin typeface="Times New Roman" pitchFamily="18" charset="0"/>
                <a:cs typeface="Times New Roman" pitchFamily="18" charset="0"/>
              </a:rPr>
              <a:t>تكون </a:t>
            </a:r>
            <a:r>
              <a:rPr lang="ar-SA" dirty="0">
                <a:latin typeface="Times New Roman" pitchFamily="18" charset="0"/>
                <a:cs typeface="Times New Roman" pitchFamily="18" charset="0"/>
              </a:rPr>
              <a:t>التربية مستمرة ولا تقتصر على مرحلة عمرية </a:t>
            </a:r>
            <a:r>
              <a:rPr lang="ar-SA" dirty="0" smtClean="0">
                <a:latin typeface="Times New Roman" pitchFamily="18" charset="0"/>
                <a:cs typeface="Times New Roman" pitchFamily="18" charset="0"/>
              </a:rPr>
              <a:t>بعينها </a:t>
            </a:r>
            <a:r>
              <a:rPr lang="ar-SA" dirty="0">
                <a:latin typeface="Times New Roman" pitchFamily="18" charset="0"/>
                <a:cs typeface="Times New Roman" pitchFamily="18" charset="0"/>
              </a:rPr>
              <a:t>وإنما هي تمتد من المهد إلى اللحد وتتم عبر </a:t>
            </a:r>
            <a:r>
              <a:rPr lang="ar-SA" dirty="0" smtClean="0">
                <a:latin typeface="Times New Roman" pitchFamily="18" charset="0"/>
                <a:cs typeface="Times New Roman" pitchFamily="18" charset="0"/>
              </a:rPr>
              <a:t>المجتمع </a:t>
            </a:r>
            <a:r>
              <a:rPr lang="ar-SA" dirty="0">
                <a:latin typeface="Times New Roman" pitchFamily="18" charset="0"/>
                <a:cs typeface="Times New Roman" pitchFamily="18" charset="0"/>
              </a:rPr>
              <a:t>ككل لا عبر المؤسسات التعليمية وحدها</a:t>
            </a:r>
            <a:r>
              <a:rPr lang="ar-SA" dirty="0" smtClean="0">
                <a:latin typeface="Times New Roman" pitchFamily="18" charset="0"/>
                <a:cs typeface="Times New Roman" pitchFamily="18" charset="0"/>
              </a:rPr>
              <a:t>.</a:t>
            </a:r>
          </a:p>
          <a:p>
            <a:pPr algn="r" rtl="1"/>
            <a:endParaRPr lang="en-US" dirty="0">
              <a:latin typeface="Times New Roman" pitchFamily="18" charset="0"/>
              <a:cs typeface="Times New Roman" pitchFamily="18" charset="0"/>
            </a:endParaRPr>
          </a:p>
          <a:p>
            <a:pPr marL="109728" indent="0" algn="r" rtl="1">
              <a:buNone/>
            </a:pPr>
            <a:r>
              <a:rPr lang="ar-SA" b="1" dirty="0">
                <a:latin typeface="Times New Roman" pitchFamily="18" charset="0"/>
                <a:cs typeface="Times New Roman" pitchFamily="18" charset="0"/>
              </a:rPr>
              <a:t>(2) اللين والرفق اساس التربية :</a:t>
            </a:r>
            <a:endParaRPr lang="en-US" dirty="0">
              <a:latin typeface="Times New Roman" pitchFamily="18" charset="0"/>
              <a:cs typeface="Times New Roman" pitchFamily="18" charset="0"/>
            </a:endParaRPr>
          </a:p>
          <a:p>
            <a:pPr algn="r" rtl="1"/>
            <a:r>
              <a:rPr lang="ar-SA" dirty="0">
                <a:latin typeface="Times New Roman" pitchFamily="18" charset="0"/>
                <a:cs typeface="Times New Roman" pitchFamily="18" charset="0"/>
              </a:rPr>
              <a:t>فخلافاً لما يمكن ان يستخلصه الكثيرون لا يرافق التربية القديمة أي قسوة او وحشية والنظام الذي يفرض على الأطفال هو نظام سهل لين فكما يلاحظ ذلك </a:t>
            </a:r>
            <a:r>
              <a:rPr lang="ar-SA" sz="3000" b="1" dirty="0">
                <a:solidFill>
                  <a:srgbClr val="FF0000"/>
                </a:solidFill>
                <a:latin typeface="Times New Roman" pitchFamily="18" charset="0"/>
                <a:cs typeface="Times New Roman" pitchFamily="18" charset="0"/>
              </a:rPr>
              <a:t>"اشتا </a:t>
            </a:r>
            <a:r>
              <a:rPr lang="ar-SA" sz="3000" b="1" dirty="0" err="1">
                <a:solidFill>
                  <a:srgbClr val="FF0000"/>
                </a:solidFill>
                <a:latin typeface="Times New Roman" pitchFamily="18" charset="0"/>
                <a:cs typeface="Times New Roman" pitchFamily="18" charset="0"/>
              </a:rPr>
              <a:t>ينمتز</a:t>
            </a:r>
            <a:r>
              <a:rPr lang="ar-SA" dirty="0">
                <a:latin typeface="Times New Roman" pitchFamily="18" charset="0"/>
                <a:cs typeface="Times New Roman" pitchFamily="18" charset="0"/>
              </a:rPr>
              <a:t>" في دراساته حول قانون الجزاء البدائي وهو يستشهد لذلك بالعديد من المجتمعات القديمة (هنود أمريكا والجماعات البدائية في استراليا) حيث لا يعرف الأطفال الضرب أو العقاب وحيث يعاملون على </a:t>
            </a:r>
            <a:r>
              <a:rPr lang="ar-SA" dirty="0" smtClean="0">
                <a:latin typeface="Times New Roman" pitchFamily="18" charset="0"/>
                <a:cs typeface="Times New Roman" pitchFamily="18" charset="0"/>
              </a:rPr>
              <a:t>العكس من </a:t>
            </a:r>
            <a:r>
              <a:rPr lang="ar-SA" dirty="0">
                <a:latin typeface="Times New Roman" pitchFamily="18" charset="0"/>
                <a:cs typeface="Times New Roman" pitchFamily="18" charset="0"/>
              </a:rPr>
              <a:t>ذلك بكثير من الرفق واللين .</a:t>
            </a:r>
            <a:endParaRPr lang="en-US" dirty="0">
              <a:latin typeface="Times New Roman" pitchFamily="18" charset="0"/>
              <a:cs typeface="Times New Roman" pitchFamily="18" charset="0"/>
            </a:endParaRPr>
          </a:p>
          <a:p>
            <a:pPr algn="r"/>
            <a:endParaRPr lang="en-US" dirty="0">
              <a:latin typeface="Times New Roman" pitchFamily="18" charset="0"/>
              <a:cs typeface="Times New Roman" pitchFamily="18" charset="0"/>
            </a:endParaRPr>
          </a:p>
        </p:txBody>
      </p:sp>
      <p:pic>
        <p:nvPicPr>
          <p:cNvPr id="4" name="صورة 3" descr="29204.imgcache.jpg"/>
          <p:cNvPicPr>
            <a:picLocks noChangeAspect="1"/>
          </p:cNvPicPr>
          <p:nvPr/>
        </p:nvPicPr>
        <p:blipFill>
          <a:blip r:embed="rId2"/>
          <a:stretch>
            <a:fillRect/>
          </a:stretch>
        </p:blipFill>
        <p:spPr>
          <a:xfrm>
            <a:off x="0" y="457200"/>
            <a:ext cx="1752600" cy="6400800"/>
          </a:xfrm>
          <a:prstGeom prst="rect">
            <a:avLst/>
          </a:prstGeom>
        </p:spPr>
      </p:pic>
    </p:spTree>
    <p:extLst>
      <p:ext uri="{BB962C8B-B14F-4D97-AF65-F5344CB8AC3E}">
        <p14:creationId xmlns:p14="http://schemas.microsoft.com/office/powerpoint/2010/main" val="182693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1062</TotalTime>
  <Words>2302</Words>
  <Application>Microsoft Office PowerPoint</Application>
  <PresentationFormat>عرض على الشاشة (3:4)‏</PresentationFormat>
  <Paragraphs>176</Paragraphs>
  <Slides>31</Slides>
  <Notes>1</Notes>
  <HiddenSlides>0</HiddenSlides>
  <MMClips>0</MMClips>
  <ScaleCrop>false</ScaleCrop>
  <HeadingPairs>
    <vt:vector size="4" baseType="variant">
      <vt:variant>
        <vt:lpstr>نسق</vt:lpstr>
      </vt:variant>
      <vt:variant>
        <vt:i4>1</vt:i4>
      </vt:variant>
      <vt:variant>
        <vt:lpstr>عناوين الشرائح</vt:lpstr>
      </vt:variant>
      <vt:variant>
        <vt:i4>31</vt:i4>
      </vt:variant>
    </vt:vector>
  </HeadingPairs>
  <TitlesOfParts>
    <vt:vector size="32" baseType="lpstr">
      <vt:lpstr>حضري</vt:lpstr>
      <vt:lpstr>عرض تقديمي في PowerPoint</vt:lpstr>
      <vt:lpstr>تطوير الفكر التربوي</vt:lpstr>
      <vt:lpstr>عرض تقديمي في PowerPoint</vt:lpstr>
      <vt:lpstr>عرض تقديمي في PowerPoint</vt:lpstr>
      <vt:lpstr>عرض تقديمي في PowerPoint</vt:lpstr>
      <vt:lpstr>عرض تقديمي في PowerPoint</vt:lpstr>
      <vt:lpstr>ولعلنا نميز التربية القديمة بمجموعة الخصائص التالية : </vt:lpstr>
      <vt:lpstr>عرض تقديمي في PowerPoint</vt:lpstr>
      <vt:lpstr>وفيما يلي توضيح لهذه المفاهيم والمعتقدات :</vt:lpstr>
      <vt:lpstr>عرض تقديمي في PowerPoint</vt:lpstr>
      <vt:lpstr>عرض تقديمي في PowerPoint</vt:lpstr>
      <vt:lpstr>عرض تقديمي في PowerPoint</vt:lpstr>
      <vt:lpstr>عرض تقديمي في PowerPoint</vt:lpstr>
      <vt:lpstr>أهداف التربية ومعتقداتها :</vt:lpstr>
      <vt:lpstr>عرض تقديمي في PowerPoint</vt:lpstr>
      <vt:lpstr>عرض تقديمي في PowerPoint</vt:lpstr>
      <vt:lpstr>عرض تقديمي في PowerPoint</vt:lpstr>
      <vt:lpstr> نظام وطريقة التعلم  :</vt:lpstr>
      <vt:lpstr>عرض تقديمي في PowerPoint</vt:lpstr>
      <vt:lpstr>عرض تقديمي في PowerPoint</vt:lpstr>
      <vt:lpstr>ملامح الفكر التربوي في الصين القديمة </vt:lpstr>
      <vt:lpstr>أهداف ومعتقدات التربية: </vt:lpstr>
      <vt:lpstr>عرض تقديمي في PowerPoint</vt:lpstr>
      <vt:lpstr>عرض تقديمي في PowerPoint</vt:lpstr>
      <vt:lpstr>عرض تقديمي في PowerPoint</vt:lpstr>
      <vt:lpstr> ملامح الفكر التربوي في الهند القديمة  </vt:lpstr>
      <vt:lpstr> ونأتي في مايلي إلى أهم ملامح الفكر التربوي في الهند القديمة . </vt:lpstr>
      <vt:lpstr>ثانياَ : عند البوذية :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HP</cp:lastModifiedBy>
  <cp:revision>57</cp:revision>
  <dcterms:created xsi:type="dcterms:W3CDTF">2014-02-10T16:31:40Z</dcterms:created>
  <dcterms:modified xsi:type="dcterms:W3CDTF">2014-03-02T09:38:40Z</dcterms:modified>
</cp:coreProperties>
</file>