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7432000" cy="43891200"/>
  <p:notesSz cx="6716713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66"/>
    <a:srgbClr val="FFFF66"/>
    <a:srgbClr val="003366"/>
    <a:srgbClr val="500000"/>
    <a:srgbClr val="990000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نمط ذو نسُق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51" autoAdjust="0"/>
    <p:restoredTop sz="94660"/>
  </p:normalViewPr>
  <p:slideViewPr>
    <p:cSldViewPr>
      <p:cViewPr>
        <p:scale>
          <a:sx n="30" d="100"/>
          <a:sy n="30" d="100"/>
        </p:scale>
        <p:origin x="-396" y="2088"/>
      </p:cViewPr>
      <p:guideLst>
        <p:guide orient="horz" pos="6528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57425" y="685800"/>
            <a:ext cx="21907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E243DA0-0F37-4B9D-8137-8E9DB1D47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635038"/>
            <a:ext cx="23317200" cy="9407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4871363"/>
            <a:ext cx="19202400" cy="1121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240963"/>
            <a:ext cx="24688800" cy="28967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757363"/>
            <a:ext cx="6172200" cy="374507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757363"/>
            <a:ext cx="18364200" cy="37450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240963"/>
            <a:ext cx="24688800" cy="28967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8203525"/>
            <a:ext cx="23317200" cy="87185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8602325"/>
            <a:ext cx="23317200" cy="960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240963"/>
            <a:ext cx="12268200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10240963"/>
            <a:ext cx="12268200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825038"/>
            <a:ext cx="12120563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3919200"/>
            <a:ext cx="12120563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9825038"/>
            <a:ext cx="12125325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3919200"/>
            <a:ext cx="12125325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7838"/>
            <a:ext cx="9024938" cy="74374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747838"/>
            <a:ext cx="15335250" cy="37460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9185275"/>
            <a:ext cx="9024938" cy="300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30724475"/>
            <a:ext cx="16459200" cy="36258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921125"/>
            <a:ext cx="16459200" cy="26335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34350325"/>
            <a:ext cx="16459200" cy="515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2pPr>
      <a:lvl3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3pPr>
      <a:lvl4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4pPr>
      <a:lvl5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5pPr>
      <a:lvl6pPr marL="4572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6pPr>
      <a:lvl7pPr marL="9144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7pPr>
      <a:lvl8pPr marL="13716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8pPr>
      <a:lvl9pPr marL="18288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9pPr>
    </p:titleStyle>
    <p:bodyStyle>
      <a:lvl1pPr marL="1209675" indent="-1209675" algn="l" defTabSz="3228975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+mn-ea"/>
          <a:cs typeface="+mn-cs"/>
        </a:defRPr>
      </a:lvl1pPr>
      <a:lvl2pPr marL="2622550" indent="-1009650" algn="l" defTabSz="3228975" rtl="0" eaLnBrk="0" fontAlgn="base" hangingPunct="0">
        <a:spcBef>
          <a:spcPct val="20000"/>
        </a:spcBef>
        <a:spcAft>
          <a:spcPct val="0"/>
        </a:spcAft>
        <a:buChar char="–"/>
        <a:defRPr sz="9900">
          <a:solidFill>
            <a:schemeClr val="tx1"/>
          </a:solidFill>
          <a:latin typeface="+mn-lt"/>
        </a:defRPr>
      </a:lvl2pPr>
      <a:lvl3pPr marL="4035425" indent="-806450" algn="l" defTabSz="3228975" rtl="0" eaLnBrk="0" fontAlgn="base" hangingPunct="0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</a:defRPr>
      </a:lvl3pPr>
      <a:lvl4pPr marL="5654675" indent="-811213" algn="l" defTabSz="3228975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2675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7247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81819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6391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90963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7" Type="http://schemas.openxmlformats.org/officeDocument/2006/relationships/image" Target="../media/image2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6.jpeg"/><Relationship Id="rId5" Type="http://schemas.openxmlformats.org/officeDocument/2006/relationships/image" Target="../media/image1.emf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3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4791336" y="510792"/>
            <a:ext cx="17975784" cy="30706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5638" tIns="42818" rIns="85638" bIns="42818" anchor="ctr" anchorCtr="1"/>
          <a:lstStyle/>
          <a:p>
            <a:pPr algn="ctr"/>
            <a:endParaRPr lang="en-US" sz="6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PRODUCTAION </a:t>
            </a:r>
            <a:r>
              <a:rPr lang="en-US" sz="4000" b="1" dirty="0">
                <a:solidFill>
                  <a:srgbClr val="FF0000"/>
                </a:solidFill>
              </a:rPr>
              <a:t>FABRICS USED IN HEART </a:t>
            </a:r>
            <a:r>
              <a:rPr lang="en-US" sz="4000" b="1" dirty="0" smtClean="0">
                <a:solidFill>
                  <a:srgbClr val="FF0000"/>
                </a:solidFill>
              </a:rPr>
              <a:t>PROSTHESES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Abdel-</a:t>
            </a:r>
            <a:r>
              <a:rPr lang="en-US" b="1" dirty="0" err="1" smtClean="0">
                <a:solidFill>
                  <a:schemeClr val="tx1"/>
                </a:solidFill>
              </a:rPr>
              <a:t>Monem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Sabry</a:t>
            </a:r>
            <a:r>
              <a:rPr lang="ar-SA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Sherif</a:t>
            </a:r>
            <a:r>
              <a:rPr lang="en-US" b="1" dirty="0">
                <a:solidFill>
                  <a:schemeClr val="tx1"/>
                </a:solidFill>
              </a:rPr>
              <a:t> Abdel-</a:t>
            </a:r>
            <a:r>
              <a:rPr lang="en-US" b="1" dirty="0" err="1">
                <a:solidFill>
                  <a:schemeClr val="tx1"/>
                </a:solidFill>
              </a:rPr>
              <a:t>Hady</a:t>
            </a:r>
            <a:r>
              <a:rPr lang="en-US" b="1" dirty="0">
                <a:solidFill>
                  <a:schemeClr val="tx1"/>
                </a:solidFill>
              </a:rPr>
              <a:t>, * Hassan El-</a:t>
            </a:r>
            <a:r>
              <a:rPr lang="en-US" b="1" dirty="0" err="1">
                <a:solidFill>
                  <a:schemeClr val="tx1"/>
                </a:solidFill>
              </a:rPr>
              <a:t>Bheiry</a:t>
            </a:r>
            <a:r>
              <a:rPr lang="en-US" b="1" dirty="0">
                <a:solidFill>
                  <a:schemeClr val="tx1"/>
                </a:solidFill>
              </a:rPr>
              <a:t>, ** Ismail Ibrahim</a:t>
            </a:r>
            <a:r>
              <a:rPr lang="ar-SA" b="1" dirty="0">
                <a:solidFill>
                  <a:schemeClr val="tx1"/>
                </a:solidFill>
              </a:rPr>
              <a:t>  &amp; </a:t>
            </a:r>
            <a:r>
              <a:rPr lang="en-US" b="1" dirty="0" err="1">
                <a:solidFill>
                  <a:schemeClr val="tx1"/>
                </a:solidFill>
              </a:rPr>
              <a:t>Ghalia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El-</a:t>
            </a:r>
            <a:r>
              <a:rPr lang="en-US" b="1" dirty="0" err="1" smtClean="0">
                <a:solidFill>
                  <a:schemeClr val="tx1"/>
                </a:solidFill>
              </a:rPr>
              <a:t>Shennawy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 rtl="1"/>
            <a:r>
              <a:rPr lang="en-US" b="1" dirty="0" smtClean="0">
                <a:solidFill>
                  <a:schemeClr val="tx1"/>
                </a:solidFill>
              </a:rPr>
              <a:t>PATENT FEBRUARY 2013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6000" dirty="0" smtClean="0"/>
          </a:p>
          <a:p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0" y="4158923"/>
            <a:ext cx="12796837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/>
          <a:lstStyle/>
          <a:p>
            <a:pPr algn="ctr" defTabSz="1279525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ABSTRACT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49553" y="5638800"/>
            <a:ext cx="12796837" cy="487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6032" tIns="256032" rIns="256032" bIns="256032"/>
          <a:lstStyle/>
          <a:p>
            <a:r>
              <a:rPr lang="en-US" b="1" dirty="0"/>
              <a:t>This patent is mainly concerned with designing fabrics used in heart prostheses (vascular ,patches and valves frames). The woven , nonwoven and knitted technique were applied to produce these fabrics, using polyester denier. The produced fabrics were treated with Chitosan. Different parameters were studied including, the fabric structure (regular hopsack 2/2,twill ,satin 4 and twill 1/3), yarn count (50 , 70 and 100 denier), Their influence on the performance of the end-use fabric and the achieved properties were studied. On the other hand physical-chemical properties including; air permeability, water permeability, thickness and weight were evaluated according to the finial product needs. Some more results were reached concerns structures and materials .</a:t>
            </a:r>
          </a:p>
          <a:p>
            <a:endParaRPr lang="en-US" dirty="0"/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3865090" y="5638800"/>
            <a:ext cx="12796837" cy="990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6032" tIns="256032" rIns="256032" bIns="256032"/>
          <a:lstStyle/>
          <a:p>
            <a:r>
              <a:rPr lang="en-US" dirty="0" smtClean="0"/>
              <a:t>1-The </a:t>
            </a:r>
            <a:r>
              <a:rPr lang="en-US" dirty="0"/>
              <a:t>more densities the warp &amp;the weft get , the lower air </a:t>
            </a:r>
            <a:r>
              <a:rPr lang="en-US" dirty="0" smtClean="0"/>
              <a:t> and water permeability </a:t>
            </a:r>
            <a:r>
              <a:rPr lang="en-US" dirty="0"/>
              <a:t>the samples </a:t>
            </a:r>
            <a:r>
              <a:rPr lang="en-US" dirty="0" smtClean="0"/>
              <a:t>become.</a:t>
            </a:r>
          </a:p>
          <a:p>
            <a:r>
              <a:rPr lang="en-US" dirty="0" smtClean="0"/>
              <a:t>2-The </a:t>
            </a:r>
            <a:r>
              <a:rPr lang="en-US" dirty="0"/>
              <a:t>more densities the warp &amp;the weft get , the higher thickness and weight the samples become</a:t>
            </a:r>
          </a:p>
          <a:p>
            <a:r>
              <a:rPr lang="en-US" dirty="0" smtClean="0"/>
              <a:t>3-The </a:t>
            </a:r>
            <a:r>
              <a:rPr lang="en-US" dirty="0"/>
              <a:t>regular hopsack 2/2 have obtained the highest rates of air and water permeability , followed by  twill 1/3 and then  satin weave </a:t>
            </a:r>
            <a:endParaRPr lang="en-US" dirty="0" smtClean="0"/>
          </a:p>
          <a:p>
            <a:r>
              <a:rPr lang="en-US" dirty="0" smtClean="0"/>
              <a:t>4-The </a:t>
            </a:r>
            <a:r>
              <a:rPr lang="en-US" dirty="0"/>
              <a:t>more denier the yarns get , the lower air and water permeability  the samples become.</a:t>
            </a:r>
          </a:p>
          <a:p>
            <a:pPr rtl="1"/>
            <a:r>
              <a:rPr lang="en-US" dirty="0" smtClean="0"/>
              <a:t>5-Samples </a:t>
            </a:r>
            <a:r>
              <a:rPr lang="en-US" dirty="0"/>
              <a:t>produced of polyester have recorded the highest rates of water permeability and air permeability ,whereas samples produced of </a:t>
            </a:r>
            <a:r>
              <a:rPr lang="en-US" dirty="0" err="1"/>
              <a:t>lycra</a:t>
            </a:r>
            <a:r>
              <a:rPr lang="en-US" dirty="0"/>
              <a:t> yarns has recorded the lowest rates . </a:t>
            </a:r>
          </a:p>
          <a:p>
            <a:pPr rtl="1"/>
            <a:r>
              <a:rPr lang="en-US" dirty="0" smtClean="0"/>
              <a:t>6- </a:t>
            </a:r>
            <a:r>
              <a:rPr lang="en-US" dirty="0"/>
              <a:t>Samples produced of </a:t>
            </a:r>
            <a:r>
              <a:rPr lang="en-US" dirty="0" err="1"/>
              <a:t>lycra</a:t>
            </a:r>
            <a:r>
              <a:rPr lang="en-US" dirty="0"/>
              <a:t> have recorded the highest rates of thickness and weight ,whereas Samples produced of polyester have recorded the highest rates , but difference had an insignificant .</a:t>
            </a:r>
          </a:p>
          <a:p>
            <a:r>
              <a:rPr lang="en-US" dirty="0" smtClean="0"/>
              <a:t>7-The </a:t>
            </a:r>
            <a:r>
              <a:rPr lang="en-US" dirty="0"/>
              <a:t>random web have recorded the lowest rates of air and water permeability compared with cross-laid samples .</a:t>
            </a:r>
          </a:p>
          <a:p>
            <a:r>
              <a:rPr lang="en-US" dirty="0" smtClean="0"/>
              <a:t>8-The </a:t>
            </a:r>
            <a:r>
              <a:rPr lang="en-US" dirty="0"/>
              <a:t>random web have recorded the highest  rates of thickness compared with cross-laid samples .</a:t>
            </a:r>
          </a:p>
          <a:p>
            <a:r>
              <a:rPr lang="en-US" dirty="0" smtClean="0"/>
              <a:t>9-The </a:t>
            </a:r>
            <a:r>
              <a:rPr lang="en-US" dirty="0"/>
              <a:t>random web have recorded the highest  rates of bursting resistance  compared with cross-laid samples </a:t>
            </a:r>
            <a:endParaRPr lang="en-US" dirty="0" smtClean="0"/>
          </a:p>
          <a:p>
            <a:r>
              <a:rPr lang="en-US" dirty="0" smtClean="0"/>
              <a:t>10-The </a:t>
            </a:r>
            <a:r>
              <a:rPr lang="en-US" dirty="0"/>
              <a:t>more courses and wales the samples get , the lower air and water permeability the samples become 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3999744" y="4158923"/>
            <a:ext cx="12796837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/>
          <a:lstStyle/>
          <a:p>
            <a:pPr algn="ctr" defTabSz="1279525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RESULTS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13866677" y="38226332"/>
            <a:ext cx="12795250" cy="48184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6032" tIns="256032" rIns="256032" bIns="256032"/>
          <a:lstStyle/>
          <a:p>
            <a:pPr lvl="0"/>
            <a:r>
              <a:rPr lang="en-US" sz="2400" b="1" dirty="0" smtClean="0"/>
              <a:t>1-Adunur, S.,</a:t>
            </a:r>
            <a:r>
              <a:rPr lang="en-US" sz="2400" dirty="0" smtClean="0"/>
              <a:t> “ Wellington sears handbook of industrial textiles ”, Wellington sear company, </a:t>
            </a:r>
            <a:r>
              <a:rPr lang="en-US" sz="2400" dirty="0" err="1" smtClean="0"/>
              <a:t>Technomic</a:t>
            </a:r>
            <a:r>
              <a:rPr lang="en-US" sz="2400" dirty="0" smtClean="0"/>
              <a:t> publishing company,Inc.,Lancaster,Pennsylvania,1995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2-</a:t>
            </a:r>
            <a:r>
              <a:rPr lang="en-US" sz="2400" b="1" dirty="0" smtClean="0"/>
              <a:t>Brody, H.,</a:t>
            </a:r>
            <a:r>
              <a:rPr lang="en-US" sz="2400" dirty="0" smtClean="0"/>
              <a:t> “ Synthetic fiber materials ”, Longman group UK,limited,London,1994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3-</a:t>
            </a:r>
            <a:r>
              <a:rPr lang="en-US" sz="2400" b="1" dirty="0" smtClean="0"/>
              <a:t>Blanck., H.,</a:t>
            </a:r>
            <a:r>
              <a:rPr lang="en-US" sz="2400" dirty="0" smtClean="0"/>
              <a:t> “ Textile in medicine”, International Textile Bulletin ,4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quarter, vol. 41,1995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4-</a:t>
            </a:r>
            <a:r>
              <a:rPr lang="en-US" sz="2400" b="1" dirty="0" smtClean="0"/>
              <a:t>Rigby, A.,T.,</a:t>
            </a:r>
            <a:r>
              <a:rPr lang="en-US" sz="2400" dirty="0" smtClean="0"/>
              <a:t> “ Textiles materials in medicine and surgery”, Textile Horizon, vol. 13, No.6, 1993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5-</a:t>
            </a:r>
            <a:r>
              <a:rPr lang="en-US" sz="2400" b="1" dirty="0"/>
              <a:t>Ellis,J., G.,</a:t>
            </a:r>
            <a:r>
              <a:rPr lang="en-US" sz="2400" dirty="0"/>
              <a:t> “ Perspective on textile artificial ligaments”, Ellis developments limited, UK , </a:t>
            </a:r>
            <a:r>
              <a:rPr lang="en-US" sz="2400" dirty="0" err="1"/>
              <a:t>Melliand</a:t>
            </a:r>
            <a:r>
              <a:rPr lang="en-US" sz="2400" dirty="0"/>
              <a:t> textile </a:t>
            </a:r>
            <a:r>
              <a:rPr lang="en-US" sz="2400" dirty="0" err="1"/>
              <a:t>berichte</a:t>
            </a:r>
            <a:r>
              <a:rPr lang="en-US" sz="2400" dirty="0"/>
              <a:t>, January, </a:t>
            </a:r>
            <a:r>
              <a:rPr lang="en-US" sz="2400" dirty="0" smtClean="0"/>
              <a:t>1992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6-</a:t>
            </a:r>
            <a:r>
              <a:rPr lang="en-US" sz="2400" b="1" dirty="0"/>
              <a:t>Anon,</a:t>
            </a:r>
            <a:r>
              <a:rPr lang="en-US" sz="2400" dirty="0"/>
              <a:t> “Warp-knitted anti-thrombosis stocking from </a:t>
            </a:r>
            <a:r>
              <a:rPr lang="en-US" sz="2400" dirty="0" err="1"/>
              <a:t>karl</a:t>
            </a:r>
            <a:r>
              <a:rPr lang="en-US" sz="2400" dirty="0"/>
              <a:t> Mayer ” , Medical Textiles, July ,</a:t>
            </a:r>
            <a:r>
              <a:rPr lang="en-US" sz="2400" dirty="0" smtClean="0"/>
              <a:t>1998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7-</a:t>
            </a:r>
            <a:r>
              <a:rPr lang="en-US" sz="2400" b="1" dirty="0"/>
              <a:t>Anderson ,R., H.,</a:t>
            </a:r>
            <a:r>
              <a:rPr lang="en-US" sz="2400" dirty="0"/>
              <a:t> “Normal and abnormal development of the heart ”, Glenn thoracic and cardiac vascular surgery, Appleton &amp; Lange, California , </a:t>
            </a:r>
            <a:r>
              <a:rPr lang="en-US" sz="2400" dirty="0" smtClean="0"/>
              <a:t>1992</a:t>
            </a:r>
          </a:p>
          <a:p>
            <a:pPr lvl="0"/>
            <a:r>
              <a:rPr lang="en-US" sz="2400" b="1" dirty="0" smtClean="0">
                <a:cs typeface="Arial" pitchFamily="34" charset="0"/>
              </a:rPr>
              <a:t>8-</a:t>
            </a:r>
            <a:r>
              <a:rPr lang="en-US" sz="2400" b="1" dirty="0"/>
              <a:t>Rick, J.,T.,</a:t>
            </a:r>
            <a:r>
              <a:rPr lang="en-US" sz="2400" dirty="0"/>
              <a:t> “Cardio vascular reactivity and stress patterns of physiological response ”, Plenum press, New York, 1995</a:t>
            </a:r>
            <a:endParaRPr lang="en-US" sz="2500" b="1" dirty="0">
              <a:cs typeface="Arial" pitchFamily="34" charset="0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3865090" y="36975395"/>
            <a:ext cx="1279525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/>
          <a:lstStyle/>
          <a:p>
            <a:pPr algn="ctr" defTabSz="1279525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REFERENCES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25835" y="33375600"/>
            <a:ext cx="12644270" cy="97014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6032" tIns="256032" rIns="256032" bIns="256032"/>
          <a:lstStyle/>
          <a:p>
            <a:r>
              <a:rPr lang="en-US" dirty="0"/>
              <a:t>There are no previous studies about fabrics used in heart prostheses, this research produced fabrics used in vascular ,patches and valves frames .</a:t>
            </a:r>
            <a:r>
              <a:rPr lang="en-US" b="1" dirty="0"/>
              <a:t>Two textile material used in this research, that is  textured and flat  polyester</a:t>
            </a:r>
            <a:r>
              <a:rPr lang="en-US" dirty="0"/>
              <a:t> </a:t>
            </a:r>
            <a:r>
              <a:rPr lang="en-US" b="1" dirty="0"/>
              <a:t> denier 50,70 and 100</a:t>
            </a:r>
          </a:p>
          <a:p>
            <a:pPr rtl="1"/>
            <a:r>
              <a:rPr lang="en-US" dirty="0"/>
              <a:t>Three  different woven structures were used in this research to produce all samples  </a:t>
            </a:r>
          </a:p>
          <a:p>
            <a:pPr rtl="1"/>
            <a:r>
              <a:rPr lang="ar-SA" dirty="0"/>
              <a:t>	</a:t>
            </a:r>
            <a:r>
              <a:rPr lang="en-US" dirty="0"/>
              <a:t>regular hopsack 2/2,twill ,satin 4 and twill </a:t>
            </a:r>
            <a:r>
              <a:rPr lang="en-US" dirty="0" smtClean="0"/>
              <a:t>1/3)</a:t>
            </a:r>
            <a:r>
              <a:rPr lang="ar-SA" b="1" dirty="0" smtClean="0"/>
              <a:t>)</a:t>
            </a:r>
            <a:endParaRPr lang="en-US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Finishing treatment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produced fabrics were undergoing special treatments before being used. These treatments include coating with Chitosan, and then sterilization as following</a:t>
            </a:r>
            <a:r>
              <a:rPr lang="ar-SA" dirty="0"/>
              <a:t>.</a:t>
            </a:r>
            <a:endParaRPr lang="en-US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Coating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Prostheses </a:t>
            </a:r>
            <a:r>
              <a:rPr lang="en-US" dirty="0"/>
              <a:t>are impregnated with Chitosan, which decrease the permeability. </a:t>
            </a:r>
            <a:r>
              <a:rPr lang="en-US" dirty="0" err="1"/>
              <a:t>Preclotting</a:t>
            </a:r>
            <a:r>
              <a:rPr lang="en-US" dirty="0"/>
              <a:t> of coated prostheses have been advocated for many years for their non-porous surface which minimizes blood loss of the patients </a:t>
            </a:r>
            <a:r>
              <a:rPr lang="en-US" baseline="30000" dirty="0"/>
              <a:t>.</a:t>
            </a:r>
            <a:r>
              <a:rPr lang="en-US" dirty="0" smtClean="0"/>
              <a:t>The </a:t>
            </a:r>
            <a:r>
              <a:rPr lang="en-US" dirty="0"/>
              <a:t>fabric samples were padded in an aqueous solution containing 12% Chitosan, solution then squeezed to a wet pick up 100 %. The fabric samples were dried at 85 </a:t>
            </a:r>
            <a:r>
              <a:rPr lang="ar-SA" baseline="30000" dirty="0"/>
              <a:t>0</a:t>
            </a:r>
            <a:r>
              <a:rPr lang="en-US" dirty="0"/>
              <a:t>C for 5 min, then </a:t>
            </a:r>
            <a:r>
              <a:rPr lang="en-US" dirty="0" err="1"/>
              <a:t>thermofixed</a:t>
            </a:r>
            <a:r>
              <a:rPr lang="en-US" dirty="0"/>
              <a:t> at 140 </a:t>
            </a:r>
            <a:r>
              <a:rPr lang="en-US" baseline="30000" dirty="0"/>
              <a:t>0</a:t>
            </a:r>
            <a:r>
              <a:rPr lang="en-US" dirty="0"/>
              <a:t>C 90 sec.</a:t>
            </a:r>
            <a:r>
              <a:rPr lang="en-US" baseline="30000" dirty="0"/>
              <a:t> </a:t>
            </a:r>
            <a:endParaRPr lang="en-US" dirty="0"/>
          </a:p>
          <a:p>
            <a:pPr algn="just"/>
            <a:r>
              <a:rPr lang="en-US" b="1" dirty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Sterilization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fabric samples were sterilized by ethylene oxide gas, where ethylene oxide gas is a colorless gas. It applied in special autoclaves under carefully controlled condition of temperature and humidity .The gas alters proteins, killing bacteria, fungi spores and viruses. A through cleaning cycle is required before sterilization and a gas removal cycle is needed before use. </a:t>
            </a:r>
          </a:p>
          <a:p>
            <a:pPr algn="just"/>
            <a:endParaRPr lang="en-US" dirty="0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349552" y="32077572"/>
            <a:ext cx="12796837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/>
          <a:lstStyle/>
          <a:p>
            <a:pPr algn="ctr" defTabSz="1279525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METHODS AND MATERIALS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318021" y="10972800"/>
            <a:ext cx="12796837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/>
          <a:lstStyle/>
          <a:p>
            <a:pPr algn="ctr" defTabSz="1279525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INDTRODUCTION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318020" y="12458700"/>
            <a:ext cx="12796837" cy="193166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6032" tIns="256032" rIns="256032" bIns="256032"/>
          <a:lstStyle/>
          <a:p>
            <a:pPr algn="just"/>
            <a:r>
              <a:rPr lang="en-US" b="1" dirty="0"/>
              <a:t>Heart prosthesis, </a:t>
            </a:r>
            <a:r>
              <a:rPr lang="en-US" dirty="0"/>
              <a:t>prosthesis is a device used to overcome surgically some deficiency in the body. The most common prostheses are </a:t>
            </a:r>
            <a:r>
              <a:rPr lang="en-US" dirty="0" err="1"/>
              <a:t>vasculars</a:t>
            </a:r>
            <a:r>
              <a:rPr lang="en-US" dirty="0"/>
              <a:t>, prosthetic heart valves and patches…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b="1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Classification of prostheses,</a:t>
            </a:r>
            <a:r>
              <a:rPr lang="en-US" b="1" dirty="0"/>
              <a:t> </a:t>
            </a:r>
            <a:r>
              <a:rPr lang="en-US" dirty="0"/>
              <a:t>each prosthesis can be classified as indicated below</a:t>
            </a:r>
            <a:endParaRPr lang="en-US" b="1" dirty="0"/>
          </a:p>
          <a:p>
            <a:pPr lvl="0" algn="just"/>
            <a:r>
              <a:rPr lang="en-US" dirty="0"/>
              <a:t>synthetic textile   </a:t>
            </a:r>
            <a:endParaRPr lang="en-US" b="1" dirty="0"/>
          </a:p>
          <a:p>
            <a:pPr algn="just"/>
            <a:r>
              <a:rPr lang="en-US" dirty="0"/>
              <a:t>A-knitted                                                                  B-woven</a:t>
            </a:r>
            <a:endParaRPr lang="en-US" b="1" dirty="0"/>
          </a:p>
          <a:p>
            <a:pPr algn="just"/>
            <a:r>
              <a:rPr lang="en-US" dirty="0"/>
              <a:t>2-synthetic </a:t>
            </a:r>
            <a:r>
              <a:rPr lang="en-US" dirty="0" smtClean="0"/>
              <a:t>non-textile</a:t>
            </a:r>
            <a:endParaRPr lang="en-US" b="1" dirty="0"/>
          </a:p>
          <a:p>
            <a:pPr algn="just"/>
            <a:r>
              <a:rPr lang="en-US" dirty="0" smtClean="0"/>
              <a:t>A-extruded </a:t>
            </a:r>
            <a:r>
              <a:rPr lang="en-US" dirty="0"/>
              <a:t>/expanded polymers</a:t>
            </a:r>
            <a:endParaRPr lang="en-US" b="1" dirty="0"/>
          </a:p>
          <a:p>
            <a:pPr algn="just"/>
            <a:r>
              <a:rPr lang="en-US" dirty="0"/>
              <a:t>3-Biological</a:t>
            </a:r>
            <a:endParaRPr lang="en-US" b="1" dirty="0"/>
          </a:p>
          <a:p>
            <a:pPr algn="just"/>
            <a:r>
              <a:rPr lang="en-US" dirty="0"/>
              <a:t>A-Allografts                                                             B- </a:t>
            </a:r>
            <a:r>
              <a:rPr lang="en-US" dirty="0" err="1"/>
              <a:t>Homografts</a:t>
            </a:r>
            <a:r>
              <a:rPr lang="en-US" dirty="0"/>
              <a:t>  </a:t>
            </a:r>
            <a:r>
              <a:rPr lang="en-US" baseline="30000" dirty="0"/>
              <a:t>(2)</a:t>
            </a:r>
            <a:endParaRPr lang="en-US" b="1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Patches</a:t>
            </a:r>
            <a:r>
              <a:rPr lang="en-US" b="1" dirty="0"/>
              <a:t> ,</a:t>
            </a:r>
            <a:r>
              <a:rPr lang="en-US" dirty="0"/>
              <a:t>patches are used to close gaps in the </a:t>
            </a:r>
            <a:r>
              <a:rPr lang="en-US" dirty="0" err="1"/>
              <a:t>septal</a:t>
            </a:r>
            <a:r>
              <a:rPr lang="en-US" dirty="0"/>
              <a:t> wall of the heart . Prosthetic patch has become a widely accept technique for the repair of </a:t>
            </a:r>
            <a:r>
              <a:rPr lang="en-US" dirty="0" err="1"/>
              <a:t>coarctation</a:t>
            </a:r>
            <a:r>
              <a:rPr lang="en-US" dirty="0"/>
              <a:t> .</a:t>
            </a:r>
            <a:r>
              <a:rPr lang="en-US" baseline="30000" dirty="0"/>
              <a:t>(3)</a:t>
            </a:r>
            <a:r>
              <a:rPr lang="en-US" dirty="0"/>
              <a:t> </a:t>
            </a:r>
            <a:endParaRPr lang="en-US" b="1" dirty="0"/>
          </a:p>
          <a:p>
            <a:pPr algn="just"/>
            <a:r>
              <a:rPr lang="en-US" dirty="0" smtClean="0"/>
              <a:t>Patches </a:t>
            </a:r>
            <a:r>
              <a:rPr lang="en-US" dirty="0"/>
              <a:t>may be either </a:t>
            </a:r>
            <a:r>
              <a:rPr lang="en-US" dirty="0" err="1"/>
              <a:t>autogenous</a:t>
            </a:r>
            <a:r>
              <a:rPr lang="en-US" dirty="0"/>
              <a:t> or synthetic. Synthetic patches may be made from polyester or Teflon mesh or tightly woven polyester .The size of the patch is determined by the length of the </a:t>
            </a:r>
            <a:r>
              <a:rPr lang="en-US" dirty="0" err="1"/>
              <a:t>arteriotomy</a:t>
            </a:r>
            <a:r>
              <a:rPr lang="en-US" dirty="0"/>
              <a:t> , and the patch is made large enough to ensure that sutures can be placed in an area of the heart that is free of disease . </a:t>
            </a:r>
            <a:r>
              <a:rPr lang="en-US" baseline="30000" dirty="0"/>
              <a:t>(4)</a:t>
            </a:r>
            <a:r>
              <a:rPr lang="en-US" dirty="0"/>
              <a:t> patch has been laminated on to the surface of a cardiac pumping diaphragm to maintain a totally </a:t>
            </a:r>
            <a:r>
              <a:rPr lang="en-US" dirty="0" err="1"/>
              <a:t>biolized</a:t>
            </a:r>
            <a:r>
              <a:rPr lang="en-US" dirty="0"/>
              <a:t> surface.</a:t>
            </a:r>
            <a:r>
              <a:rPr lang="en-US" baseline="30000" dirty="0"/>
              <a:t>(5)</a:t>
            </a:r>
            <a:r>
              <a:rPr lang="en-US" dirty="0"/>
              <a:t>  </a:t>
            </a:r>
            <a:endParaRPr lang="en-US" b="1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Prosthetic heart valve </a:t>
            </a:r>
            <a:r>
              <a:rPr lang="en-US" b="1" dirty="0"/>
              <a:t>,</a:t>
            </a:r>
            <a:r>
              <a:rPr lang="en-US" dirty="0"/>
              <a:t> prosthetic heart valves, whether mechanical or biological , are caged ball valves with metal struts , mounted on a frame called a stent that is, of necessity rigid . when fitted , the stent is surrounded by tissue that pulses with the beating of the heart </a:t>
            </a:r>
            <a:r>
              <a:rPr lang="en-US" baseline="30000" dirty="0"/>
              <a:t>(6)</a:t>
            </a:r>
            <a:r>
              <a:rPr lang="en-US" dirty="0"/>
              <a:t> stents are therefore fitted with the beating with a sewing ring made from woven polyester to provide a means of suturing the valve to the surrounding  tissues . The fabric is also used to develop tissue ingrowth into the struts </a:t>
            </a:r>
            <a:r>
              <a:rPr lang="en-US" dirty="0" smtClean="0"/>
              <a:t>.Stents </a:t>
            </a:r>
            <a:r>
              <a:rPr lang="en-US" dirty="0"/>
              <a:t>perform three functions :  first it provides a </a:t>
            </a:r>
            <a:r>
              <a:rPr lang="en-US" dirty="0" err="1"/>
              <a:t>secur</a:t>
            </a:r>
            <a:r>
              <a:rPr lang="en-US" dirty="0"/>
              <a:t> anchorage for the valve in position , second ,it seals the valve against leakage ,and third , it acts as a cushion  between the rigid stent and the flexible tissue , spreading the stresses caused by the sutures more evenly </a:t>
            </a:r>
            <a:r>
              <a:rPr lang="en-US" dirty="0" smtClean="0"/>
              <a:t>.</a:t>
            </a:r>
            <a:endParaRPr lang="en-US" b="1" dirty="0" smtClean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The vasculature</a:t>
            </a:r>
          </a:p>
          <a:p>
            <a:pPr algn="just"/>
            <a:r>
              <a:rPr lang="en-US" dirty="0"/>
              <a:t>The Vasculature consists of arteries , arterioles capillaries and veins . Arteries carry blood away from the heart to all parts of the body, </a:t>
            </a:r>
            <a:r>
              <a:rPr lang="en-US" baseline="30000" dirty="0"/>
              <a:t>(38)</a:t>
            </a:r>
            <a:r>
              <a:rPr lang="en-US" dirty="0"/>
              <a:t> where arteries are made up of layers of smooth muscle fibers and elastic membrane tissue. Arterioles carry blood into capillary tissues </a:t>
            </a:r>
            <a:r>
              <a:rPr lang="en-US" dirty="0" smtClean="0"/>
              <a:t>, </a:t>
            </a:r>
            <a:r>
              <a:rPr lang="en-US" dirty="0"/>
              <a:t>capillaries , the smallest vessels , through which exchange take place between the blood and the tissues, whereas veins  carry blood back to the heart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Characteristics </a:t>
            </a:r>
            <a:r>
              <a:rPr lang="en-US" b="1" dirty="0">
                <a:solidFill>
                  <a:srgbClr val="FF0000"/>
                </a:solidFill>
              </a:rPr>
              <a:t>of fabric used in heart </a:t>
            </a:r>
            <a:r>
              <a:rPr lang="en-US" b="1" dirty="0" smtClean="0">
                <a:solidFill>
                  <a:srgbClr val="FF0000"/>
                </a:solidFill>
              </a:rPr>
              <a:t>prostheses</a:t>
            </a:r>
            <a:endParaRPr lang="en-US" b="1" dirty="0" smtClean="0"/>
          </a:p>
          <a:p>
            <a:pPr algn="just"/>
            <a:r>
              <a:rPr lang="en-US" b="1" dirty="0" smtClean="0"/>
              <a:t> </a:t>
            </a:r>
            <a:r>
              <a:rPr lang="en-US" dirty="0"/>
              <a:t>Biological properties such as Non-toxicity (non – </a:t>
            </a:r>
            <a:r>
              <a:rPr lang="en-US" dirty="0" err="1"/>
              <a:t>pyrogenicity</a:t>
            </a:r>
            <a:r>
              <a:rPr lang="en-US" dirty="0"/>
              <a:t>, non allergenic respond, non carcinogenesis) the ability to be sterilized, biocompatibility (</a:t>
            </a:r>
            <a:r>
              <a:rPr lang="en-US" dirty="0" err="1"/>
              <a:t>bioinert</a:t>
            </a:r>
            <a:r>
              <a:rPr lang="en-US" dirty="0"/>
              <a:t>, bioactive) , in vivo stability ( chemistry ,size ,shape ) good</a:t>
            </a:r>
            <a:r>
              <a:rPr lang="en-US" b="1" dirty="0"/>
              <a:t> </a:t>
            </a:r>
            <a:r>
              <a:rPr lang="en-US" dirty="0"/>
              <a:t>flexibility ,tenacity , softness ,absorbency as well as the material should be non</a:t>
            </a:r>
            <a:r>
              <a:rPr lang="en-US" b="1" dirty="0"/>
              <a:t> </a:t>
            </a:r>
            <a:r>
              <a:rPr lang="en-US" dirty="0"/>
              <a:t>antigenic,</a:t>
            </a:r>
            <a:r>
              <a:rPr lang="en-US" b="1" dirty="0"/>
              <a:t> </a:t>
            </a:r>
            <a:r>
              <a:rPr lang="en-US" dirty="0"/>
              <a:t>mutagenicity ,</a:t>
            </a:r>
            <a:r>
              <a:rPr lang="en-US" dirty="0" err="1"/>
              <a:t>tumorigenicity</a:t>
            </a:r>
            <a:r>
              <a:rPr lang="en-US" dirty="0"/>
              <a:t>, </a:t>
            </a:r>
            <a:r>
              <a:rPr lang="en-US" dirty="0" err="1"/>
              <a:t>antignicity</a:t>
            </a:r>
            <a:r>
              <a:rPr lang="en-US" dirty="0"/>
              <a:t> and blood compatibility (hemolysis, coagulation ) </a:t>
            </a:r>
            <a:r>
              <a:rPr lang="en-US" dirty="0" smtClean="0"/>
              <a:t>.Mechanical </a:t>
            </a:r>
            <a:r>
              <a:rPr lang="en-US" dirty="0"/>
              <a:t>properties such as elasticity, durability, tensile strength, torsional strength, impact strength, ductility, brittleness, creep, and stress propagation </a:t>
            </a:r>
            <a:r>
              <a:rPr lang="en-US" b="1" dirty="0"/>
              <a:t>.</a:t>
            </a:r>
            <a:r>
              <a:rPr lang="en-US" dirty="0" smtClean="0"/>
              <a:t>Physiological </a:t>
            </a:r>
            <a:r>
              <a:rPr lang="en-US" dirty="0"/>
              <a:t>properties such as formability, </a:t>
            </a:r>
            <a:r>
              <a:rPr lang="en-US" dirty="0" err="1"/>
              <a:t>wetability</a:t>
            </a:r>
            <a:r>
              <a:rPr lang="en-US" dirty="0"/>
              <a:t>, electrical nature (charge, zeta potential, critical surface tension, </a:t>
            </a:r>
            <a:r>
              <a:rPr lang="en-US" dirty="0" err="1"/>
              <a:t>crystallinity</a:t>
            </a:r>
            <a:r>
              <a:rPr lang="en-US" dirty="0"/>
              <a:t>, thermal history and surface structure</a:t>
            </a:r>
            <a:r>
              <a:rPr lang="en-US" dirty="0" smtClean="0"/>
              <a:t>.</a:t>
            </a:r>
            <a:endParaRPr lang="en-US" b="1" dirty="0"/>
          </a:p>
          <a:p>
            <a:pPr algn="just"/>
            <a:endParaRPr lang="en-US" dirty="0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13965585" y="16043338"/>
            <a:ext cx="12796837" cy="20420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28016" tIns="64008" rIns="128016" bIns="64008" anchor="ctr"/>
          <a:lstStyle/>
          <a:p>
            <a:pPr algn="ctr"/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-229666" y="0"/>
            <a:ext cx="2743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229666" y="0"/>
            <a:ext cx="2743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-229666" y="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33678" y="29620749"/>
            <a:ext cx="11723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/>
              <a:t>Fig </a:t>
            </a:r>
            <a:r>
              <a:rPr lang="en-US" sz="2400" b="1" dirty="0" smtClean="0"/>
              <a:t>.(2) </a:t>
            </a:r>
            <a:r>
              <a:rPr lang="en-US" sz="2400" b="1" dirty="0"/>
              <a:t>Determination of ideal samples for woven patches and valves frames by radar method </a:t>
            </a:r>
          </a:p>
          <a:p>
            <a:pPr rtl="1"/>
            <a:r>
              <a:rPr lang="ar-SA" sz="2400" dirty="0"/>
              <a:t> </a:t>
            </a:r>
            <a:endParaRPr lang="en-US" sz="2400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4122036" y="35421394"/>
            <a:ext cx="56531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/>
              <a:t>Fig. (3)Determination </a:t>
            </a:r>
            <a:r>
              <a:rPr lang="en-US" sz="2000" b="1" dirty="0"/>
              <a:t>of the ideal sample for the warp knitted patches and valves frames by radar method</a:t>
            </a:r>
            <a:endParaRPr lang="en-US" sz="2000" dirty="0"/>
          </a:p>
          <a:p>
            <a:pPr algn="ctr"/>
            <a:r>
              <a:rPr lang="en-GB" sz="2000" b="1" dirty="0" smtClean="0"/>
              <a:t>.</a:t>
            </a:r>
            <a:endParaRPr lang="en-US" sz="2000" b="1" dirty="0"/>
          </a:p>
        </p:txBody>
      </p:sp>
      <p:sp>
        <p:nvSpPr>
          <p:cNvPr id="13" name="مستطيل 12"/>
          <p:cNvSpPr/>
          <p:nvPr/>
        </p:nvSpPr>
        <p:spPr>
          <a:xfrm>
            <a:off x="20413515" y="35447744"/>
            <a:ext cx="5668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Fig </a:t>
            </a:r>
            <a:r>
              <a:rPr lang="en-US" sz="2000" b="1" dirty="0" smtClean="0"/>
              <a:t>.(4) </a:t>
            </a:r>
            <a:r>
              <a:rPr lang="en-US" sz="2000" b="1" dirty="0"/>
              <a:t>Determination of ideal samples for nonwoven patches and valves frames</a:t>
            </a:r>
            <a:endParaRPr lang="en-US" sz="2000" dirty="0"/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40" name="Picture 16" descr="E:\1111\صور مقالات\coelioprothesepetitzl1s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137" y="22328452"/>
            <a:ext cx="2435487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كائن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94635"/>
              </p:ext>
            </p:extLst>
          </p:nvPr>
        </p:nvGraphicFramePr>
        <p:xfrm>
          <a:off x="14463920" y="25222200"/>
          <a:ext cx="11836952" cy="4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Worksheet" r:id="rId4" imgW="3533649" imgH="1676472" progId="Excel.Sheet.8">
                  <p:embed/>
                </p:oleObj>
              </mc:Choice>
              <mc:Fallback>
                <p:oleObj name="Worksheet" r:id="rId4" imgW="3533649" imgH="1676472" progId="Excel.Shee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3920" y="25222200"/>
                        <a:ext cx="11836952" cy="4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كائن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74461"/>
              </p:ext>
            </p:extLst>
          </p:nvPr>
        </p:nvGraphicFramePr>
        <p:xfrm>
          <a:off x="20048538" y="30811788"/>
          <a:ext cx="6329362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Worksheet" r:id="rId6" imgW="4829380" imgH="2971692" progId="Excel.Sheet.8">
                  <p:embed/>
                </p:oleObj>
              </mc:Choice>
              <mc:Fallback>
                <p:oleObj name="Worksheet" r:id="rId6" imgW="4829380" imgH="2971692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8538" y="30811788"/>
                        <a:ext cx="6329362" cy="44561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كائن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54003"/>
              </p:ext>
            </p:extLst>
          </p:nvPr>
        </p:nvGraphicFramePr>
        <p:xfrm>
          <a:off x="14209797" y="30779716"/>
          <a:ext cx="5537361" cy="442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Worksheet" r:id="rId8" imgW="4095820" imgH="2371846" progId="Excel.Sheet.8">
                  <p:embed/>
                </p:oleObj>
              </mc:Choice>
              <mc:Fallback>
                <p:oleObj name="Worksheet" r:id="rId8" imgW="4095820" imgH="2371846" progId="Excel.Shee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9797" y="30779716"/>
                        <a:ext cx="5537361" cy="4424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صورة 31" descr="GORE SEAMGUARD Bioabsorbable Staple Line Reinforcement Material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762" y="16420759"/>
            <a:ext cx="2429364" cy="266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صورة 32" descr="GORE PROPATEN Vascular Graft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79" y="22440365"/>
            <a:ext cx="2353790" cy="18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صورة 33" descr="GORE HELEX Septal Occluder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418" y="16410823"/>
            <a:ext cx="2700434" cy="268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صورة 34" descr="GORE® SEAMGUARD® Bioabsorbable Staple Line Reinforcement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131" y="16380374"/>
            <a:ext cx="2441027" cy="274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صورة 35" descr="GORE® EXCLUDER® AAA Endoprosthesis 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33" y="19735801"/>
            <a:ext cx="2406216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صورة 39" descr="PERIMOUNT Pericardial Bioprosthesis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943" y="22328452"/>
            <a:ext cx="2564697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صورة 40" descr="Abnormal segment has been removed. Leaflet edges are sewn together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132" y="19735799"/>
            <a:ext cx="2630508" cy="2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صورة 36" descr="Dacron Graft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137" y="16461144"/>
            <a:ext cx="2435487" cy="266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Picture 107" descr="C:\Users\aa\Pictures\Fig-073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99" y="19735802"/>
            <a:ext cx="2321544" cy="21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C:\Users\aa\Pictures\Fig-050abcd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357" y="19807236"/>
            <a:ext cx="2700434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ستطيل 41"/>
          <p:cNvSpPr/>
          <p:nvPr/>
        </p:nvSpPr>
        <p:spPr>
          <a:xfrm>
            <a:off x="14446816" y="24552217"/>
            <a:ext cx="1172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/>
              <a:t>Fig </a:t>
            </a:r>
            <a:r>
              <a:rPr lang="en-US" sz="2400" b="1" dirty="0" smtClean="0"/>
              <a:t>.(</a:t>
            </a:r>
            <a:r>
              <a:rPr lang="en-US" sz="2400" b="1" dirty="0"/>
              <a:t>1) </a:t>
            </a:r>
            <a:r>
              <a:rPr lang="en-US" sz="2400" b="1" dirty="0" smtClean="0"/>
              <a:t>application textiles in heart prostheses </a:t>
            </a:r>
            <a:r>
              <a:rPr lang="ar-SA" sz="2400" dirty="0"/>
              <a:t> </a:t>
            </a:r>
            <a:endParaRPr lang="en-US" sz="2400" dirty="0"/>
          </a:p>
        </p:txBody>
      </p:sp>
      <p:pic>
        <p:nvPicPr>
          <p:cNvPr id="38" name="صورة 4" descr="شعار الجامعة ا لجديد دون خلفية"/>
          <p:cNvPicPr>
            <a:picLocks noChangeAspect="1" noChangeArrowheads="1"/>
          </p:cNvPicPr>
          <p:nvPr/>
        </p:nvPicPr>
        <p:blipFill>
          <a:blip r:embed="rId20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174" y="510792"/>
            <a:ext cx="3048000" cy="29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صورة 38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3466"/>
            <a:ext cx="3200400" cy="259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1192</Words>
  <Application>Microsoft Office PowerPoint</Application>
  <PresentationFormat>مخصص</PresentationFormat>
  <Paragraphs>59</Paragraphs>
  <Slides>1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3" baseType="lpstr">
      <vt:lpstr>Default Design</vt:lpstr>
      <vt:lpstr>Worksheet</vt:lpstr>
      <vt:lpstr>عرض تقديمي في PowerPoint</vt:lpstr>
    </vt:vector>
  </TitlesOfParts>
  <Company>Genigraphics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48h x 30w poster template</dc:title>
  <dc:creator>Jay Larson</dc:creator>
  <dc:description>Call us at 1-800-790-4001_x000d_
www.genigraphics.com</dc:description>
  <cp:lastModifiedBy>aa</cp:lastModifiedBy>
  <cp:revision>143</cp:revision>
  <cp:lastPrinted>2000-08-03T00:31:24Z</cp:lastPrinted>
  <dcterms:created xsi:type="dcterms:W3CDTF">2000-02-09T15:01:13Z</dcterms:created>
  <dcterms:modified xsi:type="dcterms:W3CDTF">2013-02-28T08:55:18Z</dcterms:modified>
</cp:coreProperties>
</file>