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sldIdLst>
    <p:sldId id="256" r:id="rId5"/>
    <p:sldId id="299" r:id="rId6"/>
    <p:sldId id="301" r:id="rId7"/>
    <p:sldId id="300" r:id="rId8"/>
    <p:sldId id="280" r:id="rId9"/>
    <p:sldId id="290" r:id="rId10"/>
    <p:sldId id="257" r:id="rId11"/>
    <p:sldId id="293" r:id="rId12"/>
    <p:sldId id="258" r:id="rId13"/>
    <p:sldId id="259" r:id="rId14"/>
    <p:sldId id="285" r:id="rId15"/>
    <p:sldId id="294" r:id="rId16"/>
    <p:sldId id="286" r:id="rId17"/>
    <p:sldId id="296" r:id="rId18"/>
    <p:sldId id="283" r:id="rId19"/>
    <p:sldId id="284" r:id="rId20"/>
    <p:sldId id="297" r:id="rId21"/>
    <p:sldId id="282" r:id="rId22"/>
    <p:sldId id="298" r:id="rId23"/>
    <p:sldId id="289" r:id="rId24"/>
    <p:sldId id="270" r:id="rId25"/>
  </p:sldIdLst>
  <p:sldSz cx="9144000" cy="6858000" type="screen4x3"/>
  <p:notesSz cx="6858000" cy="9144000"/>
  <p:custDataLst>
    <p:tags r:id="rId26"/>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F520A"/>
    <a:srgbClr val="00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1" autoAdjust="0"/>
    <p:restoredTop sz="84810" autoAdjust="0"/>
  </p:normalViewPr>
  <p:slideViewPr>
    <p:cSldViewPr>
      <p:cViewPr>
        <p:scale>
          <a:sx n="68" d="100"/>
          <a:sy n="68" d="100"/>
        </p:scale>
        <p:origin x="-1446" y="36"/>
      </p:cViewPr>
      <p:guideLst>
        <p:guide orient="horz" pos="2160"/>
        <p:guide pos="2880"/>
      </p:guideLst>
    </p:cSldViewPr>
  </p:slideViewPr>
  <p:outlineViewPr>
    <p:cViewPr>
      <p:scale>
        <a:sx n="33" d="100"/>
        <a:sy n="33" d="100"/>
      </p:scale>
      <p:origin x="0" y="10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872848547"/>
      </p:ext>
    </p:extLst>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304305963"/>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3906438"/>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1250656605"/>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4084143755"/>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2507314527"/>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2730015009"/>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120620576"/>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1854505934"/>
      </p:ext>
    </p:extLst>
  </p:cSld>
  <p:clrMapOvr>
    <a:masterClrMapping/>
  </p:clrMapOvr>
  <p:transition>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3298079037"/>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DCEBD8F-3BF2-4655-B19F-0A5A565BE95C}" type="datetimeFigureOut">
              <a:rPr lang="ar-SA" smtClean="0"/>
              <a:pPr/>
              <a:t>07/06/36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244455300"/>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DCEBD8F-3BF2-4655-B19F-0A5A565BE95C}" type="datetimeFigureOut">
              <a:rPr lang="ar-SA" smtClean="0"/>
              <a:pPr/>
              <a:t>07/06/36</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A633416-F1C3-43A7-811B-EDEE572C50FC}" type="slidenum">
              <a:rPr lang="ar-SA" smtClean="0"/>
              <a:pPr/>
              <a:t>‹#›</a:t>
            </a:fld>
            <a:endParaRPr lang="ar-SA" dirty="0"/>
          </a:p>
        </p:txBody>
      </p:sp>
    </p:spTree>
    <p:extLst>
      <p:ext uri="{BB962C8B-B14F-4D97-AF65-F5344CB8AC3E}">
        <p14:creationId xmlns:p14="http://schemas.microsoft.com/office/powerpoint/2010/main" val="4288585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algazalischool.com/vb/showthread.php?t=7620"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0" y="-39184"/>
            <a:ext cx="9144000" cy="6858000"/>
          </a:xfrm>
          <a:prstGeom prst="rect">
            <a:avLst/>
          </a:prstGeom>
        </p:spPr>
      </p:pic>
      <p:sp>
        <p:nvSpPr>
          <p:cNvPr id="6" name="مستطيل 5"/>
          <p:cNvSpPr/>
          <p:nvPr/>
        </p:nvSpPr>
        <p:spPr>
          <a:xfrm>
            <a:off x="5292080" y="1124744"/>
            <a:ext cx="3456384" cy="5632311"/>
          </a:xfrm>
          <a:prstGeom prst="rect">
            <a:avLst/>
          </a:prstGeom>
          <a:noFill/>
        </p:spPr>
        <p:txBody>
          <a:bodyPr wrap="square" lIns="91440" tIns="45720" rIns="91440" bIns="45720">
            <a:spAutoFit/>
          </a:bodyPr>
          <a:lstStyle/>
          <a:p>
            <a:pPr algn="ctr"/>
            <a:r>
              <a:rPr lang="ar-JO" sz="7200" b="1" cap="none" spc="0"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دورالمرأه </a:t>
            </a:r>
            <a:r>
              <a:rPr lang="ar-JO" sz="7200" b="1"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في </a:t>
            </a:r>
            <a:r>
              <a:rPr lang="ar-JO" sz="7200" b="1" cap="none" spc="0"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ا</a:t>
            </a:r>
            <a:r>
              <a:rPr lang="ar-SA" sz="7200" b="1" cap="none" spc="0"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لمواط</a:t>
            </a:r>
            <a:r>
              <a:rPr lang="ar-JO" sz="7200" b="1" cap="none" spc="0"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ن</a:t>
            </a:r>
            <a:r>
              <a:rPr lang="ar-SA" sz="7200" b="1" cap="none" spc="0"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ه</a:t>
            </a:r>
          </a:p>
          <a:p>
            <a:pPr algn="ctr"/>
            <a:r>
              <a:rPr lang="ar-SA" sz="7200" b="1"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و</a:t>
            </a:r>
          </a:p>
          <a:p>
            <a:pPr algn="ctr"/>
            <a:r>
              <a:rPr lang="ar-SA" sz="7200" b="1" cap="none" spc="0"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الإنتمــاء</a:t>
            </a:r>
            <a:r>
              <a:rPr lang="ar-JO" sz="7200" b="1" cap="none" spc="0" dirty="0" smtClean="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rPr>
              <a:t> </a:t>
            </a:r>
            <a:endParaRPr lang="ar-SA" sz="7200" b="1" cap="none" spc="0" dirty="0">
              <a:ln w="19050">
                <a:solidFill>
                  <a:schemeClr val="tx2">
                    <a:tint val="1000"/>
                  </a:schemeClr>
                </a:solidFill>
                <a:prstDash val="solid"/>
              </a:ln>
              <a:solidFill>
                <a:srgbClr val="0F520A"/>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112626956"/>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ستطيل 2"/>
          <p:cNvSpPr/>
          <p:nvPr/>
        </p:nvSpPr>
        <p:spPr>
          <a:xfrm>
            <a:off x="111803" y="1253912"/>
            <a:ext cx="8640960" cy="4509889"/>
          </a:xfrm>
          <a:prstGeom prst="rect">
            <a:avLst/>
          </a:prstGeom>
        </p:spPr>
        <p:txBody>
          <a:bodyPr wrap="square">
            <a:spAutoFit/>
          </a:bodyPr>
          <a:lstStyle/>
          <a:p>
            <a:pPr algn="ctr">
              <a:lnSpc>
                <a:spcPct val="115000"/>
              </a:lnSpc>
              <a:spcAft>
                <a:spcPts val="750"/>
              </a:spcAft>
            </a:pPr>
            <a:r>
              <a:rPr lang="ar-SA" sz="2800" b="1" dirty="0" smtClean="0">
                <a:solidFill>
                  <a:srgbClr val="008000"/>
                </a:solidFill>
                <a:latin typeface="Tahoma"/>
              </a:rPr>
              <a:t>او </a:t>
            </a:r>
            <a:r>
              <a:rPr lang="ar-JO" sz="2800" b="1" dirty="0" smtClean="0">
                <a:solidFill>
                  <a:srgbClr val="008000"/>
                </a:solidFill>
                <a:latin typeface="Tahoma"/>
              </a:rPr>
              <a:t>سلب</a:t>
            </a:r>
            <a:r>
              <a:rPr lang="ar-SA" sz="2800" b="1" dirty="0" smtClean="0">
                <a:solidFill>
                  <a:srgbClr val="008000"/>
                </a:solidFill>
                <a:latin typeface="Tahoma"/>
              </a:rPr>
              <a:t> </a:t>
            </a:r>
            <a:r>
              <a:rPr lang="ar-SA" sz="2800" b="1" dirty="0">
                <a:solidFill>
                  <a:srgbClr val="008000"/>
                </a:solidFill>
                <a:latin typeface="Tahoma"/>
              </a:rPr>
              <a:t>حقوق المواطنة من خلال تغييب الحرية والديمقراطية وحقوق الانسان وحتى العدالة في توزيع </a:t>
            </a:r>
            <a:r>
              <a:rPr lang="ar-SA" sz="2800" b="1" dirty="0" smtClean="0">
                <a:solidFill>
                  <a:srgbClr val="008000"/>
                </a:solidFill>
                <a:latin typeface="Tahoma"/>
              </a:rPr>
              <a:t>الخدمات.</a:t>
            </a:r>
            <a:r>
              <a:rPr lang="ar-SA" sz="2800" b="1" dirty="0" smtClean="0">
                <a:solidFill>
                  <a:srgbClr val="008000"/>
                </a:solidFill>
                <a:effectLst/>
                <a:latin typeface="Tahoma"/>
              </a:rPr>
              <a:t>ان التربية الوطنية في المدارس والجامعات تحتاج الى عناصر من المتعلمين المثقفين القادرين على استيعاب حركة المجتمع الثقافية ، والذين يتمتعون بالشفافية والموضوعية البعيدة عن التحيز لهذا الفكر او ذاك ، فهذا النوع القادر على تغذية الجيل من الشباب الذين هم عماد الامة الى جانب ان يكون الاعلام الوطني اعلام دولة ومجتمع لا اعلام فئة او حزب او طائفة حتى تتكون لدينا لحمة وطنية وانتماء فعليا ، يسعى للبناء ويبتعد عن كل ما يخدش الوطن وانسانه ومجتمعه . </a:t>
            </a:r>
            <a:endParaRPr lang="ar-SA" sz="2800" b="1" dirty="0">
              <a:solidFill>
                <a:srgbClr val="008000"/>
              </a:solidFill>
              <a:effectLst/>
              <a:latin typeface="Tahoma"/>
            </a:endParaRPr>
          </a:p>
        </p:txBody>
      </p:sp>
    </p:spTree>
    <p:extLst>
      <p:ext uri="{BB962C8B-B14F-4D97-AF65-F5344CB8AC3E}">
        <p14:creationId xmlns:p14="http://schemas.microsoft.com/office/powerpoint/2010/main" val="2983988964"/>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214282" y="0"/>
            <a:ext cx="9144000" cy="6858000"/>
          </a:xfrm>
          <a:prstGeom prst="rect">
            <a:avLst/>
          </a:prstGeom>
        </p:spPr>
      </p:pic>
      <p:sp>
        <p:nvSpPr>
          <p:cNvPr id="3" name="مستطيل 2"/>
          <p:cNvSpPr/>
          <p:nvPr/>
        </p:nvSpPr>
        <p:spPr>
          <a:xfrm>
            <a:off x="350912" y="260648"/>
            <a:ext cx="8496944" cy="800219"/>
          </a:xfrm>
          <a:prstGeom prst="rect">
            <a:avLst/>
          </a:prstGeom>
        </p:spPr>
        <p:txBody>
          <a:bodyPr wrap="square">
            <a:spAutoFit/>
          </a:bodyPr>
          <a:lstStyle/>
          <a:p>
            <a:r>
              <a:rPr lang="ar-SA" dirty="0"/>
              <a:t> </a:t>
            </a:r>
            <a:endParaRPr lang="en-US" sz="2400" b="1" dirty="0">
              <a:solidFill>
                <a:srgbClr val="008000"/>
              </a:solidFill>
            </a:endParaRPr>
          </a:p>
          <a:p>
            <a:pPr algn="ctr"/>
            <a:r>
              <a:rPr lang="ar-SA" sz="2800" b="1" dirty="0">
                <a:solidFill>
                  <a:srgbClr val="C00000"/>
                </a:solidFill>
              </a:rPr>
              <a:t>دور </a:t>
            </a:r>
            <a:r>
              <a:rPr lang="ar-SA" sz="2800" b="1" dirty="0" smtClean="0">
                <a:solidFill>
                  <a:srgbClr val="C00000"/>
                </a:solidFill>
              </a:rPr>
              <a:t>الاسره في تعزيز المواطنة </a:t>
            </a:r>
            <a:r>
              <a:rPr lang="ar-SA" sz="2400" b="1" dirty="0" smtClean="0">
                <a:solidFill>
                  <a:srgbClr val="008000"/>
                </a:solidFill>
              </a:rPr>
              <a:t>            </a:t>
            </a:r>
          </a:p>
        </p:txBody>
      </p:sp>
      <p:sp>
        <p:nvSpPr>
          <p:cNvPr id="6" name="Rectangle 5"/>
          <p:cNvSpPr/>
          <p:nvPr/>
        </p:nvSpPr>
        <p:spPr>
          <a:xfrm>
            <a:off x="2286000" y="1428736"/>
            <a:ext cx="4643454" cy="3416320"/>
          </a:xfrm>
          <a:prstGeom prst="rect">
            <a:avLst/>
          </a:prstGeom>
        </p:spPr>
        <p:txBody>
          <a:bodyPr wrap="square">
            <a:spAutoFit/>
          </a:bodyPr>
          <a:lstStyle/>
          <a:p>
            <a:pPr algn="ctr"/>
            <a:r>
              <a:rPr lang="ar-SA" sz="2400" b="1" dirty="0">
                <a:solidFill>
                  <a:srgbClr val="008000"/>
                </a:solidFill>
              </a:rPr>
              <a:t>أن مؤسسات بناء الطفل وتكوينه يتم تحديدها فى ثلاث مؤسسات رئيسية هى الأسرة والمدرسة والإعلام إلى جانب الأصدقاء فالتربية تبدأ من الأسرة باعتبارها الخلية الأساسية لبناء شخصية الطفل وبالتالى ينبغى أن تهتم الأسرة بتربية أبنائها على الحب والتسامح وتعميق انتماءه الأسرى الذى يترتب عليه بالضرورة انتماؤه للجماعة ثم للوطن بالتبعية</a:t>
            </a:r>
            <a:r>
              <a:rPr lang="en-US" dirty="0"/>
              <a:t>.</a:t>
            </a:r>
          </a:p>
        </p:txBody>
      </p:sp>
    </p:spTree>
    <p:extLst>
      <p:ext uri="{BB962C8B-B14F-4D97-AF65-F5344CB8AC3E}">
        <p14:creationId xmlns:p14="http://schemas.microsoft.com/office/powerpoint/2010/main" val="1007423139"/>
      </p:ext>
    </p:extLst>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ستطيل 2"/>
          <p:cNvSpPr/>
          <p:nvPr/>
        </p:nvSpPr>
        <p:spPr>
          <a:xfrm>
            <a:off x="350912" y="260648"/>
            <a:ext cx="8496944" cy="6555641"/>
          </a:xfrm>
          <a:prstGeom prst="rect">
            <a:avLst/>
          </a:prstGeom>
        </p:spPr>
        <p:txBody>
          <a:bodyPr wrap="square">
            <a:spAutoFit/>
          </a:bodyPr>
          <a:lstStyle/>
          <a:p>
            <a:r>
              <a:rPr lang="ar-SA" dirty="0"/>
              <a:t> </a:t>
            </a:r>
            <a:endParaRPr lang="en-US" sz="2400" b="1" dirty="0">
              <a:solidFill>
                <a:srgbClr val="008000"/>
              </a:solidFill>
            </a:endParaRPr>
          </a:p>
          <a:p>
            <a:pPr algn="ctr"/>
            <a:r>
              <a:rPr lang="ar-SA" sz="2800" b="1" dirty="0">
                <a:solidFill>
                  <a:srgbClr val="C00000"/>
                </a:solidFill>
              </a:rPr>
              <a:t>دور </a:t>
            </a:r>
            <a:r>
              <a:rPr lang="ar-SA" sz="2800" b="1" dirty="0" smtClean="0">
                <a:solidFill>
                  <a:srgbClr val="C00000"/>
                </a:solidFill>
              </a:rPr>
              <a:t>الاسره في تعزيز المواطنة </a:t>
            </a:r>
            <a:r>
              <a:rPr lang="ar-SA" sz="2400" b="1" dirty="0" smtClean="0">
                <a:solidFill>
                  <a:srgbClr val="008000"/>
                </a:solidFill>
              </a:rPr>
              <a:t>            </a:t>
            </a:r>
            <a:endParaRPr lang="en-US" sz="2400" b="1" dirty="0">
              <a:solidFill>
                <a:srgbClr val="008000"/>
              </a:solidFill>
            </a:endParaRPr>
          </a:p>
          <a:p>
            <a:pPr algn="ctr"/>
            <a:r>
              <a:rPr lang="ar-SA" sz="2400" b="1" dirty="0" smtClean="0">
                <a:solidFill>
                  <a:srgbClr val="008000"/>
                </a:solidFill>
              </a:rPr>
              <a:t>تعد </a:t>
            </a:r>
            <a:r>
              <a:rPr lang="ar-SA" sz="2400" b="1" u="sng" dirty="0" smtClean="0">
                <a:solidFill>
                  <a:srgbClr val="008000"/>
                </a:solidFill>
              </a:rPr>
              <a:t>ال</a:t>
            </a:r>
            <a:r>
              <a:rPr lang="ar-SA" sz="2400" b="1" dirty="0" smtClean="0">
                <a:solidFill>
                  <a:srgbClr val="008000"/>
                </a:solidFill>
              </a:rPr>
              <a:t>أسره</a:t>
            </a:r>
            <a:r>
              <a:rPr lang="ar-SA" sz="2400" b="1" dirty="0" smtClean="0">
                <a:solidFill>
                  <a:srgbClr val="008000"/>
                </a:solidFill>
                <a:hlinkClick r:id="rId3"/>
              </a:rPr>
              <a:t> </a:t>
            </a:r>
            <a:r>
              <a:rPr lang="ar-SA" sz="2400" b="1" dirty="0">
                <a:solidFill>
                  <a:srgbClr val="008000"/>
                </a:solidFill>
              </a:rPr>
              <a:t>البيئة الأولى لتنشئة الطفل، والمحطة الأولى التي يتزود خلالها الطفل أهم أسس التربية، والنواة التي ينبثق منها صلاح أو اعوجاج سلوك وشخصية الطفل</a:t>
            </a:r>
            <a:r>
              <a:rPr lang="en-US" sz="2400" b="1" dirty="0">
                <a:solidFill>
                  <a:srgbClr val="008000"/>
                </a:solidFill>
              </a:rPr>
              <a:t>.</a:t>
            </a:r>
            <a:br>
              <a:rPr lang="en-US" sz="2400" b="1" dirty="0">
                <a:solidFill>
                  <a:srgbClr val="008000"/>
                </a:solidFill>
              </a:rPr>
            </a:br>
            <a:r>
              <a:rPr lang="en-US" sz="2400" b="1" dirty="0">
                <a:solidFill>
                  <a:srgbClr val="008000"/>
                </a:solidFill>
              </a:rPr>
              <a:t/>
            </a:r>
            <a:br>
              <a:rPr lang="en-US" sz="2400" b="1" dirty="0">
                <a:solidFill>
                  <a:srgbClr val="008000"/>
                </a:solidFill>
              </a:rPr>
            </a:br>
            <a:r>
              <a:rPr lang="ar-SA" sz="2400" b="1" dirty="0">
                <a:solidFill>
                  <a:srgbClr val="008000"/>
                </a:solidFill>
              </a:rPr>
              <a:t>كما تعتبر </a:t>
            </a:r>
            <a:r>
              <a:rPr lang="ar-SA" sz="2400" b="1" dirty="0" smtClean="0">
                <a:solidFill>
                  <a:srgbClr val="008000"/>
                </a:solidFill>
              </a:rPr>
              <a:t>الاسره </a:t>
            </a:r>
            <a:r>
              <a:rPr lang="ar-SA" sz="2400" b="1" u="sng" dirty="0" smtClean="0">
                <a:solidFill>
                  <a:srgbClr val="008000"/>
                </a:solidFill>
              </a:rPr>
              <a:t>ال</a:t>
            </a:r>
            <a:r>
              <a:rPr lang="ar-SA" sz="2400" b="1" dirty="0" smtClean="0">
                <a:solidFill>
                  <a:srgbClr val="008000"/>
                </a:solidFill>
              </a:rPr>
              <a:t>مؤسسة </a:t>
            </a:r>
            <a:r>
              <a:rPr lang="ar-SA" sz="2400" b="1" dirty="0">
                <a:solidFill>
                  <a:srgbClr val="008000"/>
                </a:solidFill>
              </a:rPr>
              <a:t>الاجتماعية التي تعنى بالتماسك الاجتماعي لكونها مصدرا لتكوين الشخصية والانتماء والهوية الإنسانية والوطنية </a:t>
            </a:r>
            <a:r>
              <a:rPr lang="ar-SA" sz="2400" b="1" dirty="0" smtClean="0">
                <a:solidFill>
                  <a:srgbClr val="008000"/>
                </a:solidFill>
              </a:rPr>
              <a:t>ومفرزة </a:t>
            </a:r>
            <a:r>
              <a:rPr lang="ar-SA" sz="2400" b="1" dirty="0">
                <a:solidFill>
                  <a:srgbClr val="008000"/>
                </a:solidFill>
              </a:rPr>
              <a:t>المثل السلوكية والتكيف مع المجتمع من خلال الدور الذي تقوم به في تربية الناشئة</a:t>
            </a:r>
            <a:r>
              <a:rPr lang="en-US" sz="2400" b="1" dirty="0">
                <a:solidFill>
                  <a:srgbClr val="008000"/>
                </a:solidFill>
              </a:rPr>
              <a:t>.</a:t>
            </a:r>
            <a:br>
              <a:rPr lang="en-US" sz="2400" b="1" dirty="0">
                <a:solidFill>
                  <a:srgbClr val="008000"/>
                </a:solidFill>
              </a:rPr>
            </a:br>
            <a:r>
              <a:rPr lang="ar-SA" sz="2400" b="1" dirty="0">
                <a:solidFill>
                  <a:srgbClr val="008000"/>
                </a:solidFill>
              </a:rPr>
              <a:t>فالوطن بكافة أركانه ومؤسساته وبرامجه المنصبة نحو </a:t>
            </a:r>
            <a:r>
              <a:rPr lang="ar-JO" sz="2400" b="1" dirty="0" smtClean="0">
                <a:solidFill>
                  <a:srgbClr val="008000"/>
                </a:solidFill>
              </a:rPr>
              <a:t>تكوين </a:t>
            </a:r>
            <a:r>
              <a:rPr lang="ar-SA" sz="2400" b="1" dirty="0" smtClean="0">
                <a:solidFill>
                  <a:srgbClr val="008000"/>
                </a:solidFill>
              </a:rPr>
              <a:t>الإنسان </a:t>
            </a:r>
            <a:r>
              <a:rPr lang="ar-SA" sz="2400" b="1" dirty="0">
                <a:solidFill>
                  <a:srgbClr val="008000"/>
                </a:solidFill>
              </a:rPr>
              <a:t>المسئول في المجتمع وتكوين البيئة الملائمة لرقي المواطنين لن يصل إلى مرامه المنشودة إلا إذا ابتدأ سريان نفس هذه الروح ونفس هذه التوجهات ونحو الأهداف ذاتها من داخل الأسرة. فدورها هو الأساس الذي تقوم على ركائزه برامج مؤسسات الوطن</a:t>
            </a:r>
            <a:r>
              <a:rPr lang="en-US" sz="2400" b="1" dirty="0">
                <a:solidFill>
                  <a:srgbClr val="008000"/>
                </a:solidFill>
              </a:rPr>
              <a:t>.</a:t>
            </a:r>
            <a:br>
              <a:rPr lang="en-US" sz="2400" b="1" dirty="0">
                <a:solidFill>
                  <a:srgbClr val="008000"/>
                </a:solidFill>
              </a:rPr>
            </a:br>
            <a:r>
              <a:rPr lang="ar-SA" sz="2400" b="1" dirty="0">
                <a:solidFill>
                  <a:srgbClr val="008000"/>
                </a:solidFill>
              </a:rPr>
              <a:t>ومن أهم مسئوليات </a:t>
            </a:r>
            <a:r>
              <a:rPr lang="ar-SA" sz="2400" b="1" dirty="0" smtClean="0">
                <a:solidFill>
                  <a:srgbClr val="008000"/>
                </a:solidFill>
                <a:hlinkClick r:id="rId3"/>
              </a:rPr>
              <a:t>ا</a:t>
            </a:r>
            <a:r>
              <a:rPr lang="ar-SA" sz="2400" b="1" dirty="0" smtClean="0">
                <a:solidFill>
                  <a:srgbClr val="008000"/>
                </a:solidFill>
              </a:rPr>
              <a:t>لاسره اعداد </a:t>
            </a:r>
            <a:r>
              <a:rPr lang="ar-SA" sz="2400" b="1" dirty="0">
                <a:solidFill>
                  <a:srgbClr val="008000"/>
                </a:solidFill>
              </a:rPr>
              <a:t>الفرد ولاسيما الناشئة نفسياً وجسمياً وعاطفياً واجتماعياً، وذلك بواسطة تغذيته بالأسس السليمة للحياة والعمل في المجتمع وتزويده بالمهارات والمواقف الأساسية التي يحتاجها الفرد، وعبر مزجها بمتطلبات الموقف ومحددات الثقافة المجتمعية. وبذلك يستطيع الفرد أن يتعايش في مجتمعه عن طريق </a:t>
            </a:r>
            <a:r>
              <a:rPr lang="ar-SA" sz="2400" b="1" dirty="0" smtClean="0">
                <a:solidFill>
                  <a:srgbClr val="008000"/>
                </a:solidFill>
              </a:rPr>
              <a:t>الاحترام </a:t>
            </a:r>
            <a:r>
              <a:rPr lang="ar-SA" sz="2400" b="1" dirty="0">
                <a:solidFill>
                  <a:srgbClr val="008000"/>
                </a:solidFill>
              </a:rPr>
              <a:t>المجتمعي والاجتماعي له ولإمكاناته</a:t>
            </a:r>
            <a:r>
              <a:rPr lang="en-US" b="1" dirty="0"/>
              <a:t>.</a:t>
            </a:r>
            <a:endParaRPr lang="en-US" dirty="0"/>
          </a:p>
          <a:p>
            <a:r>
              <a:rPr lang="ar-SA" dirty="0"/>
              <a:t> </a:t>
            </a:r>
            <a:r>
              <a:rPr lang="en-US" dirty="0"/>
              <a:t> </a:t>
            </a:r>
          </a:p>
        </p:txBody>
      </p:sp>
    </p:spTree>
    <p:extLst>
      <p:ext uri="{BB962C8B-B14F-4D97-AF65-F5344CB8AC3E}">
        <p14:creationId xmlns:p14="http://schemas.microsoft.com/office/powerpoint/2010/main" val="759895009"/>
      </p:ext>
    </p:extLst>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ستطيل 2"/>
          <p:cNvSpPr/>
          <p:nvPr/>
        </p:nvSpPr>
        <p:spPr>
          <a:xfrm>
            <a:off x="323528" y="425470"/>
            <a:ext cx="8496944" cy="5447645"/>
          </a:xfrm>
          <a:prstGeom prst="rect">
            <a:avLst/>
          </a:prstGeom>
        </p:spPr>
        <p:txBody>
          <a:bodyPr wrap="square">
            <a:spAutoFit/>
          </a:bodyPr>
          <a:lstStyle/>
          <a:p>
            <a:pPr algn="ctr"/>
            <a:r>
              <a:rPr lang="ar-SA" sz="2800" b="1" dirty="0" smtClean="0">
                <a:solidFill>
                  <a:srgbClr val="C00000"/>
                </a:solidFill>
              </a:rPr>
              <a:t>اسس تربية </a:t>
            </a:r>
            <a:r>
              <a:rPr lang="ar-SA" sz="2800" b="1" dirty="0">
                <a:solidFill>
                  <a:srgbClr val="C00000"/>
                </a:solidFill>
              </a:rPr>
              <a:t>المواطنة الصالحة</a:t>
            </a:r>
            <a:r>
              <a:rPr lang="ar-SA" sz="2800" b="1" dirty="0" smtClean="0">
                <a:solidFill>
                  <a:srgbClr val="C00000"/>
                </a:solidFill>
              </a:rPr>
              <a:t>:</a:t>
            </a:r>
            <a:endParaRPr lang="ar-SA" dirty="0"/>
          </a:p>
          <a:p>
            <a:r>
              <a:rPr lang="ar-SA" sz="2000" b="1" dirty="0">
                <a:solidFill>
                  <a:srgbClr val="008000"/>
                </a:solidFill>
              </a:rPr>
              <a:t>ومن أهم المجالات التي يتحتم على الأسرة التركيز عليها لتعزيز مقومات المواطنة </a:t>
            </a:r>
            <a:r>
              <a:rPr lang="ar-SA" sz="2000" b="1" dirty="0" smtClean="0">
                <a:solidFill>
                  <a:srgbClr val="008000"/>
                </a:solidFill>
              </a:rPr>
              <a:t>الصالحة</a:t>
            </a:r>
            <a:r>
              <a:rPr lang="ar-JO" sz="2000" b="1" dirty="0" smtClean="0">
                <a:solidFill>
                  <a:srgbClr val="008000"/>
                </a:solidFill>
              </a:rPr>
              <a:t> والانتماء</a:t>
            </a:r>
            <a:r>
              <a:rPr lang="ar-SA" sz="2000" b="1" dirty="0" smtClean="0">
                <a:solidFill>
                  <a:srgbClr val="008000"/>
                </a:solidFill>
              </a:rPr>
              <a:t> </a:t>
            </a:r>
            <a:r>
              <a:rPr lang="ar-SA" sz="2000" b="1" dirty="0">
                <a:solidFill>
                  <a:srgbClr val="008000"/>
                </a:solidFill>
              </a:rPr>
              <a:t>في أطفالها يمكن سرد التالي:</a:t>
            </a:r>
          </a:p>
          <a:p>
            <a:endParaRPr lang="ar-SA" sz="2000" b="1" dirty="0">
              <a:solidFill>
                <a:srgbClr val="008000"/>
              </a:solidFill>
            </a:endParaRPr>
          </a:p>
          <a:p>
            <a:r>
              <a:rPr lang="ar-SA" sz="2000" b="1" dirty="0">
                <a:solidFill>
                  <a:srgbClr val="008000"/>
                </a:solidFill>
              </a:rPr>
              <a:t>1- حب الوطن والانتماء له: تجذير الشعور بشرف الانتماء للوطن، والعمل من أجل رقيه وتقدمه، وحب العمل من أجل الوطن ورفع الضرر عنه، والحفاظ على مكتسباته، والمشاركة الفاعلة في خطط التنمية الاجتماعية والاقتصادية والثقافية.</a:t>
            </a:r>
          </a:p>
          <a:p>
            <a:endParaRPr lang="ar-SA" sz="2000" b="1" dirty="0">
              <a:solidFill>
                <a:srgbClr val="008000"/>
              </a:solidFill>
            </a:endParaRPr>
          </a:p>
          <a:p>
            <a:r>
              <a:rPr lang="ar-SA" sz="2000" b="1" dirty="0">
                <a:solidFill>
                  <a:srgbClr val="008000"/>
                </a:solidFill>
              </a:rPr>
              <a:t>2- ربط الطفل بدينه: تنشئته على التمسك بمبادئ دينه، والربط بينه وبين هويته الدينية، وتوعيته بالمكنون الإسلامي في ثقافة الوطن باعتباره مكونا أساسيا له. </a:t>
            </a:r>
          </a:p>
          <a:p>
            <a:endParaRPr lang="ar-SA" sz="2000" b="1" dirty="0">
              <a:solidFill>
                <a:srgbClr val="008000"/>
              </a:solidFill>
            </a:endParaRPr>
          </a:p>
          <a:p>
            <a:r>
              <a:rPr lang="ar-SA" sz="2000" b="1" dirty="0">
                <a:solidFill>
                  <a:srgbClr val="008000"/>
                </a:solidFill>
              </a:rPr>
              <a:t>3- تعويد الطفل على الطهارة الأخلاقية وصيانة النفس والأهل والوطن من كل الأمراض الاجتماعية والأخلاقية الذميمة، وحثه على التحلي بأخلاقيات المسلم الواعي بأمور دينه ودنياه، وأن الله يجازي خيرا الساعي من أجل رفعة شأن الوطن.</a:t>
            </a:r>
          </a:p>
          <a:p>
            <a:endParaRPr lang="ar-SA" sz="2000" b="1" dirty="0">
              <a:solidFill>
                <a:srgbClr val="008000"/>
              </a:solidFill>
            </a:endParaRPr>
          </a:p>
          <a:p>
            <a:r>
              <a:rPr lang="ar-SA" sz="2000" b="1" dirty="0">
                <a:solidFill>
                  <a:srgbClr val="008000"/>
                </a:solidFill>
              </a:rPr>
              <a:t>4- تعزيز الثقافة الوطنية بنقل المفاهيم الوطنية للطفل، وبث الوعي فيه بتاريخ الوطن وإنجازاته، وتثقيفه بالأهمية الجغرافية والاقتصادية للوطن </a:t>
            </a:r>
            <a:r>
              <a:rPr lang="ar-JO" sz="2000" b="1" dirty="0" smtClean="0">
                <a:solidFill>
                  <a:srgbClr val="008000"/>
                </a:solidFill>
              </a:rPr>
              <a:t> وتعليمه الرموز الوطنية كالعلم والنشيد واليوم الوطني</a:t>
            </a:r>
            <a:endParaRPr lang="ar-SA" sz="2000" b="1" dirty="0">
              <a:solidFill>
                <a:srgbClr val="008000"/>
              </a:solidFill>
            </a:endParaRPr>
          </a:p>
        </p:txBody>
      </p:sp>
    </p:spTree>
    <p:extLst>
      <p:ext uri="{BB962C8B-B14F-4D97-AF65-F5344CB8AC3E}">
        <p14:creationId xmlns:p14="http://schemas.microsoft.com/office/powerpoint/2010/main" val="780842573"/>
      </p:ext>
    </p:ext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ستطيل 2"/>
          <p:cNvSpPr/>
          <p:nvPr/>
        </p:nvSpPr>
        <p:spPr>
          <a:xfrm>
            <a:off x="323528" y="425470"/>
            <a:ext cx="8496944" cy="5693866"/>
          </a:xfrm>
          <a:prstGeom prst="rect">
            <a:avLst/>
          </a:prstGeom>
        </p:spPr>
        <p:txBody>
          <a:bodyPr wrap="square">
            <a:spAutoFit/>
          </a:bodyPr>
          <a:lstStyle/>
          <a:p>
            <a:pPr algn="ctr"/>
            <a:r>
              <a:rPr lang="ar-SA" sz="2800" b="1" dirty="0" smtClean="0">
                <a:solidFill>
                  <a:srgbClr val="C00000"/>
                </a:solidFill>
              </a:rPr>
              <a:t>اسس تربية </a:t>
            </a:r>
            <a:r>
              <a:rPr lang="ar-SA" sz="2800" b="1" dirty="0">
                <a:solidFill>
                  <a:srgbClr val="C00000"/>
                </a:solidFill>
              </a:rPr>
              <a:t>المواطنة الصالحة</a:t>
            </a:r>
            <a:r>
              <a:rPr lang="ar-SA" sz="2800" b="1" dirty="0" smtClean="0">
                <a:solidFill>
                  <a:srgbClr val="C00000"/>
                </a:solidFill>
              </a:rPr>
              <a:t>:</a:t>
            </a:r>
          </a:p>
          <a:p>
            <a:r>
              <a:rPr lang="ar-SA" sz="2400" b="1" dirty="0" smtClean="0">
                <a:solidFill>
                  <a:srgbClr val="008000"/>
                </a:solidFill>
              </a:rPr>
              <a:t>5- المحاكاة طريقة تربوية اساسية وخصوصا في مرحلة الطفولة المبكرة لأن الطفل يحتاج لاسلوب حسي وليس مجرد  في التعليم</a:t>
            </a:r>
            <a:r>
              <a:rPr lang="ar-JO" sz="2400" b="1" dirty="0" smtClean="0">
                <a:solidFill>
                  <a:srgbClr val="008000"/>
                </a:solidFill>
              </a:rPr>
              <a:t> حيث اقتران القول بالعمل </a:t>
            </a:r>
            <a:endParaRPr lang="ar-SA" sz="2400" b="1" dirty="0" smtClean="0">
              <a:solidFill>
                <a:srgbClr val="008000"/>
              </a:solidFill>
            </a:endParaRPr>
          </a:p>
          <a:p>
            <a:r>
              <a:rPr lang="ar-SA" sz="2400" b="1" dirty="0" smtClean="0">
                <a:solidFill>
                  <a:srgbClr val="008000"/>
                </a:solidFill>
              </a:rPr>
              <a:t>6- تربية الحوار والديمقراطية والمشورة وتغليب المصلحة العامة للاسرة على المصلحة الشخصية </a:t>
            </a:r>
          </a:p>
          <a:p>
            <a:r>
              <a:rPr lang="ar-SA" sz="2400" b="1" dirty="0" smtClean="0">
                <a:solidFill>
                  <a:srgbClr val="008000"/>
                </a:solidFill>
              </a:rPr>
              <a:t>7- ان تشعري الطفل بوجوده وكيانه الخاص واستقلاليته وان له صوت يسمع ورأي يؤخذ به يؤثر في القرار الجماعي للاسرة وتبعات هذا الرأي</a:t>
            </a:r>
          </a:p>
          <a:p>
            <a:r>
              <a:rPr lang="ar-SA" sz="2400" b="1" dirty="0" smtClean="0">
                <a:solidFill>
                  <a:srgbClr val="008000"/>
                </a:solidFill>
              </a:rPr>
              <a:t>8-ان تنمي بداخ</a:t>
            </a:r>
            <a:r>
              <a:rPr lang="ar-JO" sz="2400" b="1" dirty="0" smtClean="0">
                <a:solidFill>
                  <a:srgbClr val="008000"/>
                </a:solidFill>
              </a:rPr>
              <a:t>له</a:t>
            </a:r>
            <a:r>
              <a:rPr lang="ar-SA" sz="2400" b="1" dirty="0" smtClean="0">
                <a:solidFill>
                  <a:srgbClr val="008000"/>
                </a:solidFill>
              </a:rPr>
              <a:t> ثقافة الحوار وتقبل الآخر والقدرة على النقاش وابداء وجهة النظر واقناع الآخرين بها بأسلوب علمي منطقي وليس </a:t>
            </a:r>
            <a:r>
              <a:rPr lang="ar-JO" sz="2400" b="1" dirty="0" smtClean="0">
                <a:solidFill>
                  <a:srgbClr val="008000"/>
                </a:solidFill>
              </a:rPr>
              <a:t>با</a:t>
            </a:r>
            <a:r>
              <a:rPr lang="ar-SA" sz="2400" b="1" dirty="0" smtClean="0">
                <a:solidFill>
                  <a:srgbClr val="008000"/>
                </a:solidFill>
              </a:rPr>
              <a:t>لقوة والتعصب</a:t>
            </a:r>
            <a:r>
              <a:rPr lang="ar-JO" sz="2400" b="1" dirty="0" smtClean="0">
                <a:solidFill>
                  <a:srgbClr val="008000"/>
                </a:solidFill>
              </a:rPr>
              <a:t>(الانفتاح العقلي والمرونة)</a:t>
            </a:r>
            <a:endParaRPr lang="ar-SA" sz="2400" b="1" dirty="0" smtClean="0">
              <a:solidFill>
                <a:srgbClr val="008000"/>
              </a:solidFill>
            </a:endParaRPr>
          </a:p>
          <a:p>
            <a:r>
              <a:rPr lang="ar-SA" sz="2400" b="1" dirty="0" smtClean="0">
                <a:solidFill>
                  <a:srgbClr val="008000"/>
                </a:solidFill>
              </a:rPr>
              <a:t>9-ان يشعر بأهمية الآخرين له كما هو مهم لل</a:t>
            </a:r>
            <a:r>
              <a:rPr lang="ar-JO" sz="2400" b="1" dirty="0" smtClean="0">
                <a:solidFill>
                  <a:srgbClr val="008000"/>
                </a:solidFill>
              </a:rPr>
              <a:t>آ</a:t>
            </a:r>
            <a:r>
              <a:rPr lang="ar-SA" sz="2400" b="1" dirty="0" smtClean="0">
                <a:solidFill>
                  <a:srgbClr val="008000"/>
                </a:solidFill>
              </a:rPr>
              <a:t>خر وان له دور في المجتمع يجب ان يقوم به ويتحمل مسئوليته</a:t>
            </a:r>
          </a:p>
          <a:p>
            <a:r>
              <a:rPr lang="ar-SA" sz="2400" b="1" dirty="0" smtClean="0">
                <a:solidFill>
                  <a:srgbClr val="008000"/>
                </a:solidFill>
              </a:rPr>
              <a:t>10 للحرية حدود سواء في الكلام او الفعل وان يتعلم مهارة الانصات كما يتعلم مهارة الكلام </a:t>
            </a:r>
          </a:p>
          <a:p>
            <a:r>
              <a:rPr lang="ar-SA" sz="2400" b="1" dirty="0" smtClean="0">
                <a:solidFill>
                  <a:srgbClr val="008000"/>
                </a:solidFill>
              </a:rPr>
              <a:t>11-ان الانتماءات متعددة  وليس شرط ان تتعارض بل تتكامل</a:t>
            </a:r>
            <a:endParaRPr lang="ar-SA" sz="2400" b="1" dirty="0">
              <a:solidFill>
                <a:srgbClr val="008000"/>
              </a:solidFill>
            </a:endParaRPr>
          </a:p>
        </p:txBody>
      </p:sp>
    </p:spTree>
    <p:extLst>
      <p:ext uri="{BB962C8B-B14F-4D97-AF65-F5344CB8AC3E}">
        <p14:creationId xmlns:p14="http://schemas.microsoft.com/office/powerpoint/2010/main" val="2681162231"/>
      </p:ext>
    </p:extLst>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ستطيل 2"/>
          <p:cNvSpPr/>
          <p:nvPr/>
        </p:nvSpPr>
        <p:spPr>
          <a:xfrm>
            <a:off x="278944" y="448747"/>
            <a:ext cx="8640960" cy="6124754"/>
          </a:xfrm>
          <a:prstGeom prst="rect">
            <a:avLst/>
          </a:prstGeom>
        </p:spPr>
        <p:txBody>
          <a:bodyPr wrap="square">
            <a:spAutoFit/>
          </a:bodyPr>
          <a:lstStyle/>
          <a:p>
            <a:pPr indent="285750" algn="ctr">
              <a:lnSpc>
                <a:spcPct val="200000"/>
              </a:lnSpc>
            </a:pPr>
            <a:r>
              <a:rPr lang="ar-SA" sz="2800" b="1" dirty="0" smtClean="0">
                <a:solidFill>
                  <a:srgbClr val="C00000"/>
                </a:solidFill>
                <a:latin typeface="Verdana"/>
                <a:ea typeface="Times New Roman"/>
                <a:cs typeface="Arabic Transparent"/>
              </a:rPr>
              <a:t>المميزات الخاصه باللملكه العربيه السعوديه</a:t>
            </a:r>
          </a:p>
          <a:p>
            <a:pPr indent="285750" algn="ctr">
              <a:lnSpc>
                <a:spcPct val="200000"/>
              </a:lnSpc>
            </a:pPr>
            <a:r>
              <a:rPr lang="ar-SA" sz="2400" b="1" dirty="0" smtClean="0">
                <a:solidFill>
                  <a:srgbClr val="008000"/>
                </a:solidFill>
                <a:latin typeface="Verdana"/>
                <a:ea typeface="Times New Roman"/>
                <a:cs typeface="Arabic Transparent"/>
              </a:rPr>
              <a:t>اذا كان هذا </a:t>
            </a:r>
            <a:r>
              <a:rPr lang="ar-SA" sz="2400" b="1" dirty="0">
                <a:solidFill>
                  <a:srgbClr val="008000"/>
                </a:solidFill>
                <a:latin typeface="Verdana"/>
                <a:ea typeface="Times New Roman"/>
                <a:cs typeface="Arabic Transparent"/>
              </a:rPr>
              <a:t>الأمن راسخا ولا شك برسوخ أسسه الثابتة العميقة تلك الأسس التي تمخضت في مؤسسات حضارية متقدمة في أطرها الثلاثة (التشريعي والتنظيمي والتنفيذي) فإن لتلك الأسس وما انبثق عنها عظيم الأثر في الاستقرار والتنمية الشاملة التي تظهر في مظاهر عدة من أهمها:</a:t>
            </a:r>
            <a:endParaRPr lang="en-US" sz="2400" b="1" dirty="0">
              <a:solidFill>
                <a:srgbClr val="008000"/>
              </a:solidFill>
              <a:latin typeface="Verdana"/>
              <a:ea typeface="Times New Roman"/>
              <a:cs typeface="Times New Roman"/>
            </a:endParaRPr>
          </a:p>
          <a:p>
            <a:pPr indent="285750" algn="ctr">
              <a:lnSpc>
                <a:spcPct val="200000"/>
              </a:lnSpc>
            </a:pPr>
            <a:r>
              <a:rPr lang="ar-SA" sz="2400" b="1" dirty="0">
                <a:solidFill>
                  <a:srgbClr val="008000"/>
                </a:solidFill>
                <a:latin typeface="Verdana"/>
                <a:ea typeface="Times New Roman"/>
                <a:cs typeface="Arabic Transparent"/>
              </a:rPr>
              <a:t>المظهر الأول: الوحدة الوطنية </a:t>
            </a:r>
            <a:endParaRPr lang="en-US" sz="2400" b="1" dirty="0">
              <a:solidFill>
                <a:srgbClr val="008000"/>
              </a:solidFill>
              <a:latin typeface="Verdana"/>
              <a:ea typeface="Times New Roman"/>
              <a:cs typeface="Times New Roman"/>
            </a:endParaRPr>
          </a:p>
          <a:p>
            <a:pPr indent="285750" algn="ctr">
              <a:lnSpc>
                <a:spcPct val="200000"/>
              </a:lnSpc>
            </a:pPr>
            <a:r>
              <a:rPr lang="ar-SA" sz="2400" b="1" dirty="0">
                <a:solidFill>
                  <a:srgbClr val="008000"/>
                </a:solidFill>
                <a:latin typeface="Verdana"/>
                <a:ea typeface="Times New Roman"/>
                <a:cs typeface="Arabic Transparent"/>
              </a:rPr>
              <a:t>المظهر الثاني: التقدم الحضاري باعتباره أحد المكاسب المباشرة للأمن وقد تحقق هذا التقدم النوعي المذهل كنتيجة مباشرةٍ وثمرةٍ حلوةٍ للأمن .</a:t>
            </a:r>
            <a:endParaRPr lang="en-US" sz="2400" b="1" dirty="0">
              <a:solidFill>
                <a:srgbClr val="008000"/>
              </a:solidFill>
              <a:effectLst/>
              <a:latin typeface="Verdana"/>
              <a:ea typeface="Times New Roman"/>
              <a:cs typeface="Times New Roman"/>
            </a:endParaRPr>
          </a:p>
        </p:txBody>
      </p:sp>
    </p:spTree>
    <p:extLst>
      <p:ext uri="{BB962C8B-B14F-4D97-AF65-F5344CB8AC3E}">
        <p14:creationId xmlns:p14="http://schemas.microsoft.com/office/powerpoint/2010/main" val="3758300872"/>
      </p:ext>
    </p:extLst>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45720" y="0"/>
            <a:ext cx="9189720" cy="6858000"/>
          </a:xfrm>
          <a:prstGeom prst="rect">
            <a:avLst/>
          </a:prstGeom>
        </p:spPr>
      </p:pic>
      <p:sp>
        <p:nvSpPr>
          <p:cNvPr id="3" name="مستطيل 2"/>
          <p:cNvSpPr/>
          <p:nvPr/>
        </p:nvSpPr>
        <p:spPr>
          <a:xfrm>
            <a:off x="66896" y="404664"/>
            <a:ext cx="8964488" cy="5632311"/>
          </a:xfrm>
          <a:prstGeom prst="rect">
            <a:avLst/>
          </a:prstGeom>
        </p:spPr>
        <p:txBody>
          <a:bodyPr wrap="square">
            <a:spAutoFit/>
          </a:bodyPr>
          <a:lstStyle/>
          <a:p>
            <a:r>
              <a:rPr lang="ar-SA" sz="2400" b="1" dirty="0">
                <a:solidFill>
                  <a:srgbClr val="008000"/>
                </a:solidFill>
              </a:rPr>
              <a:t>المظهر الثالث: الوعي الثقافي كمكسب آخر من مكاسب الأمن فقد شاع في المجتمع السعودي النبيل بصفة بارزة وملموسة على </a:t>
            </a:r>
            <a:r>
              <a:rPr lang="ar-SA" sz="2400" b="1" dirty="0" smtClean="0">
                <a:solidFill>
                  <a:srgbClr val="008000"/>
                </a:solidFill>
              </a:rPr>
              <a:t>مستوى الفرد </a:t>
            </a:r>
            <a:r>
              <a:rPr lang="ar-SA" sz="2400" b="1" dirty="0">
                <a:solidFill>
                  <a:srgbClr val="008000"/>
                </a:solidFill>
              </a:rPr>
              <a:t>وعلى </a:t>
            </a:r>
            <a:r>
              <a:rPr lang="ar-SA" sz="2400" b="1" dirty="0" smtClean="0">
                <a:solidFill>
                  <a:srgbClr val="008000"/>
                </a:solidFill>
              </a:rPr>
              <a:t>مستوى المجتمع </a:t>
            </a:r>
            <a:r>
              <a:rPr lang="ar-SA" sz="2400" b="1" dirty="0">
                <a:solidFill>
                  <a:srgbClr val="008000"/>
                </a:solidFill>
              </a:rPr>
              <a:t>من خلال التعليم بمختلف أنواعه ومؤسساته ومن خلال أساليب المعيشة الحديثة والمظهر العام والذوق العام بما لفت نظر العالم قاطبة لهذا الرقي الثقافي وتجلياته التحديثية والتراثية التي بلغت أوج ازدهارها تحت مظلة الأمن الوارف .</a:t>
            </a:r>
          </a:p>
          <a:p>
            <a:r>
              <a:rPr lang="ar-SA" sz="2400" b="1" dirty="0">
                <a:solidFill>
                  <a:srgbClr val="008000"/>
                </a:solidFill>
              </a:rPr>
              <a:t>المظهر الرابع: الرقي المعيشي وهو من الآثار المترتبة على الأمن والاستقرار فقد تحقق للفرد والمجتمع لأنهما أصبحا آمنين في الحياة اليومية، وأصبحت التعاملات محكومة بالقيم والنظم والتشريعات ومن خلال البرامج التنموية الشاملة التي خطط لها ونفذت على أعلى المستويات .</a:t>
            </a:r>
          </a:p>
          <a:p>
            <a:r>
              <a:rPr lang="ar-SA" sz="2400" b="1" dirty="0">
                <a:solidFill>
                  <a:srgbClr val="008000"/>
                </a:solidFill>
              </a:rPr>
              <a:t>المظهر الخامس: الرفاهية الاقتصادية حيث أصبحت الأسواق مفتوحة وتوفرت فيها مختلف السلع وراجت الأسواق بالمنتجات المحلية والمستوردة في أسعار تنافسية وما كان ذلك ليتحقق لولا توفر الأمن والاستقرار </a:t>
            </a:r>
            <a:endParaRPr lang="ar-SA" sz="2400" b="1" dirty="0" smtClean="0">
              <a:solidFill>
                <a:srgbClr val="008000"/>
              </a:solidFill>
            </a:endParaRPr>
          </a:p>
          <a:p>
            <a:endParaRPr lang="ar-SA" sz="2400" b="1" dirty="0">
              <a:solidFill>
                <a:srgbClr val="008000"/>
              </a:solidFill>
            </a:endParaRPr>
          </a:p>
          <a:p>
            <a:r>
              <a:rPr lang="ar-SA" sz="2400" b="1" dirty="0">
                <a:solidFill>
                  <a:srgbClr val="008000"/>
                </a:solidFill>
              </a:rPr>
              <a:t>إنها نعمة جلَّى واجبها شكر المنعم عز وجل ثم شكر القائمين على الأمن من مسئولين وأفراد والدعاء لهم بالتسديد والتوفيق والنصر والتأييد </a:t>
            </a:r>
          </a:p>
        </p:txBody>
      </p:sp>
    </p:spTree>
    <p:extLst>
      <p:ext uri="{BB962C8B-B14F-4D97-AF65-F5344CB8AC3E}">
        <p14:creationId xmlns:p14="http://schemas.microsoft.com/office/powerpoint/2010/main" val="1685569357"/>
      </p:ext>
    </p:extLst>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58336" y="116632"/>
            <a:ext cx="9189720" cy="6858000"/>
          </a:xfrm>
          <a:prstGeom prst="rect">
            <a:avLst/>
          </a:prstGeom>
        </p:spPr>
      </p:pic>
      <p:sp>
        <p:nvSpPr>
          <p:cNvPr id="3" name="مستطيل 2"/>
          <p:cNvSpPr/>
          <p:nvPr/>
        </p:nvSpPr>
        <p:spPr>
          <a:xfrm>
            <a:off x="66896" y="404664"/>
            <a:ext cx="8964488" cy="3785652"/>
          </a:xfrm>
          <a:prstGeom prst="rect">
            <a:avLst/>
          </a:prstGeom>
        </p:spPr>
        <p:txBody>
          <a:bodyPr wrap="square">
            <a:spAutoFit/>
          </a:bodyPr>
          <a:lstStyle/>
          <a:p>
            <a:r>
              <a:rPr lang="ar-JO" sz="2400" b="1" dirty="0" smtClean="0">
                <a:solidFill>
                  <a:srgbClr val="008000"/>
                </a:solidFill>
              </a:rPr>
              <a:t> وختاما </a:t>
            </a:r>
          </a:p>
          <a:p>
            <a:r>
              <a:rPr lang="ar-SA" sz="2400" b="1" dirty="0" smtClean="0">
                <a:solidFill>
                  <a:srgbClr val="008000"/>
                </a:solidFill>
              </a:rPr>
              <a:t>ان الاستعداد الفطري لدى الانسان موجود للانتماء والولاء </a:t>
            </a:r>
            <a:r>
              <a:rPr lang="ar-JO" sz="2400" b="1" dirty="0" smtClean="0">
                <a:solidFill>
                  <a:srgbClr val="008000"/>
                </a:solidFill>
              </a:rPr>
              <a:t> والمواطنة </a:t>
            </a:r>
            <a:r>
              <a:rPr lang="ar-SA" sz="2400" b="1" dirty="0" smtClean="0">
                <a:solidFill>
                  <a:srgbClr val="008000"/>
                </a:solidFill>
              </a:rPr>
              <a:t>ولكن لابد من جهد موجه ومعد مسبقا وبشكل علمي ليكون ايجابيا ويساعد في رفعة الوطن وتقدمه بجهود ابناءه عماد المستقبل  وهذا يتطلب اعداد ام واعية ومؤمنة بدورها الهام في تنمية الانتماء الوطني الغير مشروط (اشباع الحاجات والرغبات مقابل الحب والمكافـأة) ،امرأه مسلحة بالعلم والايمان والدين والاخلاق  فهي التي تهز المهد بيمينها والعالم بيسارها فهي الشخص الاقرب نفسيا وماديا من الطفل والاقدر على التأثير في تفكيره وسلوكه  وافعاله ، فللام سطوة في الطفل وجدانية لا تدانيها سطوة السيف  ، فلنعزز دور المرأه في المنظومة الاسرية ونثق بقدرتها ونعطيها التكريم والدور الذي ام به ديننا الحنيف ورسولنا الكريم لكي تعطينا غراس ناضجة طيبة بأذن الله</a:t>
            </a:r>
            <a:endParaRPr lang="ar-SA" sz="2400" b="1" dirty="0">
              <a:solidFill>
                <a:srgbClr val="008000"/>
              </a:solidFill>
            </a:endParaRPr>
          </a:p>
        </p:txBody>
      </p:sp>
    </p:spTree>
    <p:extLst>
      <p:ext uri="{BB962C8B-B14F-4D97-AF65-F5344CB8AC3E}">
        <p14:creationId xmlns:p14="http://schemas.microsoft.com/office/powerpoint/2010/main" val="464162658"/>
      </p:ext>
    </p:extLst>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544336" cy="6860292"/>
          </a:xfrm>
          <a:prstGeom prst="rect">
            <a:avLst/>
          </a:prstGeom>
        </p:spPr>
      </p:pic>
      <p:pic>
        <p:nvPicPr>
          <p:cNvPr id="4" name="صورة 3"/>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286218" y="260648"/>
            <a:ext cx="6732240" cy="6858000"/>
          </a:xfrm>
          <a:prstGeom prst="rect">
            <a:avLst/>
          </a:prstGeom>
        </p:spPr>
      </p:pic>
      <p:sp>
        <p:nvSpPr>
          <p:cNvPr id="2" name="Rectangle 1"/>
          <p:cNvSpPr/>
          <p:nvPr/>
        </p:nvSpPr>
        <p:spPr>
          <a:xfrm>
            <a:off x="3707904" y="2406143"/>
            <a:ext cx="4572000" cy="1200329"/>
          </a:xfrm>
          <a:prstGeom prst="rect">
            <a:avLst/>
          </a:prstGeom>
        </p:spPr>
        <p:txBody>
          <a:bodyPr>
            <a:spAutoFit/>
          </a:bodyPr>
          <a:lstStyle/>
          <a:p>
            <a:pPr algn="ctr"/>
            <a:r>
              <a:rPr lang="ar-SA" sz="3600" b="1" dirty="0" smtClean="0">
                <a:solidFill>
                  <a:srgbClr val="006600"/>
                </a:solidFill>
              </a:rPr>
              <a:t>لا تنظر ما قدم وطنك لك بل انظر ما قدمت انت لوطنك</a:t>
            </a:r>
            <a:endParaRPr lang="ar-SA" sz="3600" dirty="0">
              <a:solidFill>
                <a:srgbClr val="006600"/>
              </a:solidFill>
            </a:endParaRPr>
          </a:p>
        </p:txBody>
      </p:sp>
    </p:spTree>
    <p:extLst>
      <p:ext uri="{BB962C8B-B14F-4D97-AF65-F5344CB8AC3E}">
        <p14:creationId xmlns:p14="http://schemas.microsoft.com/office/powerpoint/2010/main" val="3341649050"/>
      </p:ext>
    </p:extLst>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544336" cy="6860292"/>
          </a:xfrm>
          <a:prstGeom prst="rect">
            <a:avLst/>
          </a:prstGeom>
        </p:spPr>
      </p:pic>
      <p:pic>
        <p:nvPicPr>
          <p:cNvPr id="4" name="صورة 3"/>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286218" y="260648"/>
            <a:ext cx="6732240" cy="6858000"/>
          </a:xfrm>
          <a:prstGeom prst="rect">
            <a:avLst/>
          </a:prstGeom>
        </p:spPr>
      </p:pic>
      <p:sp>
        <p:nvSpPr>
          <p:cNvPr id="2" name="Rectangle 1"/>
          <p:cNvSpPr/>
          <p:nvPr/>
        </p:nvSpPr>
        <p:spPr>
          <a:xfrm>
            <a:off x="3707904" y="2406143"/>
            <a:ext cx="4572000" cy="1200329"/>
          </a:xfrm>
          <a:prstGeom prst="rect">
            <a:avLst/>
          </a:prstGeom>
        </p:spPr>
        <p:txBody>
          <a:bodyPr>
            <a:spAutoFit/>
          </a:bodyPr>
          <a:lstStyle/>
          <a:p>
            <a:pPr algn="ctr"/>
            <a:r>
              <a:rPr lang="ar-SA" sz="3600" b="1" dirty="0" smtClean="0">
                <a:solidFill>
                  <a:srgbClr val="006600"/>
                </a:solidFill>
              </a:rPr>
              <a:t>السلام عليكم ورحمة اله وبركاته</a:t>
            </a:r>
            <a:endParaRPr lang="ar-SA" sz="3600" dirty="0">
              <a:solidFill>
                <a:srgbClr val="006600"/>
              </a:solidFill>
            </a:endParaRPr>
          </a:p>
        </p:txBody>
      </p:sp>
    </p:spTree>
    <p:extLst>
      <p:ext uri="{BB962C8B-B14F-4D97-AF65-F5344CB8AC3E}">
        <p14:creationId xmlns:p14="http://schemas.microsoft.com/office/powerpoint/2010/main" val="2477354094"/>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
        <p:nvSpPr>
          <p:cNvPr id="3" name="مربع نص 2"/>
          <p:cNvSpPr txBox="1"/>
          <p:nvPr/>
        </p:nvSpPr>
        <p:spPr>
          <a:xfrm>
            <a:off x="3554163" y="1932374"/>
            <a:ext cx="2053969" cy="2677656"/>
          </a:xfrm>
          <a:prstGeom prst="rect">
            <a:avLst/>
          </a:prstGeom>
          <a:noFill/>
        </p:spPr>
        <p:txBody>
          <a:bodyPr wrap="square" rtlCol="1">
            <a:spAutoFit/>
          </a:bodyPr>
          <a:lstStyle/>
          <a:p>
            <a:pPr algn="ctr"/>
            <a:r>
              <a:rPr lang="ar-SA" sz="2800" b="1" dirty="0" smtClean="0">
                <a:solidFill>
                  <a:srgbClr val="008000"/>
                </a:solidFill>
              </a:rPr>
              <a:t>تقديم </a:t>
            </a:r>
          </a:p>
          <a:p>
            <a:pPr algn="ctr"/>
            <a:r>
              <a:rPr lang="ar-SA" sz="2800" b="1" dirty="0" smtClean="0">
                <a:solidFill>
                  <a:srgbClr val="008000"/>
                </a:solidFill>
              </a:rPr>
              <a:t>د/تهاني القاسم وحدة التوجية والارشاد  كلية التربية بالزلفي جامعة المجمعة</a:t>
            </a:r>
            <a:endParaRPr lang="ar-SA" sz="2800" b="1" dirty="0">
              <a:solidFill>
                <a:srgbClr val="C00000"/>
              </a:solidFill>
            </a:endParaRPr>
          </a:p>
        </p:txBody>
      </p:sp>
    </p:spTree>
    <p:extLst>
      <p:ext uri="{BB962C8B-B14F-4D97-AF65-F5344CB8AC3E}">
        <p14:creationId xmlns:p14="http://schemas.microsoft.com/office/powerpoint/2010/main" val="427770870"/>
      </p:ext>
    </p:extLst>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619672" y="836712"/>
            <a:ext cx="9144000" cy="6858000"/>
          </a:xfrm>
          <a:prstGeom prst="rect">
            <a:avLst/>
          </a:prstGeom>
        </p:spPr>
      </p:pic>
    </p:spTree>
    <p:extLst>
      <p:ext uri="{BB962C8B-B14F-4D97-AF65-F5344CB8AC3E}">
        <p14:creationId xmlns:p14="http://schemas.microsoft.com/office/powerpoint/2010/main" val="1405731214"/>
      </p:ext>
    </p:extLst>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689139607"/>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
        <p:nvSpPr>
          <p:cNvPr id="4" name="Rectangle 3"/>
          <p:cNvSpPr/>
          <p:nvPr/>
        </p:nvSpPr>
        <p:spPr>
          <a:xfrm>
            <a:off x="2286000" y="2967335"/>
            <a:ext cx="4572000" cy="1846659"/>
          </a:xfrm>
          <a:prstGeom prst="rect">
            <a:avLst/>
          </a:prstGeom>
        </p:spPr>
        <p:txBody>
          <a:bodyPr>
            <a:spAutoFit/>
          </a:bodyPr>
          <a:lstStyle/>
          <a:p>
            <a:pPr algn="ctr"/>
            <a:r>
              <a:rPr lang="en-US" b="1" dirty="0"/>
              <a:t>Presentation</a:t>
            </a:r>
            <a:endParaRPr lang="en-US" sz="2400" b="1" dirty="0"/>
          </a:p>
          <a:p>
            <a:pPr algn="ctr"/>
            <a:r>
              <a:rPr lang="en-US" sz="2400" b="1" dirty="0"/>
              <a:t>D / </a:t>
            </a:r>
            <a:r>
              <a:rPr lang="en-US" sz="2400" b="1" dirty="0" err="1" smtClean="0"/>
              <a:t>Tahany</a:t>
            </a:r>
            <a:r>
              <a:rPr lang="en-US" sz="2400" b="1" dirty="0" smtClean="0"/>
              <a:t> AL-</a:t>
            </a:r>
            <a:r>
              <a:rPr lang="en-US" sz="2400" b="1" dirty="0" err="1" smtClean="0"/>
              <a:t>Qaseem</a:t>
            </a:r>
            <a:endParaRPr lang="en-US" sz="2400" b="1" dirty="0" smtClean="0"/>
          </a:p>
          <a:p>
            <a:pPr algn="ctr"/>
            <a:r>
              <a:rPr lang="en-US" sz="2400" b="1" dirty="0" smtClean="0"/>
              <a:t> </a:t>
            </a:r>
            <a:r>
              <a:rPr lang="en-US" sz="2400" b="1" dirty="0"/>
              <a:t>unit </a:t>
            </a:r>
            <a:r>
              <a:rPr lang="en-US" sz="2400" b="1" dirty="0" smtClean="0"/>
              <a:t>of guidance and </a:t>
            </a:r>
            <a:r>
              <a:rPr lang="en-US" sz="2400" b="1" dirty="0"/>
              <a:t>Counseling</a:t>
            </a:r>
            <a:endParaRPr lang="en-US" sz="2400" b="1" dirty="0" smtClean="0"/>
          </a:p>
          <a:p>
            <a:pPr algn="ctr"/>
            <a:r>
              <a:rPr lang="en-US" sz="2400" b="1" dirty="0" smtClean="0"/>
              <a:t>College </a:t>
            </a:r>
            <a:r>
              <a:rPr lang="en-US" sz="2400" b="1" dirty="0"/>
              <a:t>of Education </a:t>
            </a:r>
            <a:r>
              <a:rPr lang="en-US" sz="2400" b="1" dirty="0" err="1" smtClean="0"/>
              <a:t>Zulfi</a:t>
            </a:r>
            <a:endParaRPr lang="en-US" sz="2400" b="1" dirty="0" smtClean="0"/>
          </a:p>
          <a:p>
            <a:pPr algn="ctr"/>
            <a:r>
              <a:rPr lang="en-US" sz="2400" b="1" dirty="0" err="1" smtClean="0"/>
              <a:t>MajmmaUniversity</a:t>
            </a:r>
            <a:endParaRPr lang="ar-SA" sz="2400" b="1" dirty="0"/>
          </a:p>
        </p:txBody>
      </p:sp>
    </p:spTree>
    <p:extLst>
      <p:ext uri="{BB962C8B-B14F-4D97-AF65-F5344CB8AC3E}">
        <p14:creationId xmlns:p14="http://schemas.microsoft.com/office/powerpoint/2010/main" val="4040781239"/>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
        <p:nvSpPr>
          <p:cNvPr id="3" name="مربع نص 2"/>
          <p:cNvSpPr txBox="1"/>
          <p:nvPr/>
        </p:nvSpPr>
        <p:spPr>
          <a:xfrm>
            <a:off x="3554163" y="1932374"/>
            <a:ext cx="2053969" cy="3785652"/>
          </a:xfrm>
          <a:prstGeom prst="rect">
            <a:avLst/>
          </a:prstGeom>
          <a:noFill/>
        </p:spPr>
        <p:txBody>
          <a:bodyPr wrap="square" rtlCol="1">
            <a:spAutoFit/>
          </a:bodyPr>
          <a:lstStyle/>
          <a:p>
            <a:pPr algn="ctr"/>
            <a:r>
              <a:rPr lang="ar-SA" sz="4000" b="1" dirty="0" smtClean="0">
                <a:solidFill>
                  <a:srgbClr val="008000"/>
                </a:solidFill>
              </a:rPr>
              <a:t>كوني مواطنه  فعاله </a:t>
            </a:r>
          </a:p>
          <a:p>
            <a:pPr algn="ctr"/>
            <a:r>
              <a:rPr lang="ar-SA" sz="4000" b="1" dirty="0" smtClean="0">
                <a:solidFill>
                  <a:srgbClr val="008000"/>
                </a:solidFill>
              </a:rPr>
              <a:t>في مجتمعك</a:t>
            </a:r>
          </a:p>
          <a:p>
            <a:pPr algn="ctr"/>
            <a:r>
              <a:rPr lang="ar-SA" sz="4000" b="1" dirty="0" smtClean="0">
                <a:solidFill>
                  <a:srgbClr val="C00000"/>
                </a:solidFill>
              </a:rPr>
              <a:t>؟!</a:t>
            </a:r>
            <a:endParaRPr lang="ar-SA" sz="4000" b="1" dirty="0">
              <a:solidFill>
                <a:srgbClr val="C00000"/>
              </a:solidFill>
            </a:endParaRPr>
          </a:p>
        </p:txBody>
      </p:sp>
    </p:spTree>
    <p:extLst>
      <p:ext uri="{BB962C8B-B14F-4D97-AF65-F5344CB8AC3E}">
        <p14:creationId xmlns:p14="http://schemas.microsoft.com/office/powerpoint/2010/main" val="730471130"/>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684" y="0"/>
            <a:ext cx="9144000" cy="6858000"/>
          </a:xfrm>
          <a:prstGeom prst="rect">
            <a:avLst/>
          </a:prstGeom>
        </p:spPr>
      </p:pic>
      <p:sp>
        <p:nvSpPr>
          <p:cNvPr id="3" name="مستطيل 2"/>
          <p:cNvSpPr/>
          <p:nvPr/>
        </p:nvSpPr>
        <p:spPr>
          <a:xfrm>
            <a:off x="89756" y="65190"/>
            <a:ext cx="8964488" cy="7171194"/>
          </a:xfrm>
          <a:prstGeom prst="rect">
            <a:avLst/>
          </a:prstGeom>
        </p:spPr>
        <p:txBody>
          <a:bodyPr wrap="square">
            <a:spAutoFit/>
          </a:bodyPr>
          <a:lstStyle/>
          <a:p>
            <a:pPr algn="ctr"/>
            <a:r>
              <a:rPr lang="ar-SA" sz="2800" b="1" dirty="0">
                <a:solidFill>
                  <a:srgbClr val="FF0000"/>
                </a:solidFill>
              </a:rPr>
              <a:t>المقدمـة</a:t>
            </a:r>
          </a:p>
          <a:p>
            <a:endParaRPr lang="ar-SA" dirty="0"/>
          </a:p>
          <a:p>
            <a:pPr algn="ctr"/>
            <a:r>
              <a:rPr lang="ar-SA" sz="2400" b="1" dirty="0">
                <a:solidFill>
                  <a:srgbClr val="008000"/>
                </a:solidFill>
              </a:rPr>
              <a:t>تعد المواطنة </a:t>
            </a:r>
            <a:r>
              <a:rPr lang="ar-SA" sz="2400" b="1" dirty="0" smtClean="0">
                <a:solidFill>
                  <a:srgbClr val="008000"/>
                </a:solidFill>
              </a:rPr>
              <a:t>والا</a:t>
            </a:r>
            <a:r>
              <a:rPr lang="ar-JO" sz="2400" b="1" dirty="0" smtClean="0">
                <a:solidFill>
                  <a:srgbClr val="008000"/>
                </a:solidFill>
              </a:rPr>
              <a:t>نتماء </a:t>
            </a:r>
            <a:r>
              <a:rPr lang="ar-SA" sz="2400" b="1" dirty="0" smtClean="0">
                <a:solidFill>
                  <a:srgbClr val="008000"/>
                </a:solidFill>
              </a:rPr>
              <a:t> </a:t>
            </a:r>
            <a:r>
              <a:rPr lang="ar-SA" sz="2400" b="1" dirty="0">
                <a:solidFill>
                  <a:srgbClr val="008000"/>
                </a:solidFill>
              </a:rPr>
              <a:t>من القضايا القديمة المتجددة التي ما تلبث أن تفرض نفسها عند معالجة أي بعد من أبعاد التنمية الخاص بمشروعات التطوير والإصلاح.</a:t>
            </a:r>
          </a:p>
          <a:p>
            <a:pPr algn="ctr"/>
            <a:r>
              <a:rPr lang="ar-SA" sz="2400" b="1" dirty="0">
                <a:solidFill>
                  <a:srgbClr val="008000"/>
                </a:solidFill>
              </a:rPr>
              <a:t>ويفسر ذلك ما تناله المواطنة من اهتمام على النحو التالي:</a:t>
            </a:r>
          </a:p>
          <a:p>
            <a:pPr algn="ctr"/>
            <a:r>
              <a:rPr lang="ar-SA" sz="2400" b="1" dirty="0">
                <a:solidFill>
                  <a:srgbClr val="008000"/>
                </a:solidFill>
              </a:rPr>
              <a:t>- تشريعياً حيث يتضمن دساتير جميع الدول للعالم تقنيناً لحقوق المواطن وواجباته.</a:t>
            </a:r>
          </a:p>
          <a:p>
            <a:pPr algn="ctr"/>
            <a:r>
              <a:rPr lang="ar-SA" sz="2400" b="1" dirty="0">
                <a:solidFill>
                  <a:srgbClr val="008000"/>
                </a:solidFill>
              </a:rPr>
              <a:t>- تربوياً: حيث تلك النظم المسئولة عن توعية المواطن على مواطنته وتعلم النشئ الانتماء لوطنه.</a:t>
            </a:r>
          </a:p>
          <a:p>
            <a:pPr algn="ctr"/>
            <a:r>
              <a:rPr lang="ar-SA" sz="2400" b="1" dirty="0">
                <a:solidFill>
                  <a:srgbClr val="008000"/>
                </a:solidFill>
              </a:rPr>
              <a:t>- سياسياً: في صورة آليات مؤسساتية تستوعب مشاركة أفراد المجتمع في لبنة الدولة الوطنية والديمقراطية</a:t>
            </a:r>
            <a:r>
              <a:rPr lang="ar-SA" sz="2400" b="1" dirty="0" smtClean="0">
                <a:solidFill>
                  <a:srgbClr val="008000"/>
                </a:solidFill>
              </a:rPr>
              <a:t>.</a:t>
            </a:r>
          </a:p>
          <a:p>
            <a:pPr algn="ctr"/>
            <a:r>
              <a:rPr lang="ar-SA" sz="2400" b="1" dirty="0" smtClean="0">
                <a:solidFill>
                  <a:srgbClr val="008000"/>
                </a:solidFill>
              </a:rPr>
              <a:t>ومع تغير طبيعة العالم المعاصر من حيث موازين القوى ، وظهور التك</a:t>
            </a:r>
            <a:r>
              <a:rPr lang="ar-JO" sz="2400" b="1" dirty="0" smtClean="0">
                <a:solidFill>
                  <a:srgbClr val="008000"/>
                </a:solidFill>
              </a:rPr>
              <a:t>تلا</a:t>
            </a:r>
            <a:r>
              <a:rPr lang="ar-SA" sz="2400" b="1" dirty="0" smtClean="0">
                <a:solidFill>
                  <a:srgbClr val="008000"/>
                </a:solidFill>
              </a:rPr>
              <a:t>ت الاقتصادية ومع كثير من التغيرات العامة والخاصة والتي تحيط خاصة بالعرب المسلمين شهد مفهوم المواطنة والانتماء تبدلاً واضحاً في مضمونه واستخداماته ودلالاته والوعي الفردي بمبادئه وما يرتبط به من قيم وسلوكيات تمثل معول هدم أو بناء لمواجهة المجتمع وهيكل الدولة.</a:t>
            </a:r>
          </a:p>
          <a:p>
            <a:pPr algn="ctr"/>
            <a:r>
              <a:rPr lang="ar-SA" sz="2400" b="1" dirty="0" smtClean="0">
                <a:solidFill>
                  <a:srgbClr val="008000"/>
                </a:solidFill>
              </a:rPr>
              <a:t>.</a:t>
            </a:r>
            <a:endParaRPr lang="ar-SA" sz="2400" b="1" dirty="0">
              <a:solidFill>
                <a:srgbClr val="008000"/>
              </a:solidFill>
            </a:endParaRPr>
          </a:p>
          <a:p>
            <a:endParaRPr lang="ar-SA" sz="2400" dirty="0"/>
          </a:p>
          <a:p>
            <a:endParaRPr lang="ar-SA" dirty="0"/>
          </a:p>
          <a:p>
            <a:endParaRPr lang="ar-SA" dirty="0"/>
          </a:p>
          <a:p>
            <a:endParaRPr lang="ar-SA" dirty="0"/>
          </a:p>
        </p:txBody>
      </p:sp>
    </p:spTree>
    <p:extLst>
      <p:ext uri="{BB962C8B-B14F-4D97-AF65-F5344CB8AC3E}">
        <p14:creationId xmlns:p14="http://schemas.microsoft.com/office/powerpoint/2010/main" val="3677744024"/>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ستطيل 2"/>
          <p:cNvSpPr/>
          <p:nvPr/>
        </p:nvSpPr>
        <p:spPr>
          <a:xfrm>
            <a:off x="467544" y="366623"/>
            <a:ext cx="8208912" cy="5755422"/>
          </a:xfrm>
          <a:prstGeom prst="rect">
            <a:avLst/>
          </a:prstGeom>
        </p:spPr>
        <p:txBody>
          <a:bodyPr wrap="square">
            <a:spAutoFit/>
          </a:bodyPr>
          <a:lstStyle/>
          <a:p>
            <a:pPr algn="ctr"/>
            <a:r>
              <a:rPr lang="ar-SA" sz="2800" b="1" dirty="0">
                <a:solidFill>
                  <a:srgbClr val="C00000"/>
                </a:solidFill>
              </a:rPr>
              <a:t>ب) نبذة تاريخية عن المواطنة:</a:t>
            </a:r>
          </a:p>
          <a:p>
            <a:pPr algn="ctr"/>
            <a:endParaRPr lang="ar-SA" sz="2800" b="1" dirty="0" smtClean="0">
              <a:solidFill>
                <a:srgbClr val="008000"/>
              </a:solidFill>
            </a:endParaRPr>
          </a:p>
          <a:p>
            <a:pPr algn="ctr"/>
            <a:r>
              <a:rPr lang="ar-SA" sz="2400" b="1" dirty="0" smtClean="0">
                <a:solidFill>
                  <a:srgbClr val="008000"/>
                </a:solidFill>
              </a:rPr>
              <a:t>لقد </a:t>
            </a:r>
            <a:r>
              <a:rPr lang="ar-SA" sz="2400" b="1" dirty="0">
                <a:solidFill>
                  <a:srgbClr val="008000"/>
                </a:solidFill>
              </a:rPr>
              <a:t>اقترن مبدأ المواطنة بحركة نضال التاريخ الإنساني من أجل العدل والمساواة والإنصاف وكان ذلك قبل أن يستقر مصطلح المواطنة في </a:t>
            </a:r>
            <a:r>
              <a:rPr lang="ar-SA" sz="2400" b="1" dirty="0" smtClean="0">
                <a:solidFill>
                  <a:srgbClr val="008000"/>
                </a:solidFill>
              </a:rPr>
              <a:t>الأدبيات عموماً </a:t>
            </a:r>
            <a:r>
              <a:rPr lang="ar-SA" sz="2400" b="1" dirty="0">
                <a:solidFill>
                  <a:srgbClr val="008000"/>
                </a:solidFill>
              </a:rPr>
              <a:t>سواء كانت السياسية منها أو الأدبية أو الفكرية</a:t>
            </a:r>
            <a:r>
              <a:rPr lang="ar-SA" sz="2400" b="1" dirty="0" smtClean="0">
                <a:solidFill>
                  <a:srgbClr val="008000"/>
                </a:solidFill>
              </a:rPr>
              <a:t>.</a:t>
            </a:r>
          </a:p>
          <a:p>
            <a:endParaRPr lang="ar-SA" sz="2400" b="1" dirty="0">
              <a:solidFill>
                <a:srgbClr val="008000"/>
              </a:solidFill>
            </a:endParaRPr>
          </a:p>
          <a:p>
            <a:r>
              <a:rPr lang="ar-SA" sz="2400" b="1" dirty="0">
                <a:solidFill>
                  <a:srgbClr val="008000"/>
                </a:solidFill>
              </a:rPr>
              <a:t>وفي القرن الحادي والعشرين شهد مفهوم المواطنة تطوراً واضحاً تحدد مواصفات المواطنة الدولية على النحو التالي:</a:t>
            </a:r>
          </a:p>
          <a:p>
            <a:r>
              <a:rPr lang="ar-SA" sz="2400" b="1" dirty="0">
                <a:solidFill>
                  <a:srgbClr val="008000"/>
                </a:solidFill>
              </a:rPr>
              <a:t>1- الاعتراف بوجود ثقافة مختلفة.</a:t>
            </a:r>
          </a:p>
          <a:p>
            <a:r>
              <a:rPr lang="ar-SA" sz="2400" b="1" dirty="0">
                <a:solidFill>
                  <a:srgbClr val="008000"/>
                </a:solidFill>
              </a:rPr>
              <a:t>2- احترام حق الغير وحريته.</a:t>
            </a:r>
          </a:p>
          <a:p>
            <a:r>
              <a:rPr lang="ar-SA" sz="2400" b="1" dirty="0">
                <a:solidFill>
                  <a:srgbClr val="008000"/>
                </a:solidFill>
              </a:rPr>
              <a:t>3- الاعتراف بوجود ديانات مختلفة</a:t>
            </a:r>
            <a:r>
              <a:rPr lang="ar-SA" sz="2400" b="1" dirty="0" smtClean="0">
                <a:solidFill>
                  <a:srgbClr val="008000"/>
                </a:solidFill>
              </a:rPr>
              <a:t>.</a:t>
            </a:r>
            <a:endParaRPr lang="ar-SA" sz="2400" b="1" dirty="0">
              <a:solidFill>
                <a:srgbClr val="008000"/>
              </a:solidFill>
            </a:endParaRPr>
          </a:p>
          <a:p>
            <a:r>
              <a:rPr lang="ar-SA" sz="2400" b="1" dirty="0">
                <a:solidFill>
                  <a:srgbClr val="008000"/>
                </a:solidFill>
              </a:rPr>
              <a:t>5- فهم اقتصاديات العالم.</a:t>
            </a:r>
          </a:p>
          <a:p>
            <a:r>
              <a:rPr lang="ar-SA" sz="2400" b="1" dirty="0">
                <a:solidFill>
                  <a:srgbClr val="008000"/>
                </a:solidFill>
              </a:rPr>
              <a:t>6- الاهتمام بالشؤون الدولية.</a:t>
            </a:r>
          </a:p>
          <a:p>
            <a:r>
              <a:rPr lang="ar-SA" sz="2400" b="1" dirty="0">
                <a:solidFill>
                  <a:srgbClr val="008000"/>
                </a:solidFill>
              </a:rPr>
              <a:t>7- المشاركة في تشجيع السلام الدولي</a:t>
            </a:r>
            <a:r>
              <a:rPr lang="ar-SA" sz="2400" b="1" dirty="0" smtClean="0">
                <a:solidFill>
                  <a:srgbClr val="008000"/>
                </a:solidFill>
              </a:rPr>
              <a:t>.</a:t>
            </a:r>
          </a:p>
          <a:p>
            <a:r>
              <a:rPr lang="ar-SA" sz="2400" b="1" dirty="0" smtClean="0">
                <a:solidFill>
                  <a:srgbClr val="008000"/>
                </a:solidFill>
              </a:rPr>
              <a:t>8-المشاركة </a:t>
            </a:r>
            <a:r>
              <a:rPr lang="ar-SA" sz="2400" b="1" dirty="0">
                <a:solidFill>
                  <a:srgbClr val="008000"/>
                </a:solidFill>
              </a:rPr>
              <a:t>في إدارة الصراعات بطريق اللاعنف.</a:t>
            </a:r>
          </a:p>
        </p:txBody>
      </p:sp>
    </p:spTree>
    <p:extLst>
      <p:ext uri="{BB962C8B-B14F-4D97-AF65-F5344CB8AC3E}">
        <p14:creationId xmlns:p14="http://schemas.microsoft.com/office/powerpoint/2010/main" val="4194398335"/>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33082"/>
            <a:ext cx="9197788" cy="6858000"/>
          </a:xfrm>
          <a:prstGeom prst="rect">
            <a:avLst/>
          </a:prstGeom>
        </p:spPr>
      </p:pic>
      <p:sp>
        <p:nvSpPr>
          <p:cNvPr id="3" name="مربع نص 2"/>
          <p:cNvSpPr txBox="1"/>
          <p:nvPr/>
        </p:nvSpPr>
        <p:spPr>
          <a:xfrm>
            <a:off x="1403648" y="407695"/>
            <a:ext cx="7560840" cy="923330"/>
          </a:xfrm>
          <a:prstGeom prst="rect">
            <a:avLst/>
          </a:prstGeom>
          <a:noFill/>
        </p:spPr>
        <p:txBody>
          <a:bodyPr wrap="square" rtlCol="1">
            <a:spAutoFit/>
          </a:bodyPr>
          <a:lstStyle/>
          <a:p>
            <a:r>
              <a:rPr lang="ar-SA" sz="5400" b="1" dirty="0" smtClean="0">
                <a:solidFill>
                  <a:srgbClr val="C00000"/>
                </a:solidFill>
              </a:rPr>
              <a:t>مفهوم المواطنه واالإنتماء</a:t>
            </a:r>
            <a:endParaRPr lang="ar-SA" sz="5400" b="1" dirty="0">
              <a:solidFill>
                <a:srgbClr val="C00000"/>
              </a:solidFill>
            </a:endParaRPr>
          </a:p>
        </p:txBody>
      </p:sp>
      <p:sp>
        <p:nvSpPr>
          <p:cNvPr id="8" name="مربع نص 7"/>
          <p:cNvSpPr txBox="1"/>
          <p:nvPr/>
        </p:nvSpPr>
        <p:spPr>
          <a:xfrm>
            <a:off x="611560" y="1700808"/>
            <a:ext cx="8352928" cy="523220"/>
          </a:xfrm>
          <a:prstGeom prst="rect">
            <a:avLst/>
          </a:prstGeom>
          <a:noFill/>
        </p:spPr>
        <p:txBody>
          <a:bodyPr wrap="square" rtlCol="1">
            <a:spAutoFit/>
          </a:bodyPr>
          <a:lstStyle/>
          <a:p>
            <a:r>
              <a:rPr lang="ar-SA" sz="2800" b="1" dirty="0" smtClean="0">
                <a:solidFill>
                  <a:srgbClr val="008000"/>
                </a:solidFill>
              </a:rPr>
              <a:t> </a:t>
            </a:r>
            <a:endParaRPr lang="ar-SA" sz="2800" b="1" dirty="0">
              <a:solidFill>
                <a:srgbClr val="008000"/>
              </a:solidFill>
            </a:endParaRPr>
          </a:p>
        </p:txBody>
      </p:sp>
      <p:sp>
        <p:nvSpPr>
          <p:cNvPr id="9" name="مستطيل 8"/>
          <p:cNvSpPr/>
          <p:nvPr/>
        </p:nvSpPr>
        <p:spPr>
          <a:xfrm>
            <a:off x="107504" y="1556792"/>
            <a:ext cx="8856984" cy="4401205"/>
          </a:xfrm>
          <a:prstGeom prst="rect">
            <a:avLst/>
          </a:prstGeom>
        </p:spPr>
        <p:txBody>
          <a:bodyPr wrap="square">
            <a:spAutoFit/>
          </a:bodyPr>
          <a:lstStyle/>
          <a:p>
            <a:r>
              <a:rPr lang="ar-SA" sz="2800" b="1" dirty="0" smtClean="0">
                <a:solidFill>
                  <a:srgbClr val="008000"/>
                </a:solidFill>
              </a:rPr>
              <a:t>يخلط كثير من الناس وبشكل خاص طبقة المتعلمين من غير المثقفين لانه ليس بالضرورة ان يكون كل متعلم مثقفا في مفاهيم الانتماء والمواطنة والموالاة </a:t>
            </a:r>
            <a:r>
              <a:rPr lang="ar-JO" sz="2800" b="1" dirty="0" smtClean="0">
                <a:solidFill>
                  <a:srgbClr val="008000"/>
                </a:solidFill>
              </a:rPr>
              <a:t>.</a:t>
            </a:r>
            <a:endParaRPr lang="ar-SA" sz="2800" b="1" dirty="0" smtClean="0">
              <a:solidFill>
                <a:srgbClr val="008000"/>
              </a:solidFill>
            </a:endParaRPr>
          </a:p>
          <a:p>
            <a:r>
              <a:rPr lang="ar-SA" sz="2800" b="1" dirty="0" smtClean="0">
                <a:solidFill>
                  <a:srgbClr val="008000"/>
                </a:solidFill>
              </a:rPr>
              <a:t>الانتماء حالة وطنية لا شعورية يتم تغذيتها بالتربية ، ولابد ان تكون لدى كل انسان ، حتى من الممكن ان تكون لدى كل كائن حي يشعر بارتباطه بالوطن الذي ولد فيه وترعرع ،</a:t>
            </a:r>
          </a:p>
          <a:p>
            <a:r>
              <a:rPr lang="ar-SA" sz="2800" b="1" dirty="0" smtClean="0">
                <a:solidFill>
                  <a:srgbClr val="008000"/>
                </a:solidFill>
              </a:rPr>
              <a:t>وفيما بين المواطنين لا يجوز تجريد احد من حالة الانتماء هذه ، لانه ليس لاحد الادعاء بها دون سواه ، وليس من حقه ان يجردها عن الاخر ايا كان هذا الاخر، الا اذا قام هذا الاخر بما يتنافى مع هذه الحالة ، كما في العملاء والجواسيس والخونة ، الذين لا انتماء لهم ،</a:t>
            </a:r>
            <a:endParaRPr lang="ar-SA" sz="2800" b="1" dirty="0">
              <a:solidFill>
                <a:srgbClr val="008000"/>
              </a:solidFill>
            </a:endParaRPr>
          </a:p>
        </p:txBody>
      </p:sp>
    </p:spTree>
    <p:extLst>
      <p:ext uri="{BB962C8B-B14F-4D97-AF65-F5344CB8AC3E}">
        <p14:creationId xmlns:p14="http://schemas.microsoft.com/office/powerpoint/2010/main" val="193902203"/>
      </p:ext>
    </p:extLst>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97788" cy="6858000"/>
          </a:xfrm>
          <a:prstGeom prst="rect">
            <a:avLst/>
          </a:prstGeom>
        </p:spPr>
      </p:pic>
      <p:sp>
        <p:nvSpPr>
          <p:cNvPr id="3" name="مربع نص 2"/>
          <p:cNvSpPr txBox="1"/>
          <p:nvPr/>
        </p:nvSpPr>
        <p:spPr>
          <a:xfrm>
            <a:off x="1403648" y="407695"/>
            <a:ext cx="7560840" cy="923330"/>
          </a:xfrm>
          <a:prstGeom prst="rect">
            <a:avLst/>
          </a:prstGeom>
          <a:noFill/>
        </p:spPr>
        <p:txBody>
          <a:bodyPr wrap="square" rtlCol="1">
            <a:spAutoFit/>
          </a:bodyPr>
          <a:lstStyle/>
          <a:p>
            <a:r>
              <a:rPr lang="ar-SA" sz="5400" b="1" dirty="0" smtClean="0">
                <a:solidFill>
                  <a:srgbClr val="C00000"/>
                </a:solidFill>
              </a:rPr>
              <a:t>المواطنه واالإنتماء والولاء</a:t>
            </a:r>
            <a:endParaRPr lang="ar-SA" sz="5400" b="1" dirty="0">
              <a:solidFill>
                <a:srgbClr val="C00000"/>
              </a:solidFill>
            </a:endParaRPr>
          </a:p>
        </p:txBody>
      </p:sp>
      <p:sp>
        <p:nvSpPr>
          <p:cNvPr id="8" name="مربع نص 7"/>
          <p:cNvSpPr txBox="1"/>
          <p:nvPr/>
        </p:nvSpPr>
        <p:spPr>
          <a:xfrm>
            <a:off x="611560" y="1700808"/>
            <a:ext cx="8352928" cy="523220"/>
          </a:xfrm>
          <a:prstGeom prst="rect">
            <a:avLst/>
          </a:prstGeom>
          <a:noFill/>
        </p:spPr>
        <p:txBody>
          <a:bodyPr wrap="square" rtlCol="1">
            <a:spAutoFit/>
          </a:bodyPr>
          <a:lstStyle/>
          <a:p>
            <a:r>
              <a:rPr lang="ar-SA" sz="2800" b="1" dirty="0" smtClean="0">
                <a:solidFill>
                  <a:srgbClr val="008000"/>
                </a:solidFill>
              </a:rPr>
              <a:t> </a:t>
            </a:r>
            <a:endParaRPr lang="ar-SA" sz="2800" b="1" dirty="0">
              <a:solidFill>
                <a:srgbClr val="008000"/>
              </a:solidFill>
            </a:endParaRPr>
          </a:p>
        </p:txBody>
      </p:sp>
      <p:sp>
        <p:nvSpPr>
          <p:cNvPr id="4" name="Rectangle 3"/>
          <p:cNvSpPr/>
          <p:nvPr/>
        </p:nvSpPr>
        <p:spPr>
          <a:xfrm>
            <a:off x="2571736" y="1357298"/>
            <a:ext cx="4572000" cy="4154984"/>
          </a:xfrm>
          <a:prstGeom prst="rect">
            <a:avLst/>
          </a:prstGeom>
        </p:spPr>
        <p:txBody>
          <a:bodyPr>
            <a:spAutoFit/>
          </a:bodyPr>
          <a:lstStyle/>
          <a:p>
            <a:r>
              <a:rPr lang="ar-SA" sz="2400" b="1" dirty="0">
                <a:solidFill>
                  <a:srgbClr val="008000"/>
                </a:solidFill>
                <a:latin typeface="Times New Roman"/>
                <a:ea typeface="Times New Roman"/>
              </a:rPr>
              <a:t>فالإنتماء هو شعور ذاتي لدى الفرد يدرك من خلاله أنه جزء من الوطن ينتمي إليه بحكم الولادة على أرضه وارتباطه به </a:t>
            </a:r>
            <a:r>
              <a:rPr lang="ar-SA" sz="2400" b="1" dirty="0" smtClean="0">
                <a:solidFill>
                  <a:srgbClr val="008000"/>
                </a:solidFill>
                <a:latin typeface="Times New Roman"/>
                <a:ea typeface="Times New Roman"/>
              </a:rPr>
              <a:t>بوسائل متعددة </a:t>
            </a:r>
            <a:r>
              <a:rPr lang="ar-SA" sz="2400" b="1" dirty="0">
                <a:solidFill>
                  <a:srgbClr val="008000"/>
                </a:solidFill>
                <a:latin typeface="Times New Roman"/>
                <a:ea typeface="Times New Roman"/>
              </a:rPr>
              <a:t>: اللغة والتاريخ والمصالح المشتركة .... الخ‏</a:t>
            </a:r>
            <a:endParaRPr lang="en-US" sz="2400" b="1" dirty="0">
              <a:solidFill>
                <a:srgbClr val="008000"/>
              </a:solidFill>
              <a:latin typeface="Times New Roman"/>
              <a:ea typeface="Times New Roman"/>
            </a:endParaRPr>
          </a:p>
          <a:p>
            <a:r>
              <a:rPr lang="ar-SA" sz="2400" b="1" dirty="0">
                <a:solidFill>
                  <a:srgbClr val="008000"/>
                </a:solidFill>
                <a:ea typeface="Calibri"/>
              </a:rPr>
              <a:t>أما الولاء فهو يعني ترجمة الشعور بالإنتماء على أرضية العمل والسلوك الفردي والجماعي للمواطنين وبما يعني الاخلاص في العمل للوطن والتفاني من أجله مع استعداده للتضحية في سبيل ذلك بدمه عندما يطلب الأمر ذلك</a:t>
            </a:r>
            <a:endParaRPr lang="ar-SA" sz="2400" b="1" dirty="0">
              <a:solidFill>
                <a:srgbClr val="008000"/>
              </a:solidFill>
            </a:endParaRPr>
          </a:p>
        </p:txBody>
      </p:sp>
    </p:spTree>
    <p:extLst>
      <p:ext uri="{BB962C8B-B14F-4D97-AF65-F5344CB8AC3E}">
        <p14:creationId xmlns:p14="http://schemas.microsoft.com/office/powerpoint/2010/main" val="3008959835"/>
      </p:ext>
    </p:extLst>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ستطيل 2"/>
          <p:cNvSpPr/>
          <p:nvPr/>
        </p:nvSpPr>
        <p:spPr>
          <a:xfrm>
            <a:off x="215516" y="620688"/>
            <a:ext cx="8712968" cy="5262979"/>
          </a:xfrm>
          <a:prstGeom prst="rect">
            <a:avLst/>
          </a:prstGeom>
        </p:spPr>
        <p:txBody>
          <a:bodyPr wrap="square">
            <a:spAutoFit/>
          </a:bodyPr>
          <a:lstStyle/>
          <a:p>
            <a:pPr rtl="0"/>
            <a:r>
              <a:rPr lang="ar-SA" sz="2800" b="1" dirty="0" smtClean="0">
                <a:solidFill>
                  <a:srgbClr val="008000"/>
                </a:solidFill>
                <a:effectLst/>
                <a:latin typeface="Simplified Arabic" pitchFamily="18" charset="-78"/>
                <a:cs typeface="Simplified Arabic" pitchFamily="18" charset="-78"/>
              </a:rPr>
              <a:t>الانتماء حالة ارحب واوسع من المواطنة ، لانه قد يكون هناك انتماء قومي واخر ديني وثالث انساني</a:t>
            </a:r>
            <a:r>
              <a:rPr lang="ar-JO" sz="2800" b="1" dirty="0" smtClean="0">
                <a:solidFill>
                  <a:srgbClr val="008000"/>
                </a:solidFill>
                <a:effectLst/>
                <a:latin typeface="Simplified Arabic" pitchFamily="18" charset="-78"/>
                <a:cs typeface="Simplified Arabic" pitchFamily="18" charset="-78"/>
              </a:rPr>
              <a:t>، و</a:t>
            </a:r>
            <a:r>
              <a:rPr lang="ar-SA" sz="2800" b="1" dirty="0" smtClean="0">
                <a:solidFill>
                  <a:srgbClr val="008000"/>
                </a:solidFill>
                <a:effectLst/>
                <a:latin typeface="Tahoma"/>
              </a:rPr>
              <a:t>المواطنة تتمثل بارتباط الانسان بوطن</a:t>
            </a:r>
            <a:r>
              <a:rPr lang="ar-JO" sz="2800" b="1" dirty="0" smtClean="0">
                <a:solidFill>
                  <a:srgbClr val="008000"/>
                </a:solidFill>
                <a:effectLst/>
                <a:latin typeface="Tahoma"/>
              </a:rPr>
              <a:t>،</a:t>
            </a:r>
            <a:r>
              <a:rPr lang="ar-JO" sz="2800" b="1" dirty="0" smtClean="0">
                <a:solidFill>
                  <a:srgbClr val="008000"/>
                </a:solidFill>
                <a:latin typeface="Tahoma"/>
              </a:rPr>
              <a:t> </a:t>
            </a:r>
            <a:r>
              <a:rPr lang="ar-SA" sz="2800" b="1" dirty="0" smtClean="0">
                <a:solidFill>
                  <a:srgbClr val="008000"/>
                </a:solidFill>
                <a:effectLst/>
                <a:latin typeface="Tahoma"/>
              </a:rPr>
              <a:t>ومن حق كل انسان يعيش على بقعة ارض ما ان يملك حقوق المواطنة على هذه الارض في ضوء القوانين المرعية لادارة هذا الوطن ،</a:t>
            </a:r>
            <a:endParaRPr lang="ar-SA" sz="2800" b="1" dirty="0" smtClean="0">
              <a:solidFill>
                <a:srgbClr val="008000"/>
              </a:solidFill>
              <a:effectLst/>
            </a:endParaRPr>
          </a:p>
          <a:p>
            <a:pPr rtl="0"/>
            <a:r>
              <a:rPr lang="ar-SA" sz="2800" b="1" dirty="0" smtClean="0">
                <a:solidFill>
                  <a:srgbClr val="008000"/>
                </a:solidFill>
                <a:latin typeface="Simplified Arabic" pitchFamily="18" charset="-78"/>
                <a:cs typeface="Simplified Arabic" pitchFamily="18" charset="-78"/>
              </a:rPr>
              <a:t>ا</a:t>
            </a:r>
            <a:r>
              <a:rPr lang="ar-SA" sz="2800" b="1" dirty="0" smtClean="0">
                <a:solidFill>
                  <a:srgbClr val="008000"/>
                </a:solidFill>
                <a:effectLst/>
                <a:latin typeface="Simplified Arabic" pitchFamily="18" charset="-78"/>
                <a:cs typeface="Simplified Arabic" pitchFamily="18" charset="-78"/>
              </a:rPr>
              <a:t>لمواطنة ليست بالضرورة انتماء ، ولكن الانتماء هو مواطنة في اعلى مراتبها ، لان المواطنة هي حالة تعاقدية بين المواطن والنظام السياسي ،في حين ان الانتماء هو حالة تعاقدية بين الانسان والارض</a:t>
            </a:r>
            <a:r>
              <a:rPr lang="ar-SA" sz="2800" b="1" dirty="0" smtClean="0">
                <a:solidFill>
                  <a:srgbClr val="008000"/>
                </a:solidFill>
                <a:effectLst/>
                <a:latin typeface="Tahoma"/>
                <a:cs typeface="Tahoma"/>
              </a:rPr>
              <a:t>،</a:t>
            </a:r>
            <a:r>
              <a:rPr lang="ar-SA" sz="2800" b="1" dirty="0" smtClean="0">
                <a:solidFill>
                  <a:srgbClr val="008000"/>
                </a:solidFill>
                <a:effectLst/>
              </a:rPr>
              <a:t> </a:t>
            </a:r>
            <a:r>
              <a:rPr lang="ar-SA" sz="2800" b="1" dirty="0" smtClean="0">
                <a:solidFill>
                  <a:srgbClr val="008000"/>
                </a:solidFill>
                <a:effectLst/>
                <a:latin typeface="Tahoma"/>
              </a:rPr>
              <a:t>اننا في امس الحاجة الى التربية الوطنية ، التي لابد ان ان تركز على الانتماء الحقيقي </a:t>
            </a:r>
            <a:endParaRPr lang="en-US" sz="2800" b="1" dirty="0" smtClean="0">
              <a:solidFill>
                <a:srgbClr val="008000"/>
              </a:solidFill>
              <a:effectLst/>
              <a:latin typeface="Tahoma"/>
            </a:endParaRPr>
          </a:p>
          <a:p>
            <a:pPr rtl="0"/>
            <a:r>
              <a:rPr lang="en-US" sz="2800" b="1" dirty="0" smtClean="0">
                <a:solidFill>
                  <a:srgbClr val="008000"/>
                </a:solidFill>
                <a:effectLst/>
                <a:latin typeface="Tahoma"/>
              </a:rPr>
              <a:t>       </a:t>
            </a:r>
            <a:r>
              <a:rPr lang="ar-SA" sz="2800" b="1" dirty="0" smtClean="0">
                <a:solidFill>
                  <a:srgbClr val="008000"/>
                </a:solidFill>
                <a:effectLst/>
                <a:latin typeface="Tahoma"/>
              </a:rPr>
              <a:t>والمواطنة الحقيقية ، فليس بالضرورة ان تكون للنظام السياسي </a:t>
            </a:r>
            <a:r>
              <a:rPr lang="ar-SA" sz="2800" b="1" dirty="0">
                <a:solidFill>
                  <a:srgbClr val="008000"/>
                </a:solidFill>
                <a:latin typeface="Tahoma"/>
              </a:rPr>
              <a:t>لان الانتماء والمواطنة اهم من النظام السياسي ، حيث ان اي نظام يسعى لتدمير انتماء المواطنين</a:t>
            </a:r>
          </a:p>
          <a:p>
            <a:pPr rtl="0"/>
            <a:endParaRPr lang="ar-SA" sz="2800" b="1" dirty="0">
              <a:solidFill>
                <a:srgbClr val="008000"/>
              </a:solidFill>
              <a:latin typeface="Tahoma"/>
            </a:endParaRPr>
          </a:p>
        </p:txBody>
      </p:sp>
    </p:spTree>
    <p:extLst>
      <p:ext uri="{BB962C8B-B14F-4D97-AF65-F5344CB8AC3E}">
        <p14:creationId xmlns:p14="http://schemas.microsoft.com/office/powerpoint/2010/main" val="4026343073"/>
      </p:ext>
    </p:extLst>
  </p:cSld>
  <p:clrMapOvr>
    <a:masterClrMapping/>
  </p:clrMapOvr>
  <p:transition>
    <p:wedg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c79e37b9cdd560b3b0faa642ca3235ea5721e"/>
</p:tagLst>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311ED5778E7C48B0FAE9F1AC8E67E0" ma:contentTypeVersion="0" ma:contentTypeDescription="Create a new document." ma:contentTypeScope="" ma:versionID="148fe2b77f9297ea8b67797a05d4ce1e">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083A24-72B0-42BF-87F4-F6FA01315FFF}">
  <ds:schemaRefs>
    <ds:schemaRef ds:uri="http://schemas.openxmlformats.org/package/2006/metadata/core-properties"/>
    <ds:schemaRef ds:uri="http://purl.org/dc/dcmitype/"/>
    <ds:schemaRef ds:uri="http://purl.org/dc/terms/"/>
    <ds:schemaRef ds:uri="http://schemas.microsoft.com/office/2006/documentManagement/types"/>
    <ds:schemaRef ds:uri="http://schemas.microsoft.com/office/2006/metadata/properties"/>
    <ds:schemaRef ds:uri="http://purl.org/dc/elements/1.1/"/>
    <ds:schemaRef ds:uri="http://www.w3.org/XML/1998/namespace"/>
  </ds:schemaRefs>
</ds:datastoreItem>
</file>

<file path=customXml/itemProps2.xml><?xml version="1.0" encoding="utf-8"?>
<ds:datastoreItem xmlns:ds="http://schemas.openxmlformats.org/officeDocument/2006/customXml" ds:itemID="{6483FEB1-78B8-4873-A995-4F87D5EC89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7E08AE10-14FD-42DD-A22A-AA1051990C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986</TotalTime>
  <Words>1397</Words>
  <Application>Microsoft Office PowerPoint</Application>
  <PresentationFormat>عرض على الشاشة (3:4)‏</PresentationFormat>
  <Paragraphs>87</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أحمد</dc:creator>
  <cp:lastModifiedBy>7</cp:lastModifiedBy>
  <cp:revision>75</cp:revision>
  <dcterms:created xsi:type="dcterms:W3CDTF">2011-10-14T11:15:42Z</dcterms:created>
  <dcterms:modified xsi:type="dcterms:W3CDTF">2015-03-27T04:23:12Z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0x01010020311ED5778E7C48B0FAE9F1AC8E67E0</vt:lpwstr>
  </property>
</Properties>
</file>