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0" r:id="rId2"/>
    <p:sldId id="259" r:id="rId3"/>
    <p:sldId id="257" r:id="rId4"/>
    <p:sldId id="261" r:id="rId5"/>
    <p:sldId id="262"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E5620B4-212B-4EEC-8929-5FCCA52520A3}"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7DEEBFC-F656-4451-9FBA-64D51F27519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E5620B4-212B-4EEC-8929-5FCCA52520A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E5620B4-212B-4EEC-8929-5FCCA52520A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E5620B4-212B-4EEC-8929-5FCCA52520A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E5620B4-212B-4EEC-8929-5FCCA52520A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3E5620B4-212B-4EEC-8929-5FCCA52520A3}"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7DEEBFC-F656-4451-9FBA-64D51F27519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E5620B4-212B-4EEC-8929-5FCCA52520A3}"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E5620B4-212B-4EEC-8929-5FCCA52520A3}"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620B4-212B-4EEC-8929-5FCCA52520A3}"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E5620B4-212B-4EEC-8929-5FCCA52520A3}"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07DEEBFC-F656-4451-9FBA-64D51F27519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E5620B4-212B-4EEC-8929-5FCCA52520A3}"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7DEEBFC-F656-4451-9FBA-64D51F27519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E5620B4-212B-4EEC-8929-5FCCA52520A3}"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7DEEBFC-F656-4451-9FBA-64D51F27519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692696"/>
            <a:ext cx="8064896" cy="5760640"/>
          </a:xfrm>
        </p:spPr>
        <p:txBody>
          <a:bodyPr/>
          <a:lstStyle/>
          <a:p>
            <a:pPr algn="just" rtl="0"/>
            <a:r>
              <a:rPr lang="en-US" dirty="0">
                <a:latin typeface="Times New Roman"/>
                <a:ea typeface="Times New Roman"/>
              </a:rPr>
              <a:t>        For the college level, a large group of members of students and faculty members attended the session on Wednesday, 04/19/1435 at 9:30 in the Quality Hall of Men and the Women Training Hall. The Course was presented by his Excellency, Dr. Rashid Bin </a:t>
            </a:r>
            <a:r>
              <a:rPr lang="en-US" dirty="0" err="1">
                <a:latin typeface="Times New Roman"/>
                <a:ea typeface="Times New Roman"/>
              </a:rPr>
              <a:t>Hamoud</a:t>
            </a:r>
            <a:r>
              <a:rPr lang="en-US" dirty="0">
                <a:latin typeface="Times New Roman"/>
                <a:ea typeface="Times New Roman"/>
              </a:rPr>
              <a:t> </a:t>
            </a:r>
            <a:r>
              <a:rPr lang="en-US" dirty="0" err="1">
                <a:latin typeface="Times New Roman"/>
                <a:ea typeface="Times New Roman"/>
              </a:rPr>
              <a:t>Thunayyan</a:t>
            </a:r>
            <a:r>
              <a:rPr lang="en-US" dirty="0">
                <a:latin typeface="Times New Roman"/>
                <a:ea typeface="Times New Roman"/>
              </a:rPr>
              <a:t>, the Vice-Dean for Graduate Studies and Research.</a:t>
            </a:r>
            <a:endParaRPr lang="en-US" sz="2000" dirty="0">
              <a:latin typeface="Times New Roman"/>
              <a:ea typeface="Times New Roman"/>
            </a:endParaRPr>
          </a:p>
          <a:p>
            <a:pPr algn="just" rtl="0"/>
            <a:r>
              <a:rPr lang="en-US" dirty="0">
                <a:latin typeface="Times New Roman"/>
                <a:ea typeface="Times New Roman"/>
              </a:rPr>
              <a:t>The workshop addressed the following topics:</a:t>
            </a:r>
            <a:endParaRPr lang="en-US" sz="2000" dirty="0">
              <a:latin typeface="Times New Roman"/>
              <a:ea typeface="Times New Roman"/>
            </a:endParaRPr>
          </a:p>
          <a:p>
            <a:pPr algn="just" rtl="0"/>
            <a:r>
              <a:rPr lang="en-US" dirty="0">
                <a:latin typeface="Times New Roman"/>
                <a:ea typeface="Times New Roman"/>
              </a:rPr>
              <a:t>1) The evaluation concept and its importance to the member of the reasons of the students’ weakness in the recitation of the Quran.</a:t>
            </a:r>
            <a:endParaRPr lang="en-US" sz="2000" dirty="0">
              <a:latin typeface="Times New Roman"/>
              <a:ea typeface="Times New Roman"/>
            </a:endParaRPr>
          </a:p>
          <a:p>
            <a:pPr algn="just" rtl="0"/>
            <a:r>
              <a:rPr lang="en-US" dirty="0">
                <a:latin typeface="Times New Roman"/>
                <a:ea typeface="Times New Roman"/>
              </a:rPr>
              <a:t>2) The difficulties that confront the teacher of the Quran.</a:t>
            </a:r>
            <a:endParaRPr lang="en-US" sz="2000" dirty="0">
              <a:latin typeface="Times New Roman"/>
              <a:ea typeface="Times New Roman"/>
            </a:endParaRPr>
          </a:p>
          <a:p>
            <a:pPr algn="just" rtl="0"/>
            <a:r>
              <a:rPr lang="en-US" dirty="0">
                <a:latin typeface="Times New Roman"/>
                <a:ea typeface="Times New Roman"/>
              </a:rPr>
              <a:t>3) The Successful methods of teaching the Quran.</a:t>
            </a:r>
            <a:endParaRPr lang="en-US" sz="2000" dirty="0">
              <a:latin typeface="Times New Roman"/>
              <a:ea typeface="Times New Roman"/>
            </a:endParaRPr>
          </a:p>
          <a:p>
            <a:pPr algn="just" rtl="0"/>
            <a:r>
              <a:rPr lang="en-US" dirty="0">
                <a:latin typeface="Times New Roman"/>
                <a:ea typeface="Times New Roman"/>
              </a:rPr>
              <a:t>           At the end of the workshop, the attendees reached the following recommendations:</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11177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692696"/>
            <a:ext cx="8064896" cy="5760640"/>
          </a:xfrm>
        </p:spPr>
        <p:txBody>
          <a:bodyPr>
            <a:normAutofit lnSpcReduction="10000"/>
          </a:bodyPr>
          <a:lstStyle/>
          <a:p>
            <a:pPr algn="just" rtl="0"/>
            <a:r>
              <a:rPr lang="en-US" dirty="0">
                <a:latin typeface="Times New Roman"/>
                <a:ea typeface="Times New Roman"/>
              </a:rPr>
              <a:t>- To express thanks to the Rector of the </a:t>
            </a:r>
            <a:r>
              <a:rPr lang="en-US" dirty="0" err="1">
                <a:latin typeface="Times New Roman"/>
                <a:ea typeface="Times New Roman"/>
              </a:rPr>
              <a:t>Majmaah</a:t>
            </a:r>
            <a:r>
              <a:rPr lang="en-US" dirty="0">
                <a:latin typeface="Times New Roman"/>
                <a:ea typeface="Times New Roman"/>
              </a:rPr>
              <a:t> University for his approval to open the office of the Saudi scientific Society of the Holy Quran and its Sciences at the University, thanks to the General Manager of the association for his continuous follow-up and persistent support, and thanks go to the Dean of the Education College at </a:t>
            </a:r>
            <a:r>
              <a:rPr lang="en-US" dirty="0" err="1">
                <a:latin typeface="Times New Roman"/>
                <a:ea typeface="Times New Roman"/>
              </a:rPr>
              <a:t>Zulfi</a:t>
            </a:r>
            <a:r>
              <a:rPr lang="en-US" dirty="0">
                <a:latin typeface="Times New Roman"/>
                <a:ea typeface="Times New Roman"/>
              </a:rPr>
              <a:t> for hosting the bureau of the Assembly and encouraging those who support it.</a:t>
            </a:r>
            <a:endParaRPr lang="en-US" sz="2000" dirty="0">
              <a:latin typeface="Times New Roman"/>
              <a:ea typeface="Times New Roman"/>
            </a:endParaRPr>
          </a:p>
          <a:p>
            <a:pPr algn="just" rtl="0"/>
            <a:r>
              <a:rPr lang="en-US" dirty="0">
                <a:latin typeface="Times New Roman"/>
                <a:ea typeface="Times New Roman"/>
              </a:rPr>
              <a:t>- To emphasize the continuity of holding such workshop in the quality of education of all courses since it is a way for the development of the university education.</a:t>
            </a:r>
            <a:endParaRPr lang="en-US" sz="2000" dirty="0">
              <a:latin typeface="Times New Roman"/>
              <a:ea typeface="Times New Roman"/>
            </a:endParaRPr>
          </a:p>
          <a:p>
            <a:pPr algn="just" rtl="0"/>
            <a:r>
              <a:rPr lang="en-US" dirty="0">
                <a:latin typeface="Times New Roman"/>
                <a:ea typeface="Times New Roman"/>
              </a:rPr>
              <a:t>- The establishment of an integrated laboratory to teach the Quran with highest specifications of modern technology in the colleges that teach the course of Quran, and the opportunity for the community members to take advantage of it with the university organization.</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86846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692696"/>
            <a:ext cx="8064896" cy="5760640"/>
          </a:xfrm>
        </p:spPr>
        <p:txBody>
          <a:bodyPr>
            <a:normAutofit fontScale="92500" lnSpcReduction="20000"/>
          </a:bodyPr>
          <a:lstStyle/>
          <a:p>
            <a:pPr algn="just" rtl="0"/>
            <a:r>
              <a:rPr lang="en-US" dirty="0">
                <a:latin typeface="Times New Roman"/>
                <a:ea typeface="Times New Roman"/>
              </a:rPr>
              <a:t>- Taking advantage, now, of the laboratory language at the college in teaching the Quran and the provisions of intonation.</a:t>
            </a:r>
            <a:endParaRPr lang="en-US" sz="2000" dirty="0">
              <a:latin typeface="Times New Roman"/>
              <a:ea typeface="Times New Roman"/>
            </a:endParaRPr>
          </a:p>
          <a:p>
            <a:pPr algn="just" rtl="0"/>
            <a:r>
              <a:rPr lang="en-US" dirty="0">
                <a:latin typeface="Times New Roman"/>
                <a:ea typeface="Times New Roman"/>
              </a:rPr>
              <a:t>-Providing computer software and CDs needed to raise the students’ level in the recitation and motivate then to take advantage of it.</a:t>
            </a:r>
            <a:endParaRPr lang="en-US" sz="2000" dirty="0">
              <a:latin typeface="Times New Roman"/>
              <a:ea typeface="Times New Roman"/>
            </a:endParaRPr>
          </a:p>
          <a:p>
            <a:pPr algn="just" rtl="0"/>
            <a:r>
              <a:rPr lang="en-US" dirty="0">
                <a:latin typeface="Times New Roman"/>
                <a:ea typeface="Times New Roman"/>
              </a:rPr>
              <a:t>-Creating special reading desks to the weak students to correct their reading and to evaluate their tongues.</a:t>
            </a:r>
            <a:endParaRPr lang="en-US" sz="2000" dirty="0">
              <a:latin typeface="Times New Roman"/>
              <a:ea typeface="Times New Roman"/>
            </a:endParaRPr>
          </a:p>
          <a:p>
            <a:pPr algn="just" rtl="0"/>
            <a:r>
              <a:rPr lang="en-US" dirty="0">
                <a:latin typeface="Times New Roman"/>
                <a:ea typeface="Times New Roman"/>
              </a:rPr>
              <a:t>- To update the study plans at the departments of the Islamic Studies to include the plan of memorizing the entire Holly Quran over the four years of study.</a:t>
            </a:r>
            <a:endParaRPr lang="en-US" sz="2000" dirty="0">
              <a:latin typeface="Times New Roman"/>
              <a:ea typeface="Times New Roman"/>
            </a:endParaRPr>
          </a:p>
          <a:p>
            <a:pPr algn="just" rtl="0"/>
            <a:r>
              <a:rPr lang="en-US" dirty="0">
                <a:latin typeface="Times New Roman"/>
                <a:ea typeface="Times New Roman"/>
              </a:rPr>
              <a:t>- To develop indicators to measure the performance of the Quran teachers at the university level</a:t>
            </a:r>
            <a:endParaRPr lang="en-US" sz="2000" dirty="0">
              <a:latin typeface="Times New Roman"/>
              <a:ea typeface="Times New Roman"/>
            </a:endParaRPr>
          </a:p>
          <a:p>
            <a:pPr algn="just" rtl="0"/>
            <a:r>
              <a:rPr lang="en-US" dirty="0">
                <a:latin typeface="Times New Roman"/>
                <a:ea typeface="Times New Roman"/>
              </a:rPr>
              <a:t>- To reduce the number of the enrolled student in Holly Quran section from 20 to 15 students.</a:t>
            </a:r>
            <a:endParaRPr lang="en-US" sz="2000" dirty="0">
              <a:latin typeface="Times New Roman"/>
              <a:ea typeface="Times New Roman"/>
            </a:endParaRPr>
          </a:p>
          <a:p>
            <a:pPr algn="just" rtl="0"/>
            <a:r>
              <a:rPr lang="en-US" dirty="0">
                <a:latin typeface="Times New Roman"/>
                <a:ea typeface="Times New Roman"/>
              </a:rPr>
              <a:t>-  To get the help from the students who memorized the holy Quran in teaching their peers.</a:t>
            </a:r>
            <a:endParaRPr lang="en-US" sz="2000" dirty="0">
              <a:latin typeface="Times New Roman"/>
              <a:ea typeface="Times New Roman"/>
            </a:endParaRPr>
          </a:p>
          <a:p>
            <a:pPr algn="just" rtl="0"/>
            <a:r>
              <a:rPr lang="en-US" dirty="0">
                <a:latin typeface="Times New Roman"/>
                <a:ea typeface="Times New Roman"/>
              </a:rPr>
              <a:t>- To update the holy Quran teaching methodology and to take advantage of the experience and the expertise of the successful students.</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93855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692696"/>
            <a:ext cx="8064896" cy="5760640"/>
          </a:xfrm>
        </p:spPr>
        <p:txBody>
          <a:bodyPr/>
          <a:lstStyle/>
          <a:p>
            <a:pPr algn="just" rtl="0"/>
            <a:r>
              <a:rPr lang="en-US" dirty="0">
                <a:latin typeface="Times New Roman"/>
                <a:ea typeface="Times New Roman"/>
              </a:rPr>
              <a:t>- To support and to highlight the successful models of teaching the Quran and to take advantage of it.</a:t>
            </a:r>
            <a:endParaRPr lang="en-US" sz="2000" dirty="0">
              <a:latin typeface="Times New Roman"/>
              <a:ea typeface="Times New Roman"/>
            </a:endParaRPr>
          </a:p>
          <a:p>
            <a:pPr algn="just" rtl="0"/>
            <a:r>
              <a:rPr lang="en-US" dirty="0">
                <a:latin typeface="Times New Roman"/>
                <a:ea typeface="Times New Roman"/>
              </a:rPr>
              <a:t>- To establish a scientific symposium under the title: the quality of teaching the Quran in the Saudi universities.</a:t>
            </a:r>
            <a:endParaRPr lang="en-US" sz="2000" dirty="0">
              <a:latin typeface="Times New Roman"/>
              <a:ea typeface="Times New Roman"/>
            </a:endParaRPr>
          </a:p>
          <a:p>
            <a:pPr algn="just" rtl="0"/>
            <a:r>
              <a:rPr lang="en-US" dirty="0">
                <a:latin typeface="Times New Roman"/>
                <a:ea typeface="Times New Roman"/>
              </a:rPr>
              <a:t>- To integrate the Quran recitation with the subject of intonation in order to combine the theoretical and the practical study.</a:t>
            </a:r>
            <a:endParaRPr lang="en-US" sz="2000" dirty="0">
              <a:latin typeface="Times New Roman"/>
              <a:ea typeface="Times New Roman"/>
            </a:endParaRPr>
          </a:p>
          <a:p>
            <a:pPr algn="just" rtl="0"/>
            <a:r>
              <a:rPr lang="en-US" dirty="0">
                <a:latin typeface="Times New Roman"/>
                <a:ea typeface="Times New Roman"/>
              </a:rPr>
              <a:t>- To separate the weak students in recitation and to introduce a program for correcting their recitation.</a:t>
            </a:r>
            <a:endParaRPr lang="en-US" sz="2000" dirty="0">
              <a:latin typeface="Times New Roman"/>
              <a:ea typeface="Times New Roman"/>
            </a:endParaRPr>
          </a:p>
          <a:p>
            <a:pPr algn="just" rtl="0"/>
            <a:r>
              <a:rPr lang="en-US" dirty="0">
                <a:latin typeface="Times New Roman"/>
                <a:ea typeface="Times New Roman"/>
              </a:rPr>
              <a:t>- To find the appropriate criteria for evaluating the tests of the holy Quran at the university level.</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260261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s://eservices.mu.edu.sa/public/uploads/image/20140226/20140226222739_5438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p:spPr>
      </p:pic>
    </p:spTree>
    <p:extLst>
      <p:ext uri="{BB962C8B-B14F-4D97-AF65-F5344CB8AC3E}">
        <p14:creationId xmlns:p14="http://schemas.microsoft.com/office/powerpoint/2010/main" val="2253513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TotalTime>
  <Words>383</Words>
  <Application>Microsoft Office PowerPoint</Application>
  <PresentationFormat>عرض على الشاشة (3:4)‏</PresentationFormat>
  <Paragraphs>22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أوستن</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4</cp:revision>
  <dcterms:created xsi:type="dcterms:W3CDTF">2015-04-05T16:09:07Z</dcterms:created>
  <dcterms:modified xsi:type="dcterms:W3CDTF">2015-04-05T16:15:41Z</dcterms:modified>
</cp:coreProperties>
</file>