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C7A039-6140-4B67-B577-D32781C53932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A71E7112-C0E8-41BA-B25E-B6FAD04313EE}">
      <dgm:prSet phldrT="[نص]" custT="1"/>
      <dgm:spPr/>
      <dgm:t>
        <a:bodyPr/>
        <a:lstStyle/>
        <a:p>
          <a:pPr rtl="1"/>
          <a:r>
            <a:rPr lang="ar-SA" sz="2000" b="1" dirty="0" smtClean="0">
              <a:solidFill>
                <a:schemeClr val="tx1"/>
              </a:solidFill>
            </a:rPr>
            <a:t>تشخيص مشكلات المنظمة</a:t>
          </a:r>
          <a:endParaRPr lang="ar-SA" sz="2000" b="1" dirty="0">
            <a:solidFill>
              <a:schemeClr val="tx1"/>
            </a:solidFill>
          </a:endParaRPr>
        </a:p>
      </dgm:t>
    </dgm:pt>
    <dgm:pt modelId="{4683BD5F-B9D5-4141-9DEB-5F178BE49E98}" type="parTrans" cxnId="{C593E728-1336-4EEC-A23D-19382FE4611F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4CFD4C46-9240-44B6-8086-C41F28B30AD6}" type="sibTrans" cxnId="{C593E728-1336-4EEC-A23D-19382FE4611F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0CB9D76F-36A2-4313-9CED-E7D5D72D6D2E}">
      <dgm:prSet phldrT="[نص]" custT="1"/>
      <dgm:spPr/>
      <dgm:t>
        <a:bodyPr/>
        <a:lstStyle/>
        <a:p>
          <a:pPr rtl="1"/>
          <a:r>
            <a:rPr lang="ar-SA" sz="2000" b="1" dirty="0" smtClean="0">
              <a:solidFill>
                <a:schemeClr val="tx1"/>
              </a:solidFill>
            </a:rPr>
            <a:t>تقدير الحاجة الى التغيير</a:t>
          </a:r>
          <a:endParaRPr lang="ar-SA" sz="2000" b="1" dirty="0">
            <a:solidFill>
              <a:schemeClr val="tx1"/>
            </a:solidFill>
          </a:endParaRPr>
        </a:p>
      </dgm:t>
    </dgm:pt>
    <dgm:pt modelId="{153FDEEE-EDFF-4169-849F-585411392796}" type="parTrans" cxnId="{F179FBC6-A3FA-4F06-A8FE-B6D508A680A2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2169310E-15FA-4370-BAA1-8BFE3D3E87E3}" type="sibTrans" cxnId="{F179FBC6-A3FA-4F06-A8FE-B6D508A680A2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9F970CE2-9F90-4AB8-958B-C02EA545DFFC}">
      <dgm:prSet phldrT="[نص]" custT="1"/>
      <dgm:spPr/>
      <dgm:t>
        <a:bodyPr/>
        <a:lstStyle/>
        <a:p>
          <a:pPr rtl="1"/>
          <a:r>
            <a:rPr lang="ar-SA" sz="2000" b="1" dirty="0" smtClean="0">
              <a:solidFill>
                <a:schemeClr val="tx1"/>
              </a:solidFill>
            </a:rPr>
            <a:t>تخطيط جهود التغيير</a:t>
          </a:r>
          <a:endParaRPr lang="ar-SA" sz="2000" b="1" dirty="0">
            <a:solidFill>
              <a:schemeClr val="tx1"/>
            </a:solidFill>
          </a:endParaRPr>
        </a:p>
      </dgm:t>
    </dgm:pt>
    <dgm:pt modelId="{274FAC21-974C-41E1-88ED-0A20E83B018C}" type="parTrans" cxnId="{21200B27-F527-498B-B839-D7BF9E0833CC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029C1916-57CF-4170-B8BF-632DAC3C038F}" type="sibTrans" cxnId="{21200B27-F527-498B-B839-D7BF9E0833CC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C72DDCA7-D4EC-4DAA-B1AE-F436C8E60572}">
      <dgm:prSet phldrT="[نص]" custT="1"/>
      <dgm:spPr/>
      <dgm:t>
        <a:bodyPr/>
        <a:lstStyle/>
        <a:p>
          <a:pPr rtl="1"/>
          <a:r>
            <a:rPr lang="ar-SA" sz="2000" b="1" dirty="0" smtClean="0">
              <a:solidFill>
                <a:schemeClr val="tx1"/>
              </a:solidFill>
            </a:rPr>
            <a:t>تنفيذ ومتابعة خطة التغيير</a:t>
          </a:r>
          <a:endParaRPr lang="ar-SA" sz="2000" b="1" dirty="0">
            <a:solidFill>
              <a:schemeClr val="tx1"/>
            </a:solidFill>
          </a:endParaRPr>
        </a:p>
      </dgm:t>
    </dgm:pt>
    <dgm:pt modelId="{57CA4358-D8E8-4250-ACC4-B79FDAFD1418}" type="parTrans" cxnId="{6F6B1A37-96CC-4BB2-893B-1AFCEDF09729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27951473-33A1-4443-80F1-39B7EAB4470B}" type="sibTrans" cxnId="{6F6B1A37-96CC-4BB2-893B-1AFCEDF09729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A509AEED-4B8A-4D2B-B506-8F12AF5B5F02}">
      <dgm:prSet phldrT="[نص]" custT="1"/>
      <dgm:spPr/>
      <dgm:t>
        <a:bodyPr/>
        <a:lstStyle/>
        <a:p>
          <a:pPr rtl="1"/>
          <a:r>
            <a:rPr lang="ar-SA" sz="2000" b="1" dirty="0" smtClean="0">
              <a:solidFill>
                <a:schemeClr val="tx1"/>
              </a:solidFill>
            </a:rPr>
            <a:t>تنظيم خطة التغيير</a:t>
          </a:r>
          <a:endParaRPr lang="ar-SA" sz="2000" b="1" dirty="0">
            <a:solidFill>
              <a:schemeClr val="tx1"/>
            </a:solidFill>
          </a:endParaRPr>
        </a:p>
      </dgm:t>
    </dgm:pt>
    <dgm:pt modelId="{46067FC7-BA6A-4EC4-81BB-BB29779C2E38}" type="parTrans" cxnId="{144149BA-2230-49BA-B94A-E351E79A7E12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534178B8-20E4-479A-9295-5EC554C1E4B0}" type="sibTrans" cxnId="{144149BA-2230-49BA-B94A-E351E79A7E12}">
      <dgm:prSet/>
      <dgm:spPr/>
      <dgm:t>
        <a:bodyPr/>
        <a:lstStyle/>
        <a:p>
          <a:pPr rtl="1"/>
          <a:endParaRPr lang="ar-SA" sz="2000" b="1">
            <a:solidFill>
              <a:schemeClr val="tx1"/>
            </a:solidFill>
          </a:endParaRPr>
        </a:p>
      </dgm:t>
    </dgm:pt>
    <dgm:pt modelId="{278DCFF2-6E46-4854-9042-68436DDF58D8}" type="pres">
      <dgm:prSet presAssocID="{9DC7A039-6140-4B67-B577-D32781C5393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C8460AD2-6F6E-4A85-9D38-B1C105C4C01C}" type="pres">
      <dgm:prSet presAssocID="{A71E7112-C0E8-41BA-B25E-B6FAD04313EE}" presName="node" presStyleLbl="node1" presStyleIdx="0" presStyleCnt="5" custScaleX="12161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265747B-D2DE-4C5C-A85F-FBDB61DFB670}" type="pres">
      <dgm:prSet presAssocID="{A71E7112-C0E8-41BA-B25E-B6FAD04313EE}" presName="spNode" presStyleCnt="0"/>
      <dgm:spPr/>
    </dgm:pt>
    <dgm:pt modelId="{71557738-CC1D-4452-9D19-A87E7602F330}" type="pres">
      <dgm:prSet presAssocID="{4CFD4C46-9240-44B6-8086-C41F28B30AD6}" presName="sibTrans" presStyleLbl="sibTrans1D1" presStyleIdx="0" presStyleCnt="5"/>
      <dgm:spPr/>
      <dgm:t>
        <a:bodyPr/>
        <a:lstStyle/>
        <a:p>
          <a:pPr rtl="1"/>
          <a:endParaRPr lang="ar-SA"/>
        </a:p>
      </dgm:t>
    </dgm:pt>
    <dgm:pt modelId="{9E44A72E-7CF8-4F2C-BE7A-D877398632E3}" type="pres">
      <dgm:prSet presAssocID="{0CB9D76F-36A2-4313-9CED-E7D5D72D6D2E}" presName="node" presStyleLbl="node1" presStyleIdx="1" presStyleCnt="5" custScaleX="128575" custScaleY="83933" custRadScaleRad="95405" custRadScaleInc="4208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FC6EADA-9D38-493D-A0D4-71744220C779}" type="pres">
      <dgm:prSet presAssocID="{0CB9D76F-36A2-4313-9CED-E7D5D72D6D2E}" presName="spNode" presStyleCnt="0"/>
      <dgm:spPr/>
    </dgm:pt>
    <dgm:pt modelId="{03B961A5-2C07-41EC-ABB7-0F4F064383D3}" type="pres">
      <dgm:prSet presAssocID="{2169310E-15FA-4370-BAA1-8BFE3D3E87E3}" presName="sibTrans" presStyleLbl="sibTrans1D1" presStyleIdx="1" presStyleCnt="5"/>
      <dgm:spPr/>
      <dgm:t>
        <a:bodyPr/>
        <a:lstStyle/>
        <a:p>
          <a:pPr rtl="1"/>
          <a:endParaRPr lang="ar-SA"/>
        </a:p>
      </dgm:t>
    </dgm:pt>
    <dgm:pt modelId="{8B8C7245-9054-42EA-BEC1-C73F7B3EC9AC}" type="pres">
      <dgm:prSet presAssocID="{9F970CE2-9F90-4AB8-958B-C02EA545DFFC}" presName="node" presStyleLbl="node1" presStyleIdx="2" presStyleCnt="5" custScaleX="11753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6EA4843-E514-4044-BF86-50465DA8B804}" type="pres">
      <dgm:prSet presAssocID="{9F970CE2-9F90-4AB8-958B-C02EA545DFFC}" presName="spNode" presStyleCnt="0"/>
      <dgm:spPr/>
    </dgm:pt>
    <dgm:pt modelId="{256B9580-2430-4B3F-92C5-EC21CB428624}" type="pres">
      <dgm:prSet presAssocID="{029C1916-57CF-4170-B8BF-632DAC3C038F}" presName="sibTrans" presStyleLbl="sibTrans1D1" presStyleIdx="2" presStyleCnt="5"/>
      <dgm:spPr/>
      <dgm:t>
        <a:bodyPr/>
        <a:lstStyle/>
        <a:p>
          <a:pPr rtl="1"/>
          <a:endParaRPr lang="ar-SA"/>
        </a:p>
      </dgm:t>
    </dgm:pt>
    <dgm:pt modelId="{6E953C05-B801-405F-80DD-A5C883DCA761}" type="pres">
      <dgm:prSet presAssocID="{A509AEED-4B8A-4D2B-B506-8F12AF5B5F02}" presName="node" presStyleLbl="node1" presStyleIdx="3" presStyleCnt="5" custScaleX="11966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405AB89-F5E2-445C-A6C0-4FCB239BEB04}" type="pres">
      <dgm:prSet presAssocID="{A509AEED-4B8A-4D2B-B506-8F12AF5B5F02}" presName="spNode" presStyleCnt="0"/>
      <dgm:spPr/>
    </dgm:pt>
    <dgm:pt modelId="{CC49A1B7-67E1-4B8F-9BA7-DC8DAF64E912}" type="pres">
      <dgm:prSet presAssocID="{534178B8-20E4-479A-9295-5EC554C1E4B0}" presName="sibTrans" presStyleLbl="sibTrans1D1" presStyleIdx="3" presStyleCnt="5"/>
      <dgm:spPr/>
      <dgm:t>
        <a:bodyPr/>
        <a:lstStyle/>
        <a:p>
          <a:pPr rtl="1"/>
          <a:endParaRPr lang="ar-SA"/>
        </a:p>
      </dgm:t>
    </dgm:pt>
    <dgm:pt modelId="{E08D836F-CEAE-461B-9B22-4607E9F079E8}" type="pres">
      <dgm:prSet presAssocID="{C72DDCA7-D4EC-4DAA-B1AE-F436C8E60572}" presName="node" presStyleLbl="node1" presStyleIdx="4" presStyleCnt="5" custScaleX="101076" custRadScaleRad="92003" custRadScaleInc="-4508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7342219-A275-4CC9-B9CF-DB4004D1AA8B}" type="pres">
      <dgm:prSet presAssocID="{C72DDCA7-D4EC-4DAA-B1AE-F436C8E60572}" presName="spNode" presStyleCnt="0"/>
      <dgm:spPr/>
    </dgm:pt>
    <dgm:pt modelId="{E60AEB77-DAAA-442D-B875-E88A9AA69F8A}" type="pres">
      <dgm:prSet presAssocID="{27951473-33A1-4443-80F1-39B7EAB4470B}" presName="sibTrans" presStyleLbl="sibTrans1D1" presStyleIdx="4" presStyleCnt="5"/>
      <dgm:spPr/>
      <dgm:t>
        <a:bodyPr/>
        <a:lstStyle/>
        <a:p>
          <a:pPr rtl="1"/>
          <a:endParaRPr lang="ar-SA"/>
        </a:p>
      </dgm:t>
    </dgm:pt>
  </dgm:ptLst>
  <dgm:cxnLst>
    <dgm:cxn modelId="{739E99FC-7A05-4960-A1E5-386416AB73AA}" type="presOf" srcId="{0CB9D76F-36A2-4313-9CED-E7D5D72D6D2E}" destId="{9E44A72E-7CF8-4F2C-BE7A-D877398632E3}" srcOrd="0" destOrd="0" presId="urn:microsoft.com/office/officeart/2005/8/layout/cycle5"/>
    <dgm:cxn modelId="{C278D427-2118-4D29-A77F-625E096AFF16}" type="presOf" srcId="{A71E7112-C0E8-41BA-B25E-B6FAD04313EE}" destId="{C8460AD2-6F6E-4A85-9D38-B1C105C4C01C}" srcOrd="0" destOrd="0" presId="urn:microsoft.com/office/officeart/2005/8/layout/cycle5"/>
    <dgm:cxn modelId="{C593E728-1336-4EEC-A23D-19382FE4611F}" srcId="{9DC7A039-6140-4B67-B577-D32781C53932}" destId="{A71E7112-C0E8-41BA-B25E-B6FAD04313EE}" srcOrd="0" destOrd="0" parTransId="{4683BD5F-B9D5-4141-9DEB-5F178BE49E98}" sibTransId="{4CFD4C46-9240-44B6-8086-C41F28B30AD6}"/>
    <dgm:cxn modelId="{21200B27-F527-498B-B839-D7BF9E0833CC}" srcId="{9DC7A039-6140-4B67-B577-D32781C53932}" destId="{9F970CE2-9F90-4AB8-958B-C02EA545DFFC}" srcOrd="2" destOrd="0" parTransId="{274FAC21-974C-41E1-88ED-0A20E83B018C}" sibTransId="{029C1916-57CF-4170-B8BF-632DAC3C038F}"/>
    <dgm:cxn modelId="{144149BA-2230-49BA-B94A-E351E79A7E12}" srcId="{9DC7A039-6140-4B67-B577-D32781C53932}" destId="{A509AEED-4B8A-4D2B-B506-8F12AF5B5F02}" srcOrd="3" destOrd="0" parTransId="{46067FC7-BA6A-4EC4-81BB-BB29779C2E38}" sibTransId="{534178B8-20E4-479A-9295-5EC554C1E4B0}"/>
    <dgm:cxn modelId="{C1B552DE-BA82-4BCE-B9E7-7C49D4FAC18C}" type="presOf" srcId="{2169310E-15FA-4370-BAA1-8BFE3D3E87E3}" destId="{03B961A5-2C07-41EC-ABB7-0F4F064383D3}" srcOrd="0" destOrd="0" presId="urn:microsoft.com/office/officeart/2005/8/layout/cycle5"/>
    <dgm:cxn modelId="{08378B31-95B3-4FC9-A80B-06CF1A4220EE}" type="presOf" srcId="{9F970CE2-9F90-4AB8-958B-C02EA545DFFC}" destId="{8B8C7245-9054-42EA-BEC1-C73F7B3EC9AC}" srcOrd="0" destOrd="0" presId="urn:microsoft.com/office/officeart/2005/8/layout/cycle5"/>
    <dgm:cxn modelId="{F179FBC6-A3FA-4F06-A8FE-B6D508A680A2}" srcId="{9DC7A039-6140-4B67-B577-D32781C53932}" destId="{0CB9D76F-36A2-4313-9CED-E7D5D72D6D2E}" srcOrd="1" destOrd="0" parTransId="{153FDEEE-EDFF-4169-849F-585411392796}" sibTransId="{2169310E-15FA-4370-BAA1-8BFE3D3E87E3}"/>
    <dgm:cxn modelId="{6F6B1A37-96CC-4BB2-893B-1AFCEDF09729}" srcId="{9DC7A039-6140-4B67-B577-D32781C53932}" destId="{C72DDCA7-D4EC-4DAA-B1AE-F436C8E60572}" srcOrd="4" destOrd="0" parTransId="{57CA4358-D8E8-4250-ACC4-B79FDAFD1418}" sibTransId="{27951473-33A1-4443-80F1-39B7EAB4470B}"/>
    <dgm:cxn modelId="{28C3EC9F-71C7-4ED2-BF95-8F6FF8AE6DEF}" type="presOf" srcId="{029C1916-57CF-4170-B8BF-632DAC3C038F}" destId="{256B9580-2430-4B3F-92C5-EC21CB428624}" srcOrd="0" destOrd="0" presId="urn:microsoft.com/office/officeart/2005/8/layout/cycle5"/>
    <dgm:cxn modelId="{5441CEF0-97DF-4F43-83F5-00213B9E3051}" type="presOf" srcId="{4CFD4C46-9240-44B6-8086-C41F28B30AD6}" destId="{71557738-CC1D-4452-9D19-A87E7602F330}" srcOrd="0" destOrd="0" presId="urn:microsoft.com/office/officeart/2005/8/layout/cycle5"/>
    <dgm:cxn modelId="{2906C09E-8A2B-40CB-B77D-9349BCB8A3A5}" type="presOf" srcId="{534178B8-20E4-479A-9295-5EC554C1E4B0}" destId="{CC49A1B7-67E1-4B8F-9BA7-DC8DAF64E912}" srcOrd="0" destOrd="0" presId="urn:microsoft.com/office/officeart/2005/8/layout/cycle5"/>
    <dgm:cxn modelId="{9D3D80DF-F230-4953-8F66-A663A4A5E435}" type="presOf" srcId="{A509AEED-4B8A-4D2B-B506-8F12AF5B5F02}" destId="{6E953C05-B801-405F-80DD-A5C883DCA761}" srcOrd="0" destOrd="0" presId="urn:microsoft.com/office/officeart/2005/8/layout/cycle5"/>
    <dgm:cxn modelId="{8C5010AF-4D0A-41EE-AEA9-D98E97E97892}" type="presOf" srcId="{9DC7A039-6140-4B67-B577-D32781C53932}" destId="{278DCFF2-6E46-4854-9042-68436DDF58D8}" srcOrd="0" destOrd="0" presId="urn:microsoft.com/office/officeart/2005/8/layout/cycle5"/>
    <dgm:cxn modelId="{405C4260-B066-4509-A9F3-200AFFB68C05}" type="presOf" srcId="{27951473-33A1-4443-80F1-39B7EAB4470B}" destId="{E60AEB77-DAAA-442D-B875-E88A9AA69F8A}" srcOrd="0" destOrd="0" presId="urn:microsoft.com/office/officeart/2005/8/layout/cycle5"/>
    <dgm:cxn modelId="{F67D62C5-7B1D-47E4-906A-92BFDF64D84F}" type="presOf" srcId="{C72DDCA7-D4EC-4DAA-B1AE-F436C8E60572}" destId="{E08D836F-CEAE-461B-9B22-4607E9F079E8}" srcOrd="0" destOrd="0" presId="urn:microsoft.com/office/officeart/2005/8/layout/cycle5"/>
    <dgm:cxn modelId="{0F37B05E-61BC-4BBC-BCE9-7B7B79AED9B9}" type="presParOf" srcId="{278DCFF2-6E46-4854-9042-68436DDF58D8}" destId="{C8460AD2-6F6E-4A85-9D38-B1C105C4C01C}" srcOrd="0" destOrd="0" presId="urn:microsoft.com/office/officeart/2005/8/layout/cycle5"/>
    <dgm:cxn modelId="{C6794098-B36B-411C-BBF1-0002CFB814BF}" type="presParOf" srcId="{278DCFF2-6E46-4854-9042-68436DDF58D8}" destId="{7265747B-D2DE-4C5C-A85F-FBDB61DFB670}" srcOrd="1" destOrd="0" presId="urn:microsoft.com/office/officeart/2005/8/layout/cycle5"/>
    <dgm:cxn modelId="{1619A9DB-F1C0-4CFF-9982-28853A0E7E4D}" type="presParOf" srcId="{278DCFF2-6E46-4854-9042-68436DDF58D8}" destId="{71557738-CC1D-4452-9D19-A87E7602F330}" srcOrd="2" destOrd="0" presId="urn:microsoft.com/office/officeart/2005/8/layout/cycle5"/>
    <dgm:cxn modelId="{C183A451-7FB4-4BA6-8829-3CEF474DE3B6}" type="presParOf" srcId="{278DCFF2-6E46-4854-9042-68436DDF58D8}" destId="{9E44A72E-7CF8-4F2C-BE7A-D877398632E3}" srcOrd="3" destOrd="0" presId="urn:microsoft.com/office/officeart/2005/8/layout/cycle5"/>
    <dgm:cxn modelId="{5CA2DE93-C413-4D82-BAF4-54AD083B870F}" type="presParOf" srcId="{278DCFF2-6E46-4854-9042-68436DDF58D8}" destId="{FFC6EADA-9D38-493D-A0D4-71744220C779}" srcOrd="4" destOrd="0" presId="urn:microsoft.com/office/officeart/2005/8/layout/cycle5"/>
    <dgm:cxn modelId="{0C410E80-A7E2-4746-BC4A-EBF7BD4AB915}" type="presParOf" srcId="{278DCFF2-6E46-4854-9042-68436DDF58D8}" destId="{03B961A5-2C07-41EC-ABB7-0F4F064383D3}" srcOrd="5" destOrd="0" presId="urn:microsoft.com/office/officeart/2005/8/layout/cycle5"/>
    <dgm:cxn modelId="{E788F2E6-BF60-4A97-92DD-7740B64169AD}" type="presParOf" srcId="{278DCFF2-6E46-4854-9042-68436DDF58D8}" destId="{8B8C7245-9054-42EA-BEC1-C73F7B3EC9AC}" srcOrd="6" destOrd="0" presId="urn:microsoft.com/office/officeart/2005/8/layout/cycle5"/>
    <dgm:cxn modelId="{715903C8-7767-4731-996B-1FB01099B9A4}" type="presParOf" srcId="{278DCFF2-6E46-4854-9042-68436DDF58D8}" destId="{16EA4843-E514-4044-BF86-50465DA8B804}" srcOrd="7" destOrd="0" presId="urn:microsoft.com/office/officeart/2005/8/layout/cycle5"/>
    <dgm:cxn modelId="{BA089AED-745A-421B-B964-17035320F459}" type="presParOf" srcId="{278DCFF2-6E46-4854-9042-68436DDF58D8}" destId="{256B9580-2430-4B3F-92C5-EC21CB428624}" srcOrd="8" destOrd="0" presId="urn:microsoft.com/office/officeart/2005/8/layout/cycle5"/>
    <dgm:cxn modelId="{7EFF0FFF-40B3-4583-BF3A-6C1CDAC36BB4}" type="presParOf" srcId="{278DCFF2-6E46-4854-9042-68436DDF58D8}" destId="{6E953C05-B801-405F-80DD-A5C883DCA761}" srcOrd="9" destOrd="0" presId="urn:microsoft.com/office/officeart/2005/8/layout/cycle5"/>
    <dgm:cxn modelId="{52865A5A-5208-45F8-8F8F-2C1A56DA0E10}" type="presParOf" srcId="{278DCFF2-6E46-4854-9042-68436DDF58D8}" destId="{3405AB89-F5E2-445C-A6C0-4FCB239BEB04}" srcOrd="10" destOrd="0" presId="urn:microsoft.com/office/officeart/2005/8/layout/cycle5"/>
    <dgm:cxn modelId="{A5AB8746-3ECE-41B5-B237-7D5ABE7FD35F}" type="presParOf" srcId="{278DCFF2-6E46-4854-9042-68436DDF58D8}" destId="{CC49A1B7-67E1-4B8F-9BA7-DC8DAF64E912}" srcOrd="11" destOrd="0" presId="urn:microsoft.com/office/officeart/2005/8/layout/cycle5"/>
    <dgm:cxn modelId="{D05CF92A-756D-4C5B-9B98-5CD6F48001E8}" type="presParOf" srcId="{278DCFF2-6E46-4854-9042-68436DDF58D8}" destId="{E08D836F-CEAE-461B-9B22-4607E9F079E8}" srcOrd="12" destOrd="0" presId="urn:microsoft.com/office/officeart/2005/8/layout/cycle5"/>
    <dgm:cxn modelId="{3A25D95A-EBC3-4F61-B3C5-4D2FF428E04A}" type="presParOf" srcId="{278DCFF2-6E46-4854-9042-68436DDF58D8}" destId="{47342219-A275-4CC9-B9CF-DB4004D1AA8B}" srcOrd="13" destOrd="0" presId="urn:microsoft.com/office/officeart/2005/8/layout/cycle5"/>
    <dgm:cxn modelId="{997E8735-95EE-4750-84C9-0989143EE346}" type="presParOf" srcId="{278DCFF2-6E46-4854-9042-68436DDF58D8}" destId="{E60AEB77-DAAA-442D-B875-E88A9AA69F8A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460AD2-6F6E-4A85-9D38-B1C105C4C01C}">
      <dsp:nvSpPr>
        <dsp:cNvPr id="0" name=""/>
        <dsp:cNvSpPr/>
      </dsp:nvSpPr>
      <dsp:spPr>
        <a:xfrm>
          <a:off x="3244576" y="1571"/>
          <a:ext cx="2038797" cy="10896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solidFill>
                <a:schemeClr val="tx1"/>
              </a:solidFill>
            </a:rPr>
            <a:t>تشخيص مشكلات المنظمة</a:t>
          </a:r>
          <a:endParaRPr lang="ar-SA" sz="2000" b="1" kern="1200" dirty="0">
            <a:solidFill>
              <a:schemeClr val="tx1"/>
            </a:solidFill>
          </a:endParaRPr>
        </a:p>
      </dsp:txBody>
      <dsp:txXfrm>
        <a:off x="3297770" y="54765"/>
        <a:ext cx="1932409" cy="983286"/>
      </dsp:txXfrm>
    </dsp:sp>
    <dsp:sp modelId="{71557738-CC1D-4452-9D19-A87E7602F330}">
      <dsp:nvSpPr>
        <dsp:cNvPr id="0" name=""/>
        <dsp:cNvSpPr/>
      </dsp:nvSpPr>
      <dsp:spPr>
        <a:xfrm>
          <a:off x="1952867" y="469864"/>
          <a:ext cx="4356250" cy="4356250"/>
        </a:xfrm>
        <a:custGeom>
          <a:avLst/>
          <a:gdLst/>
          <a:ahLst/>
          <a:cxnLst/>
          <a:rect l="0" t="0" r="0" b="0"/>
          <a:pathLst>
            <a:path>
              <a:moveTo>
                <a:pt x="3573147" y="505361"/>
              </a:moveTo>
              <a:arcTo wR="2178125" hR="2178125" stAng="18589611" swAng="146847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44A72E-7CF8-4F2C-BE7A-D877398632E3}">
      <dsp:nvSpPr>
        <dsp:cNvPr id="0" name=""/>
        <dsp:cNvSpPr/>
      </dsp:nvSpPr>
      <dsp:spPr>
        <a:xfrm>
          <a:off x="5244564" y="1981625"/>
          <a:ext cx="2155459" cy="9145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solidFill>
                <a:schemeClr val="tx1"/>
              </a:solidFill>
            </a:rPr>
            <a:t>تقدير الحاجة الى التغيير</a:t>
          </a:r>
          <a:endParaRPr lang="ar-SA" sz="2000" b="1" kern="1200" dirty="0">
            <a:solidFill>
              <a:schemeClr val="tx1"/>
            </a:solidFill>
          </a:endParaRPr>
        </a:p>
      </dsp:txBody>
      <dsp:txXfrm>
        <a:off x="5289211" y="2026272"/>
        <a:ext cx="2066165" cy="825302"/>
      </dsp:txXfrm>
    </dsp:sp>
    <dsp:sp modelId="{03B961A5-2C07-41EC-ABB7-0F4F064383D3}">
      <dsp:nvSpPr>
        <dsp:cNvPr id="0" name=""/>
        <dsp:cNvSpPr/>
      </dsp:nvSpPr>
      <dsp:spPr>
        <a:xfrm>
          <a:off x="1978666" y="722969"/>
          <a:ext cx="4356250" cy="4356250"/>
        </a:xfrm>
        <a:custGeom>
          <a:avLst/>
          <a:gdLst/>
          <a:ahLst/>
          <a:cxnLst/>
          <a:rect l="0" t="0" r="0" b="0"/>
          <a:pathLst>
            <a:path>
              <a:moveTo>
                <a:pt x="4346052" y="2388644"/>
              </a:moveTo>
              <a:arcTo wR="2178125" hR="2178125" stAng="21932783" swAng="10393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8C7245-9054-42EA-BEC1-C73F7B3EC9AC}">
      <dsp:nvSpPr>
        <dsp:cNvPr id="0" name=""/>
        <dsp:cNvSpPr/>
      </dsp:nvSpPr>
      <dsp:spPr>
        <a:xfrm>
          <a:off x="4559020" y="3941836"/>
          <a:ext cx="1970449" cy="10896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solidFill>
                <a:schemeClr val="tx1"/>
              </a:solidFill>
            </a:rPr>
            <a:t>تخطيط جهود التغيير</a:t>
          </a:r>
          <a:endParaRPr lang="ar-SA" sz="2000" b="1" kern="1200" dirty="0">
            <a:solidFill>
              <a:schemeClr val="tx1"/>
            </a:solidFill>
          </a:endParaRPr>
        </a:p>
      </dsp:txBody>
      <dsp:txXfrm>
        <a:off x="4612214" y="3995030"/>
        <a:ext cx="1864061" cy="983286"/>
      </dsp:txXfrm>
    </dsp:sp>
    <dsp:sp modelId="{256B9580-2430-4B3F-92C5-EC21CB428624}">
      <dsp:nvSpPr>
        <dsp:cNvPr id="0" name=""/>
        <dsp:cNvSpPr/>
      </dsp:nvSpPr>
      <dsp:spPr>
        <a:xfrm>
          <a:off x="2085850" y="546408"/>
          <a:ext cx="4356250" cy="4356250"/>
        </a:xfrm>
        <a:custGeom>
          <a:avLst/>
          <a:gdLst/>
          <a:ahLst/>
          <a:cxnLst/>
          <a:rect l="0" t="0" r="0" b="0"/>
          <a:pathLst>
            <a:path>
              <a:moveTo>
                <a:pt x="2359419" y="4348691"/>
              </a:moveTo>
              <a:arcTo wR="2178125" hR="2178125" stAng="5113530" swAng="54452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53C05-B801-405F-80DD-A5C883DCA761}">
      <dsp:nvSpPr>
        <dsp:cNvPr id="0" name=""/>
        <dsp:cNvSpPr/>
      </dsp:nvSpPr>
      <dsp:spPr>
        <a:xfrm>
          <a:off x="1980635" y="3941836"/>
          <a:ext cx="2006140" cy="10896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solidFill>
                <a:schemeClr val="tx1"/>
              </a:solidFill>
            </a:rPr>
            <a:t>تنظيم خطة التغيير</a:t>
          </a:r>
          <a:endParaRPr lang="ar-SA" sz="2000" b="1" kern="1200" dirty="0">
            <a:solidFill>
              <a:schemeClr val="tx1"/>
            </a:solidFill>
          </a:endParaRPr>
        </a:p>
      </dsp:txBody>
      <dsp:txXfrm>
        <a:off x="2033829" y="3995030"/>
        <a:ext cx="1899752" cy="983286"/>
      </dsp:txXfrm>
    </dsp:sp>
    <dsp:sp modelId="{CC49A1B7-67E1-4B8F-9BA7-DC8DAF64E912}">
      <dsp:nvSpPr>
        <dsp:cNvPr id="0" name=""/>
        <dsp:cNvSpPr/>
      </dsp:nvSpPr>
      <dsp:spPr>
        <a:xfrm>
          <a:off x="2280855" y="903851"/>
          <a:ext cx="4356250" cy="4356250"/>
        </a:xfrm>
        <a:custGeom>
          <a:avLst/>
          <a:gdLst/>
          <a:ahLst/>
          <a:cxnLst/>
          <a:rect l="0" t="0" r="0" b="0"/>
          <a:pathLst>
            <a:path>
              <a:moveTo>
                <a:pt x="110258" y="2862344"/>
              </a:moveTo>
              <a:arcTo wR="2178125" hR="2178125" stAng="9701493" swAng="90152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8D836F-CEAE-461B-9B22-4607E9F079E8}">
      <dsp:nvSpPr>
        <dsp:cNvPr id="0" name=""/>
        <dsp:cNvSpPr/>
      </dsp:nvSpPr>
      <dsp:spPr>
        <a:xfrm>
          <a:off x="1428522" y="1929201"/>
          <a:ext cx="1694460" cy="10896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solidFill>
                <a:schemeClr val="tx1"/>
              </a:solidFill>
            </a:rPr>
            <a:t>تنفيذ ومتابعة خطة التغيير</a:t>
          </a:r>
          <a:endParaRPr lang="ar-SA" sz="2000" b="1" kern="1200" dirty="0">
            <a:solidFill>
              <a:schemeClr val="tx1"/>
            </a:solidFill>
          </a:endParaRPr>
        </a:p>
      </dsp:txBody>
      <dsp:txXfrm>
        <a:off x="1481716" y="1982395"/>
        <a:ext cx="1588072" cy="983286"/>
      </dsp:txXfrm>
    </dsp:sp>
    <dsp:sp modelId="{E60AEB77-DAAA-442D-B875-E88A9AA69F8A}">
      <dsp:nvSpPr>
        <dsp:cNvPr id="0" name=""/>
        <dsp:cNvSpPr/>
      </dsp:nvSpPr>
      <dsp:spPr>
        <a:xfrm>
          <a:off x="2326200" y="398425"/>
          <a:ext cx="4356250" cy="4356250"/>
        </a:xfrm>
        <a:custGeom>
          <a:avLst/>
          <a:gdLst/>
          <a:ahLst/>
          <a:cxnLst/>
          <a:rect l="0" t="0" r="0" b="0"/>
          <a:pathLst>
            <a:path>
              <a:moveTo>
                <a:pt x="198215" y="1270276"/>
              </a:moveTo>
              <a:arcTo wR="2178125" hR="2178125" stAng="12277973" swAng="136130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0031-1670-4B05-A5D9-DB9FF4F36B39}" type="datetimeFigureOut">
              <a:rPr lang="ar-SA" smtClean="0"/>
              <a:t>03/05/1436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EB495-05EA-4924-B32C-562AC41488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7490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0031-1670-4B05-A5D9-DB9FF4F36B39}" type="datetimeFigureOut">
              <a:rPr lang="ar-SA" smtClean="0"/>
              <a:t>03/05/1436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EB495-05EA-4924-B32C-562AC41488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69064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0031-1670-4B05-A5D9-DB9FF4F36B39}" type="datetimeFigureOut">
              <a:rPr lang="ar-SA" smtClean="0"/>
              <a:t>03/05/1436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EB495-05EA-4924-B32C-562AC41488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57837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0031-1670-4B05-A5D9-DB9FF4F36B39}" type="datetimeFigureOut">
              <a:rPr lang="ar-SA" smtClean="0"/>
              <a:t>03/05/1436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EB495-05EA-4924-B32C-562AC41488E7}" type="slidenum">
              <a:rPr lang="ar-SA" smtClean="0"/>
              <a:t>‹#›</a:t>
            </a:fld>
            <a:endParaRPr lang="ar-S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3281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0031-1670-4B05-A5D9-DB9FF4F36B39}" type="datetimeFigureOut">
              <a:rPr lang="ar-SA" smtClean="0"/>
              <a:t>03/05/1436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EB495-05EA-4924-B32C-562AC41488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982534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0031-1670-4B05-A5D9-DB9FF4F36B39}" type="datetimeFigureOut">
              <a:rPr lang="ar-SA" smtClean="0"/>
              <a:t>03/05/1436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EB495-05EA-4924-B32C-562AC41488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19496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0031-1670-4B05-A5D9-DB9FF4F36B39}" type="datetimeFigureOut">
              <a:rPr lang="ar-SA" smtClean="0"/>
              <a:t>03/05/1436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EB495-05EA-4924-B32C-562AC41488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04795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0031-1670-4B05-A5D9-DB9FF4F36B39}" type="datetimeFigureOut">
              <a:rPr lang="ar-SA" smtClean="0"/>
              <a:t>03/05/1436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EB495-05EA-4924-B32C-562AC41488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084997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0031-1670-4B05-A5D9-DB9FF4F36B39}" type="datetimeFigureOut">
              <a:rPr lang="ar-SA" smtClean="0"/>
              <a:t>03/05/1436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EB495-05EA-4924-B32C-562AC41488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6211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0031-1670-4B05-A5D9-DB9FF4F36B39}" type="datetimeFigureOut">
              <a:rPr lang="ar-SA" smtClean="0"/>
              <a:t>03/05/1436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EB495-05EA-4924-B32C-562AC41488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28839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0031-1670-4B05-A5D9-DB9FF4F36B39}" type="datetimeFigureOut">
              <a:rPr lang="ar-SA" smtClean="0"/>
              <a:t>03/05/1436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EB495-05EA-4924-B32C-562AC41488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54083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0031-1670-4B05-A5D9-DB9FF4F36B39}" type="datetimeFigureOut">
              <a:rPr lang="ar-SA" smtClean="0"/>
              <a:t>03/05/1436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EB495-05EA-4924-B32C-562AC41488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24782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0031-1670-4B05-A5D9-DB9FF4F36B39}" type="datetimeFigureOut">
              <a:rPr lang="ar-SA" smtClean="0"/>
              <a:t>03/05/1436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EB495-05EA-4924-B32C-562AC41488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057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0031-1670-4B05-A5D9-DB9FF4F36B39}" type="datetimeFigureOut">
              <a:rPr lang="ar-SA" smtClean="0"/>
              <a:t>03/05/1436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EB495-05EA-4924-B32C-562AC41488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12812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0031-1670-4B05-A5D9-DB9FF4F36B39}" type="datetimeFigureOut">
              <a:rPr lang="ar-SA" smtClean="0"/>
              <a:t>03/05/1436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EB495-05EA-4924-B32C-562AC41488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4017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0031-1670-4B05-A5D9-DB9FF4F36B39}" type="datetimeFigureOut">
              <a:rPr lang="ar-SA" smtClean="0"/>
              <a:t>03/05/1436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EB495-05EA-4924-B32C-562AC41488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96677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80031-1670-4B05-A5D9-DB9FF4F36B39}" type="datetimeFigureOut">
              <a:rPr lang="ar-SA" smtClean="0"/>
              <a:t>03/05/1436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EB495-05EA-4924-B32C-562AC41488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2769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1980031-1670-4B05-A5D9-DB9FF4F36B39}" type="datetimeFigureOut">
              <a:rPr lang="ar-SA" smtClean="0"/>
              <a:t>03/05/1436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1BEB495-05EA-4924-B32C-562AC41488E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835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3057" y="2350661"/>
            <a:ext cx="9144000" cy="2387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ar-SA" sz="3900" dirty="0">
                <a:solidFill>
                  <a:srgbClr val="000000"/>
                </a:solidFill>
                <a:cs typeface="AL-Mohanad" pitchFamily="2" charset="-78"/>
              </a:rPr>
              <a:t>المحاضرة السادسة</a:t>
            </a:r>
            <a:br>
              <a:rPr lang="ar-SA" sz="3900" dirty="0">
                <a:solidFill>
                  <a:srgbClr val="000000"/>
                </a:solidFill>
                <a:cs typeface="AL-Mohanad" pitchFamily="2" charset="-78"/>
              </a:rPr>
            </a:br>
            <a:r>
              <a:rPr lang="ar-SA" sz="3900" dirty="0">
                <a:solidFill>
                  <a:srgbClr val="000000"/>
                </a:solidFill>
                <a:cs typeface="AL-Mohanad" pitchFamily="2" charset="-78"/>
              </a:rPr>
              <a:t>مراحل ادارة التغيير</a:t>
            </a:r>
            <a:br>
              <a:rPr lang="ar-SA" sz="3900" dirty="0">
                <a:solidFill>
                  <a:srgbClr val="000000"/>
                </a:solidFill>
                <a:cs typeface="AL-Mohanad" pitchFamily="2" charset="-78"/>
              </a:rPr>
            </a:br>
            <a:endParaRPr lang="ar-SA" sz="3900" dirty="0">
              <a:cs typeface="AL-Mohana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2315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ar-SA" sz="3000" dirty="0">
                <a:cs typeface="AL-Mohanad" pitchFamily="2" charset="-78"/>
              </a:rPr>
              <a:t>محاور المحاضرة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1834829"/>
            <a:ext cx="10363826" cy="3424107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endParaRPr lang="ar-SA" sz="2500" b="1" dirty="0">
              <a:cs typeface="AL-Mohanad" pitchFamily="2" charset="-78"/>
            </a:endParaRPr>
          </a:p>
          <a:p>
            <a:pPr>
              <a:defRPr/>
            </a:pPr>
            <a:r>
              <a:rPr lang="ar-SA" sz="2500" b="1" dirty="0" smtClean="0">
                <a:cs typeface="AL-Mohanad" pitchFamily="2" charset="-78"/>
              </a:rPr>
              <a:t>مراحل </a:t>
            </a:r>
            <a:r>
              <a:rPr lang="ar-SA" sz="2500" b="1" dirty="0">
                <a:cs typeface="AL-Mohanad" pitchFamily="2" charset="-78"/>
              </a:rPr>
              <a:t>ادارة التغيير</a:t>
            </a:r>
          </a:p>
          <a:p>
            <a:pPr marL="1177925" indent="-457200">
              <a:buFont typeface="+mj-lt"/>
              <a:buAutoNum type="arabicPeriod"/>
              <a:defRPr/>
            </a:pPr>
            <a:r>
              <a:rPr lang="ar-SA" sz="2500" dirty="0">
                <a:cs typeface="AL-Mohanad" pitchFamily="2" charset="-78"/>
              </a:rPr>
              <a:t>تشخيص مشكلات المنظمة.</a:t>
            </a:r>
          </a:p>
          <a:p>
            <a:pPr marL="1177925" indent="-457200">
              <a:buFont typeface="+mj-lt"/>
              <a:buAutoNum type="arabicPeriod"/>
              <a:defRPr/>
            </a:pPr>
            <a:r>
              <a:rPr lang="ar-SA" sz="2500" dirty="0">
                <a:cs typeface="AL-Mohanad" pitchFamily="2" charset="-78"/>
              </a:rPr>
              <a:t>تحديد الحاجة الى التغيير.</a:t>
            </a:r>
          </a:p>
          <a:p>
            <a:pPr marL="1177925" indent="-457200">
              <a:buFont typeface="+mj-lt"/>
              <a:buAutoNum type="arabicPeriod"/>
              <a:defRPr/>
            </a:pPr>
            <a:r>
              <a:rPr lang="ar-SA" sz="2500" dirty="0">
                <a:cs typeface="AL-Mohanad" pitchFamily="2" charset="-78"/>
              </a:rPr>
              <a:t>تخطيط جهود التغيير.</a:t>
            </a:r>
          </a:p>
          <a:p>
            <a:pPr marL="1177925" indent="-457200">
              <a:buFont typeface="+mj-lt"/>
              <a:buAutoNum type="arabicPeriod"/>
              <a:defRPr/>
            </a:pPr>
            <a:r>
              <a:rPr lang="ar-SA" sz="2500" dirty="0">
                <a:cs typeface="AL-Mohanad" pitchFamily="2" charset="-78"/>
              </a:rPr>
              <a:t>تنظيم خطة التغيير وتحديد معوقاتها.</a:t>
            </a:r>
          </a:p>
          <a:p>
            <a:pPr marL="1177925" indent="-457200">
              <a:buFont typeface="+mj-lt"/>
              <a:buAutoNum type="arabicPeriod"/>
              <a:defRPr/>
            </a:pPr>
            <a:r>
              <a:rPr lang="ar-SA" sz="2500" dirty="0">
                <a:cs typeface="AL-Mohanad" pitchFamily="2" charset="-78"/>
              </a:rPr>
              <a:t>تنفيذ ومتابعة خطة التغيير</a:t>
            </a:r>
            <a:r>
              <a:rPr lang="ar-SA" sz="2500" dirty="0" smtClean="0">
                <a:cs typeface="AL-Mohanad" pitchFamily="2" charset="-78"/>
              </a:rPr>
              <a:t>.</a:t>
            </a:r>
            <a:endParaRPr lang="ar-SA" sz="2500" b="1" dirty="0">
              <a:cs typeface="AL-Mohanad" pitchFamily="2" charset="-78"/>
            </a:endParaRPr>
          </a:p>
          <a:p>
            <a:pPr>
              <a:defRPr/>
            </a:pPr>
            <a:endParaRPr lang="ar-SA" sz="2500" b="1" dirty="0">
              <a:cs typeface="AL-Mohanad" pitchFamily="2" charset="-78"/>
            </a:endParaRPr>
          </a:p>
          <a:p>
            <a:pPr marL="0" indent="0">
              <a:buNone/>
            </a:pPr>
            <a:endParaRPr lang="ar-SA" sz="2500" dirty="0">
              <a:cs typeface="AL-Mohana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7072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3000" b="1" dirty="0" smtClean="0">
                <a:solidFill>
                  <a:schemeClr val="tx1"/>
                </a:solidFill>
                <a:cs typeface="AL-Mohanad" pitchFamily="2" charset="-78"/>
              </a:rPr>
              <a:t>مراحل عملية التغيير</a:t>
            </a:r>
            <a:endParaRPr lang="ar-SA" sz="3000" b="1" dirty="0">
              <a:cs typeface="AL-Mohana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ar-SA" sz="2500" b="1" dirty="0">
                <a:cs typeface="AL-Mohanad" pitchFamily="2" charset="-78"/>
              </a:rPr>
              <a:t>المرحلة الاولى: تشخيص مشكلات المنظمة</a:t>
            </a:r>
          </a:p>
          <a:p>
            <a:pPr marL="354013" indent="-354013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في هذه المرحلة قد تعاني المنظمة من مشكلة معينة او هي بصدد اقتناص فرصة محددة.</a:t>
            </a:r>
          </a:p>
          <a:p>
            <a:pPr marL="354013" indent="-354013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قد تتعلق المشكلات بأساليب العمل، التكنولوجيا ، الافراد ... </a:t>
            </a:r>
          </a:p>
          <a:p>
            <a:pPr marL="354013" indent="-354013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يجب على الدراسة التشخيصية ان تتعرف على تلك المحاور لاكتشاف فرص التطوير ومواجهة التغيرات وإحداث التغيير المطلوب</a:t>
            </a:r>
            <a:r>
              <a:rPr lang="ar-SA" sz="2500" dirty="0" smtClean="0">
                <a:cs typeface="AL-Mohanad" pitchFamily="2" charset="-78"/>
              </a:rPr>
              <a:t>.</a:t>
            </a:r>
            <a:endParaRPr lang="ar-SA" sz="2500" dirty="0">
              <a:cs typeface="AL-Mohana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8283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24552" y="1129589"/>
            <a:ext cx="10515600" cy="4351338"/>
          </a:xfrm>
        </p:spPr>
        <p:txBody>
          <a:bodyPr>
            <a:normAutofit/>
          </a:bodyPr>
          <a:lstStyle/>
          <a:p>
            <a:pPr algn="just">
              <a:defRPr/>
            </a:pPr>
            <a:endParaRPr lang="ar-SA" sz="2500" b="1" dirty="0">
              <a:cs typeface="AL-Mohanad" pitchFamily="2" charset="-78"/>
            </a:endParaRPr>
          </a:p>
          <a:p>
            <a:pPr algn="just">
              <a:defRPr/>
            </a:pPr>
            <a:r>
              <a:rPr lang="ar-SA" sz="2500" b="1" dirty="0" smtClean="0">
                <a:cs typeface="AL-Mohanad" pitchFamily="2" charset="-78"/>
              </a:rPr>
              <a:t>المرحلة </a:t>
            </a:r>
            <a:r>
              <a:rPr lang="ar-SA" sz="2500" b="1" dirty="0">
                <a:cs typeface="AL-Mohanad" pitchFamily="2" charset="-78"/>
              </a:rPr>
              <a:t>الثانية: تحديد الحاجة الى التغيير</a:t>
            </a:r>
          </a:p>
          <a:p>
            <a:pPr marL="263525" indent="-263525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يدرك المدراء الحاجة الى احداث التغيير من خلال ملاحظة المؤشرات المشار اليها سابقا مثل:</a:t>
            </a:r>
          </a:p>
          <a:p>
            <a:pPr marL="1520825" indent="-263525" algn="just">
              <a:buFont typeface="Wingdings" pitchFamily="2" charset="2"/>
              <a:buChar char="ü"/>
              <a:defRPr/>
            </a:pPr>
            <a:r>
              <a:rPr lang="ar-SA" sz="2500" dirty="0">
                <a:cs typeface="AL-Mohanad" pitchFamily="2" charset="-78"/>
              </a:rPr>
              <a:t>وجود حالة الصراع بين الوحدات التنظيمية.</a:t>
            </a:r>
          </a:p>
          <a:p>
            <a:pPr marL="1520825" indent="-263525" algn="just">
              <a:buFont typeface="Wingdings" pitchFamily="2" charset="2"/>
              <a:buChar char="ü"/>
              <a:defRPr/>
            </a:pPr>
            <a:r>
              <a:rPr lang="ar-SA" sz="2500" dirty="0">
                <a:cs typeface="AL-Mohanad" pitchFamily="2" charset="-78"/>
              </a:rPr>
              <a:t>تقديم المنافسين لمنتجات ذات اقبال واسع في السوق.</a:t>
            </a:r>
          </a:p>
          <a:p>
            <a:pPr marL="1520825" indent="-263525" algn="just">
              <a:buFont typeface="Wingdings" pitchFamily="2" charset="2"/>
              <a:buChar char="ü"/>
              <a:defRPr/>
            </a:pPr>
            <a:r>
              <a:rPr lang="ar-SA" sz="2500" dirty="0">
                <a:cs typeface="AL-Mohanad" pitchFamily="2" charset="-78"/>
              </a:rPr>
              <a:t>وجود فجوة بين الاداء الفعلي والأداء المرغوب.</a:t>
            </a:r>
          </a:p>
          <a:p>
            <a:pPr marL="263525" indent="-263525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ضمن هذه المرحلة يتم التعرف على مصادر التغيير المرتبطة بالبيئة الداخلية او بالبيئة الخارجية</a:t>
            </a:r>
            <a:r>
              <a:rPr lang="ar-SA" sz="2500" dirty="0" smtClean="0">
                <a:cs typeface="AL-Mohanad" pitchFamily="2" charset="-78"/>
              </a:rPr>
              <a:t>.</a:t>
            </a:r>
            <a:endParaRPr lang="ar-SA" sz="2500" b="1" dirty="0">
              <a:cs typeface="AL-Mohanad" pitchFamily="2" charset="-78"/>
            </a:endParaRPr>
          </a:p>
          <a:p>
            <a:pPr algn="just">
              <a:defRPr/>
            </a:pPr>
            <a:endParaRPr lang="ar-SA" sz="2500" dirty="0">
              <a:cs typeface="AL-Mohanad" pitchFamily="2" charset="-78"/>
            </a:endParaRPr>
          </a:p>
          <a:p>
            <a:pPr marL="0" indent="0">
              <a:buNone/>
            </a:pPr>
            <a:endParaRPr lang="ar-SA" sz="2500" dirty="0">
              <a:cs typeface="AL-Mohana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5521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56314" y="1006759"/>
            <a:ext cx="10515600" cy="4351338"/>
          </a:xfrm>
        </p:spPr>
        <p:txBody>
          <a:bodyPr>
            <a:normAutofit lnSpcReduction="10000"/>
          </a:bodyPr>
          <a:lstStyle/>
          <a:p>
            <a:pPr algn="just">
              <a:defRPr/>
            </a:pPr>
            <a:endParaRPr lang="ar-SA" sz="2500" b="1" dirty="0">
              <a:cs typeface="AL-Mohanad" pitchFamily="2" charset="-78"/>
            </a:endParaRPr>
          </a:p>
          <a:p>
            <a:pPr algn="just">
              <a:defRPr/>
            </a:pPr>
            <a:r>
              <a:rPr lang="ar-SA" sz="2500" b="1" dirty="0" smtClean="0">
                <a:cs typeface="AL-Mohanad" pitchFamily="2" charset="-78"/>
              </a:rPr>
              <a:t>المرحلة </a:t>
            </a:r>
            <a:r>
              <a:rPr lang="ar-SA" sz="2500" b="1" dirty="0">
                <a:cs typeface="AL-Mohanad" pitchFamily="2" charset="-78"/>
              </a:rPr>
              <a:t>الثالثة: تخطيط جهود التغيير</a:t>
            </a:r>
          </a:p>
          <a:p>
            <a:pPr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يتم خلا هذه المرحلة وضع </a:t>
            </a:r>
            <a:r>
              <a:rPr lang="ar-SA" sz="2500" dirty="0" smtClean="0">
                <a:cs typeface="AL-Mohanad" pitchFamily="2" charset="-78"/>
              </a:rPr>
              <a:t>اهداف </a:t>
            </a:r>
            <a:r>
              <a:rPr lang="ar-SA" sz="2500" dirty="0">
                <a:cs typeface="AL-Mohanad" pitchFamily="2" charset="-78"/>
              </a:rPr>
              <a:t>وخطط التغيير المطلوب تحقيقه.</a:t>
            </a:r>
          </a:p>
          <a:p>
            <a:pPr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يجب ان تتوفر في اهداف التغيير الشروط التالية :</a:t>
            </a:r>
          </a:p>
          <a:p>
            <a:pPr marL="720725" algn="just">
              <a:buFont typeface="Wingdings" pitchFamily="2" charset="2"/>
              <a:buChar char="ü"/>
              <a:defRPr/>
            </a:pPr>
            <a:r>
              <a:rPr lang="ar-SA" sz="2500" dirty="0">
                <a:cs typeface="AL-Mohanad" pitchFamily="2" charset="-78"/>
              </a:rPr>
              <a:t>ان تكون دقيقة ومحددة ومكتوبة وقابلة للمرجعة.</a:t>
            </a:r>
          </a:p>
          <a:p>
            <a:pPr marL="720725" algn="just">
              <a:buFont typeface="Wingdings" pitchFamily="2" charset="2"/>
              <a:buChar char="ü"/>
              <a:defRPr/>
            </a:pPr>
            <a:r>
              <a:rPr lang="ar-SA" sz="2500" dirty="0">
                <a:cs typeface="AL-Mohanad" pitchFamily="2" charset="-78"/>
              </a:rPr>
              <a:t>ان تكون قابلة للتحقيق وفي حدود التكاليف والإمكانات المتاحة.</a:t>
            </a:r>
          </a:p>
          <a:p>
            <a:pPr marL="720725" algn="just">
              <a:buFont typeface="Wingdings" pitchFamily="2" charset="2"/>
              <a:buChar char="ü"/>
              <a:defRPr/>
            </a:pPr>
            <a:r>
              <a:rPr lang="ar-SA" sz="2500" dirty="0">
                <a:cs typeface="AL-Mohanad" pitchFamily="2" charset="-78"/>
              </a:rPr>
              <a:t>ان تكون قابلة للقياس كميا ونوعيا.</a:t>
            </a:r>
          </a:p>
          <a:p>
            <a:pPr marL="720725" algn="just">
              <a:buFont typeface="Wingdings" pitchFamily="2" charset="2"/>
              <a:buChar char="ü"/>
              <a:defRPr/>
            </a:pPr>
            <a:r>
              <a:rPr lang="ar-SA" sz="2500" dirty="0">
                <a:cs typeface="AL-Mohanad" pitchFamily="2" charset="-78"/>
              </a:rPr>
              <a:t>ان تكون مرتبطة بفترة زمنية محددة.</a:t>
            </a:r>
          </a:p>
          <a:p>
            <a:pPr algn="just">
              <a:defRPr/>
            </a:pPr>
            <a:endParaRPr lang="ar-SA" sz="2500" b="1" dirty="0">
              <a:cs typeface="AL-Mohanad" pitchFamily="2" charset="-78"/>
            </a:endParaRPr>
          </a:p>
          <a:p>
            <a:pPr algn="just">
              <a:defRPr/>
            </a:pPr>
            <a:endParaRPr lang="ar-SA" sz="2500" dirty="0">
              <a:cs typeface="AL-Mohanad" pitchFamily="2" charset="-78"/>
            </a:endParaRPr>
          </a:p>
          <a:p>
            <a:pPr marL="0" indent="0">
              <a:buNone/>
            </a:pPr>
            <a:endParaRPr lang="ar-SA" sz="2500" dirty="0">
              <a:cs typeface="AL-Mohana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9649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65496" y="883929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algn="just">
              <a:defRPr/>
            </a:pPr>
            <a:endParaRPr lang="ar-SA" sz="2500" b="1" dirty="0">
              <a:cs typeface="AL-Mohanad" pitchFamily="2" charset="-78"/>
            </a:endParaRPr>
          </a:p>
          <a:p>
            <a:pPr algn="just">
              <a:defRPr/>
            </a:pPr>
            <a:endParaRPr lang="ar-SA" sz="2500" b="1" dirty="0">
              <a:cs typeface="AL-Mohanad" pitchFamily="2" charset="-78"/>
            </a:endParaRPr>
          </a:p>
          <a:p>
            <a:pPr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يتطلب وضع اهداف التغيير الاجابة على اسئلة عديدة أهمها: </a:t>
            </a:r>
          </a:p>
          <a:p>
            <a:pPr marL="720725" algn="just">
              <a:buFont typeface="Wingdings" pitchFamily="2" charset="2"/>
              <a:buChar char="ü"/>
              <a:defRPr/>
            </a:pPr>
            <a:r>
              <a:rPr lang="ar-SA" sz="2500" dirty="0">
                <a:cs typeface="AL-Mohanad" pitchFamily="2" charset="-78"/>
              </a:rPr>
              <a:t>ما هي اهداف المنظمة ؟</a:t>
            </a:r>
          </a:p>
          <a:p>
            <a:pPr marL="720725" algn="just">
              <a:buFont typeface="Wingdings" pitchFamily="2" charset="2"/>
              <a:buChar char="ü"/>
              <a:defRPr/>
            </a:pPr>
            <a:r>
              <a:rPr lang="ar-SA" sz="2500" dirty="0">
                <a:cs typeface="AL-Mohanad" pitchFamily="2" charset="-78"/>
              </a:rPr>
              <a:t>ما هي فرصة التطوير المتاحة ؟</a:t>
            </a:r>
          </a:p>
          <a:p>
            <a:pPr marL="720725" algn="just">
              <a:buFont typeface="Wingdings" pitchFamily="2" charset="2"/>
              <a:buChar char="ü"/>
              <a:defRPr/>
            </a:pPr>
            <a:r>
              <a:rPr lang="ar-SA" sz="2500" dirty="0">
                <a:cs typeface="AL-Mohanad" pitchFamily="2" charset="-78"/>
              </a:rPr>
              <a:t>ما هي التكلفة والزمن والمكان والتسهيلات المادية المتاحة؟</a:t>
            </a:r>
          </a:p>
          <a:p>
            <a:pPr marL="720725" algn="just">
              <a:defRPr/>
            </a:pPr>
            <a:endParaRPr lang="ar-SA" sz="2500" dirty="0">
              <a:cs typeface="AL-Mohanad" pitchFamily="2" charset="-78"/>
            </a:endParaRP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خلال هذه المرحلة يتم اختيار استراتيجية ونوع وأسلوب ومدة التغيير.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اختيار الاستراتيجية يتوقف على عوامل اساسية الهيكل التنظيمي، والتكنولوجيا، والقوى البشرية.</a:t>
            </a:r>
          </a:p>
          <a:p>
            <a:pPr marL="0" indent="0" algn="just">
              <a:buNone/>
              <a:defRPr/>
            </a:pPr>
            <a:endParaRPr lang="ar-SA" sz="2500" dirty="0">
              <a:cs typeface="AL-Mohanad" pitchFamily="2" charset="-78"/>
            </a:endParaRPr>
          </a:p>
          <a:p>
            <a:pPr marL="0" indent="0">
              <a:buNone/>
            </a:pPr>
            <a:endParaRPr lang="ar-SA" sz="2500" dirty="0">
              <a:cs typeface="AL-Mohana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736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851848" y="1266067"/>
            <a:ext cx="10515600" cy="4351338"/>
          </a:xfrm>
        </p:spPr>
        <p:txBody>
          <a:bodyPr>
            <a:normAutofit lnSpcReduction="10000"/>
          </a:bodyPr>
          <a:lstStyle/>
          <a:p>
            <a:pPr marL="457200" indent="-457200" algn="just">
              <a:defRPr/>
            </a:pPr>
            <a:endParaRPr lang="ar-SA" sz="2500" b="1" dirty="0">
              <a:cs typeface="AL-Mohanad" pitchFamily="2" charset="-78"/>
            </a:endParaRPr>
          </a:p>
          <a:p>
            <a:pPr marL="457200" indent="-457200" algn="just">
              <a:defRPr/>
            </a:pPr>
            <a:r>
              <a:rPr lang="ar-SA" sz="2500" b="1" dirty="0" smtClean="0">
                <a:cs typeface="AL-Mohanad" pitchFamily="2" charset="-78"/>
              </a:rPr>
              <a:t>المرحلة </a:t>
            </a:r>
            <a:r>
              <a:rPr lang="ar-SA" sz="2500" b="1" dirty="0">
                <a:cs typeface="AL-Mohanad" pitchFamily="2" charset="-78"/>
              </a:rPr>
              <a:t>الرابعة: تنظيم خطة التغيير وتحديد معوقاتها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خلال هذه المرحلة يتم:</a:t>
            </a:r>
          </a:p>
          <a:p>
            <a:pPr marL="982663" indent="-457200" algn="just">
              <a:buFont typeface="Wingdings" pitchFamily="2" charset="2"/>
              <a:buChar char="ü"/>
              <a:defRPr/>
            </a:pPr>
            <a:r>
              <a:rPr lang="ar-SA" sz="2500" dirty="0">
                <a:cs typeface="AL-Mohanad" pitchFamily="2" charset="-78"/>
              </a:rPr>
              <a:t>تنظيم الموارد المادية والبشرية والتكنولوجية المتاحة.</a:t>
            </a:r>
          </a:p>
          <a:p>
            <a:pPr marL="982663" indent="-457200" algn="just">
              <a:buFont typeface="Wingdings" pitchFamily="2" charset="2"/>
              <a:buChar char="ü"/>
              <a:defRPr/>
            </a:pPr>
            <a:r>
              <a:rPr lang="ar-SA" sz="2500" dirty="0">
                <a:cs typeface="AL-Mohanad" pitchFamily="2" charset="-78"/>
              </a:rPr>
              <a:t>تحديد بداية ونهاية التغيير  ومدته.</a:t>
            </a:r>
          </a:p>
          <a:p>
            <a:pPr marL="982663" indent="-457200" algn="just">
              <a:buFont typeface="Wingdings" pitchFamily="2" charset="2"/>
              <a:buChar char="ü"/>
              <a:defRPr/>
            </a:pPr>
            <a:r>
              <a:rPr lang="ar-SA" sz="2500" dirty="0">
                <a:cs typeface="AL-Mohanad" pitchFamily="2" charset="-78"/>
              </a:rPr>
              <a:t>تحديد طبيعة مقاومة التغيير، حيث يتم تحديد المعوقات التنظيمية والمعوقات الفردية التي تحول دون اتمام عملية التغيير.</a:t>
            </a:r>
          </a:p>
          <a:p>
            <a:pPr marL="982663" indent="-457200" algn="just">
              <a:buFont typeface="Wingdings" pitchFamily="2" charset="2"/>
              <a:buChar char="ü"/>
              <a:defRPr/>
            </a:pPr>
            <a:r>
              <a:rPr lang="ar-SA" sz="2500" dirty="0">
                <a:cs typeface="AL-Mohanad" pitchFamily="2" charset="-78"/>
              </a:rPr>
              <a:t>تحديد استراتيجيات وطرق التعامل مع مقاومة التغيير. </a:t>
            </a:r>
          </a:p>
          <a:p>
            <a:pPr marL="457200" indent="-457200" algn="just">
              <a:defRPr/>
            </a:pPr>
            <a:endParaRPr lang="ar-SA" sz="2500" b="1" dirty="0">
              <a:cs typeface="AL-Mohanad" pitchFamily="2" charset="-78"/>
            </a:endParaRPr>
          </a:p>
          <a:p>
            <a:pPr marL="457200" indent="-457200" algn="just">
              <a:defRPr/>
            </a:pPr>
            <a:endParaRPr lang="ar-SA" sz="2500" b="1" dirty="0">
              <a:cs typeface="AL-Mohanad" pitchFamily="2" charset="-78"/>
            </a:endParaRPr>
          </a:p>
          <a:p>
            <a:pPr marL="0" indent="0">
              <a:buNone/>
            </a:pPr>
            <a:endParaRPr lang="ar-SA" sz="2500" dirty="0">
              <a:cs typeface="AL-Mohana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0118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97257" y="842987"/>
            <a:ext cx="10515600" cy="4351338"/>
          </a:xfrm>
        </p:spPr>
        <p:txBody>
          <a:bodyPr>
            <a:noAutofit/>
          </a:bodyPr>
          <a:lstStyle/>
          <a:p>
            <a:pPr marL="457200" indent="-457200" algn="just">
              <a:defRPr/>
            </a:pPr>
            <a:endParaRPr lang="ar-SA" sz="2500" b="1" dirty="0">
              <a:cs typeface="AL-Mohanad" pitchFamily="2" charset="-78"/>
            </a:endParaRPr>
          </a:p>
          <a:p>
            <a:pPr marL="457200" indent="-457200" algn="just">
              <a:defRPr/>
            </a:pPr>
            <a:r>
              <a:rPr lang="ar-SA" sz="2500" b="1" dirty="0" smtClean="0">
                <a:cs typeface="AL-Mohanad" pitchFamily="2" charset="-78"/>
              </a:rPr>
              <a:t>المرحلة </a:t>
            </a:r>
            <a:r>
              <a:rPr lang="ar-SA" sz="2500" b="1" dirty="0">
                <a:cs typeface="AL-Mohanad" pitchFamily="2" charset="-78"/>
              </a:rPr>
              <a:t>الخامسة: تنفيذ ومتابعة خطة التغيير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تهتم عملية تنفيذ التغيير على إحداث التغيير المرغوب في العديد من الجوانب مثل  الاهداف، المكونات التنظيمية كالهيكل التنظيمي، والثقافة التنظيمية، والنظم والإجراءات الافراد واتجاهاتهم، والتكنولوجيا.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تتم متابعة تنفيذ استراتيجية التغيير والتأكد من مدى تحقق الاهداف الموضوعة للتغيير.</a:t>
            </a:r>
          </a:p>
          <a:p>
            <a:pPr marL="457200" indent="-457200" algn="just">
              <a:buFont typeface="Wingdings" pitchFamily="2" charset="2"/>
              <a:buChar char="v"/>
              <a:defRPr/>
            </a:pPr>
            <a:r>
              <a:rPr lang="ar-SA" sz="2500" dirty="0">
                <a:cs typeface="AL-Mohanad" pitchFamily="2" charset="-78"/>
              </a:rPr>
              <a:t>يتم متابعة مدى فعالية تنفيذ استراتيجية التغيير حسب الجدول الزمني المحدد</a:t>
            </a:r>
            <a:r>
              <a:rPr lang="ar-SA" sz="2500" dirty="0" smtClean="0">
                <a:cs typeface="AL-Mohanad" pitchFamily="2" charset="-78"/>
              </a:rPr>
              <a:t>.</a:t>
            </a:r>
            <a:endParaRPr lang="ar-SA" sz="2500" b="1" dirty="0">
              <a:cs typeface="AL-Mohanad" pitchFamily="2" charset="-78"/>
            </a:endParaRPr>
          </a:p>
          <a:p>
            <a:pPr marL="0" indent="0">
              <a:buNone/>
            </a:pPr>
            <a:endParaRPr lang="ar-SA" sz="2500" dirty="0">
              <a:cs typeface="AL-Mohana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3479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2"/>
          <p:cNvGraphicFramePr/>
          <p:nvPr>
            <p:extLst>
              <p:ext uri="{D42A27DB-BD31-4B8C-83A1-F6EECF244321}">
                <p14:modId xmlns:p14="http://schemas.microsoft.com/office/powerpoint/2010/main" val="2978371497"/>
              </p:ext>
            </p:extLst>
          </p:nvPr>
        </p:nvGraphicFramePr>
        <p:xfrm>
          <a:off x="1491017" y="845023"/>
          <a:ext cx="8758451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3144032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6</TotalTime>
  <Words>390</Words>
  <Application>Microsoft Office PowerPoint</Application>
  <PresentationFormat>Widescreen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AL-Mohanad</vt:lpstr>
      <vt:lpstr>Arial</vt:lpstr>
      <vt:lpstr>Tw Cen MT</vt:lpstr>
      <vt:lpstr>Wingdings</vt:lpstr>
      <vt:lpstr>Droplet</vt:lpstr>
      <vt:lpstr>المحاضرة السادسة مراحل ادارة التغيير </vt:lpstr>
      <vt:lpstr>محاور المحاضرة</vt:lpstr>
      <vt:lpstr>مراحل عملية التغيير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السادسة مراحل ادارة التغيير </dc:title>
  <dc:creator>sharshabeil _</dc:creator>
  <cp:lastModifiedBy>sharshabeil _</cp:lastModifiedBy>
  <cp:revision>7</cp:revision>
  <dcterms:created xsi:type="dcterms:W3CDTF">2015-02-21T08:29:49Z</dcterms:created>
  <dcterms:modified xsi:type="dcterms:W3CDTF">2015-02-21T08:38:27Z</dcterms:modified>
</cp:coreProperties>
</file>