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9" r:id="rId26"/>
    <p:sldId id="280" r:id="rId27"/>
    <p:sldId id="278"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3DA9B0-5FF2-4CD6-929B-24FE8C506A6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2514685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DA9B0-5FF2-4CD6-929B-24FE8C506A6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42778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DA9B0-5FF2-4CD6-929B-24FE8C506A6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259217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DA9B0-5FF2-4CD6-929B-24FE8C506A6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88655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3DA9B0-5FF2-4CD6-929B-24FE8C506A6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78719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3DA9B0-5FF2-4CD6-929B-24FE8C506A62}"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33848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3DA9B0-5FF2-4CD6-929B-24FE8C506A62}" type="datetimeFigureOut">
              <a:rPr lang="en-US" smtClean="0"/>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63280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3DA9B0-5FF2-4CD6-929B-24FE8C506A62}"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8185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DA9B0-5FF2-4CD6-929B-24FE8C506A62}"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61473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3DA9B0-5FF2-4CD6-929B-24FE8C506A62}"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1654372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3DA9B0-5FF2-4CD6-929B-24FE8C506A62}"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25F32-37D1-4D1A-85E6-82E279767200}" type="slidenum">
              <a:rPr lang="en-US" smtClean="0"/>
              <a:t>‹#›</a:t>
            </a:fld>
            <a:endParaRPr lang="en-US"/>
          </a:p>
        </p:txBody>
      </p:sp>
    </p:spTree>
    <p:extLst>
      <p:ext uri="{BB962C8B-B14F-4D97-AF65-F5344CB8AC3E}">
        <p14:creationId xmlns:p14="http://schemas.microsoft.com/office/powerpoint/2010/main" val="707837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DA9B0-5FF2-4CD6-929B-24FE8C506A62}" type="datetimeFigureOut">
              <a:rPr lang="en-US" smtClean="0"/>
              <a:t>2/25/2015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25F32-37D1-4D1A-85E6-82E279767200}" type="slidenum">
              <a:rPr lang="en-US" smtClean="0"/>
              <a:t>‹#›</a:t>
            </a:fld>
            <a:endParaRPr lang="en-US"/>
          </a:p>
        </p:txBody>
      </p:sp>
    </p:spTree>
    <p:extLst>
      <p:ext uri="{BB962C8B-B14F-4D97-AF65-F5344CB8AC3E}">
        <p14:creationId xmlns:p14="http://schemas.microsoft.com/office/powerpoint/2010/main" val="2392438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ar.wikipedia.org/wiki/%D8%BA%D8%B0%D8%A7%D8%A1" TargetMode="External"/><Relationship Id="rId2" Type="http://schemas.openxmlformats.org/officeDocument/2006/relationships/hyperlink" Target="http://ar.wikipedia.org/wiki/%D8%AA%D9%86%D9%81%D8%B3" TargetMode="External"/><Relationship Id="rId1" Type="http://schemas.openxmlformats.org/officeDocument/2006/relationships/slideLayout" Target="../slideLayouts/slideLayout1.xml"/><Relationship Id="rId6" Type="http://schemas.openxmlformats.org/officeDocument/2006/relationships/hyperlink" Target="http://ar.wikipedia.org/wiki/%D8%A5%D8%AE%D8%B1%D8%A7%D8%AC" TargetMode="External"/><Relationship Id="rId5" Type="http://schemas.openxmlformats.org/officeDocument/2006/relationships/hyperlink" Target="http://ar.wikipedia.org/w/index.php?title=%D8%B6%D8%A8%D8%B7_%D8%A7%D9%84%D8%AA%D9%88%D8%A7%D8%B2%D9%86&amp;action=edit&amp;redlink=1" TargetMode="External"/><Relationship Id="rId4" Type="http://schemas.openxmlformats.org/officeDocument/2006/relationships/hyperlink" Target="http://ar.wikipedia.org/wiki/%D9%85%D8%A7%D8%A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534400" cy="6248400"/>
          </a:xfrm>
        </p:spPr>
        <p:txBody>
          <a:bodyPr>
            <a:normAutofit lnSpcReduction="10000"/>
          </a:bodyPr>
          <a:lstStyle/>
          <a:p>
            <a:pPr lvl="0" algn="l">
              <a:spcBef>
                <a:spcPts val="0"/>
              </a:spcBef>
            </a:pPr>
            <a:r>
              <a:rPr lang="en-US" sz="1800" b="1" dirty="0">
                <a:solidFill>
                  <a:prstClr val="black"/>
                </a:solidFill>
              </a:rPr>
              <a:t>Kingdom of Saudi Arabia</a:t>
            </a:r>
          </a:p>
          <a:p>
            <a:pPr lvl="0" algn="l">
              <a:spcBef>
                <a:spcPts val="0"/>
              </a:spcBef>
            </a:pPr>
            <a:r>
              <a:rPr lang="en-US" sz="1800" b="1" dirty="0" err="1">
                <a:solidFill>
                  <a:prstClr val="black"/>
                </a:solidFill>
              </a:rPr>
              <a:t>Majmaah</a:t>
            </a:r>
            <a:r>
              <a:rPr lang="en-US" sz="1800" b="1" dirty="0">
                <a:solidFill>
                  <a:prstClr val="black"/>
                </a:solidFill>
              </a:rPr>
              <a:t> University</a:t>
            </a:r>
          </a:p>
          <a:p>
            <a:pPr lvl="0" algn="l">
              <a:spcBef>
                <a:spcPts val="0"/>
              </a:spcBef>
            </a:pPr>
            <a:r>
              <a:rPr lang="en-US" sz="1800" b="1" dirty="0">
                <a:solidFill>
                  <a:prstClr val="black"/>
                </a:solidFill>
              </a:rPr>
              <a:t>Faculty of education in Zulfi</a:t>
            </a:r>
          </a:p>
          <a:p>
            <a:endParaRPr lang="ar-EG" sz="1800" b="1" dirty="0" smtClean="0">
              <a:solidFill>
                <a:prstClr val="black"/>
              </a:solidFill>
            </a:endParaRPr>
          </a:p>
          <a:p>
            <a:endParaRPr lang="ar-EG" sz="1800" b="1" dirty="0">
              <a:solidFill>
                <a:prstClr val="black"/>
              </a:solidFill>
            </a:endParaRPr>
          </a:p>
          <a:p>
            <a:endParaRPr lang="ar-EG" sz="1800" b="1" dirty="0" smtClean="0">
              <a:solidFill>
                <a:prstClr val="black"/>
              </a:solidFill>
            </a:endParaRPr>
          </a:p>
          <a:p>
            <a:endParaRPr lang="ar-EG" sz="1800" b="1" dirty="0">
              <a:solidFill>
                <a:prstClr val="black"/>
              </a:solidFill>
            </a:endParaRPr>
          </a:p>
          <a:p>
            <a:endParaRPr lang="ar-EG" sz="1800" b="1" dirty="0" smtClean="0">
              <a:solidFill>
                <a:prstClr val="black"/>
              </a:solidFill>
            </a:endParaRPr>
          </a:p>
          <a:p>
            <a:endParaRPr lang="ar-EG" sz="1800" b="1" dirty="0">
              <a:solidFill>
                <a:prstClr val="black"/>
              </a:solidFill>
            </a:endParaRPr>
          </a:p>
          <a:p>
            <a:r>
              <a:rPr lang="en-US" b="1" dirty="0" smtClean="0">
                <a:solidFill>
                  <a:prstClr val="black"/>
                </a:solidFill>
              </a:rPr>
              <a:t>The definition of the Mental Health</a:t>
            </a:r>
            <a:endParaRPr lang="ar-EG" b="1" dirty="0" smtClean="0">
              <a:solidFill>
                <a:prstClr val="black"/>
              </a:solidFill>
            </a:endParaRPr>
          </a:p>
          <a:p>
            <a:endParaRPr lang="ar-EG" sz="1800" b="1" dirty="0">
              <a:solidFill>
                <a:prstClr val="black"/>
              </a:solidFill>
            </a:endParaRPr>
          </a:p>
          <a:p>
            <a:endParaRPr lang="ar-EG" sz="1800" b="1" dirty="0" smtClean="0">
              <a:solidFill>
                <a:prstClr val="black"/>
              </a:solidFill>
            </a:endParaRPr>
          </a:p>
          <a:p>
            <a:endParaRPr lang="ar-EG" sz="1800" b="1" dirty="0">
              <a:solidFill>
                <a:prstClr val="black"/>
              </a:solidFill>
            </a:endParaRPr>
          </a:p>
          <a:p>
            <a:endParaRPr lang="ar-EG" sz="1800" b="1" dirty="0" smtClean="0">
              <a:solidFill>
                <a:prstClr val="black"/>
              </a:solidFill>
            </a:endParaRPr>
          </a:p>
          <a:p>
            <a:endParaRPr lang="ar-EG" sz="1800" b="1" dirty="0">
              <a:solidFill>
                <a:prstClr val="black"/>
              </a:solidFill>
            </a:endParaRPr>
          </a:p>
          <a:p>
            <a:pPr rtl="1"/>
            <a:endParaRPr lang="ar-EG" sz="1800" b="1" dirty="0" smtClean="0">
              <a:solidFill>
                <a:prstClr val="black"/>
              </a:solidFill>
            </a:endParaRPr>
          </a:p>
          <a:p>
            <a:pPr lvl="0" algn="r" rtl="1">
              <a:spcBef>
                <a:spcPts val="0"/>
              </a:spcBef>
            </a:pPr>
            <a:r>
              <a:rPr lang="en-US" b="1" dirty="0">
                <a:solidFill>
                  <a:prstClr val="black"/>
                </a:solidFill>
              </a:rPr>
              <a:t>Prepared </a:t>
            </a:r>
            <a:r>
              <a:rPr lang="en-US" b="1" dirty="0" smtClean="0">
                <a:solidFill>
                  <a:prstClr val="black"/>
                </a:solidFill>
              </a:rPr>
              <a:t>by         </a:t>
            </a:r>
            <a:endParaRPr lang="en-US" b="1" dirty="0">
              <a:solidFill>
                <a:prstClr val="black"/>
              </a:solidFill>
            </a:endParaRPr>
          </a:p>
          <a:p>
            <a:pPr lvl="0" algn="r" rtl="1">
              <a:spcBef>
                <a:spcPts val="0"/>
              </a:spcBef>
            </a:pPr>
            <a:r>
              <a:rPr lang="en-US" b="1" dirty="0">
                <a:solidFill>
                  <a:prstClr val="black"/>
                </a:solidFill>
              </a:rPr>
              <a:t>Dr </a:t>
            </a:r>
            <a:r>
              <a:rPr lang="en-US" b="1" dirty="0" smtClean="0">
                <a:solidFill>
                  <a:prstClr val="black"/>
                </a:solidFill>
              </a:rPr>
              <a:t>. </a:t>
            </a:r>
            <a:r>
              <a:rPr lang="en-US" b="1" dirty="0">
                <a:solidFill>
                  <a:prstClr val="black"/>
                </a:solidFill>
              </a:rPr>
              <a:t>Mona Abu </a:t>
            </a:r>
            <a:r>
              <a:rPr lang="en-US" b="1" dirty="0" err="1">
                <a:solidFill>
                  <a:prstClr val="black"/>
                </a:solidFill>
              </a:rPr>
              <a:t>warda</a:t>
            </a:r>
            <a:endParaRPr lang="en-US" b="1" dirty="0">
              <a:solidFill>
                <a:prstClr val="black"/>
              </a:solidFill>
            </a:endParaRPr>
          </a:p>
          <a:p>
            <a:endParaRPr lang="ar-EG" sz="1800" b="1" dirty="0" smtClean="0">
              <a:solidFill>
                <a:prstClr val="black"/>
              </a:solidFill>
            </a:endParaRPr>
          </a:p>
        </p:txBody>
      </p:sp>
    </p:spTree>
    <p:extLst>
      <p:ext uri="{BB962C8B-B14F-4D97-AF65-F5344CB8AC3E}">
        <p14:creationId xmlns:p14="http://schemas.microsoft.com/office/powerpoint/2010/main" val="3531963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610600" cy="5867400"/>
          </a:xfrm>
        </p:spPr>
        <p:txBody>
          <a:bodyPr>
            <a:normAutofit/>
          </a:bodyPr>
          <a:lstStyle/>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الكفايات الروحية</a:t>
            </a:r>
            <a:r>
              <a:rPr lang="ar-EG" dirty="0">
                <a:solidFill>
                  <a:schemeClr val="tx1"/>
                </a:solidFill>
                <a:ea typeface="Calibri"/>
              </a:rPr>
              <a:t>: السعى وراء تكوين النفس المطمئنة من خلال استيعاب خصائص طريق الفلاح وصولا لتحقيق رضا الرحمن.</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ويوجد بعض المآخذ على تعريف الصحة النفسية وفقا لآراء هذا الاتجاه </a:t>
            </a:r>
            <a:r>
              <a:rPr lang="ar-EG" dirty="0">
                <a:solidFill>
                  <a:schemeClr val="tx1"/>
                </a:solidFill>
                <a:ea typeface="Calibri"/>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smtClean="0">
                <a:solidFill>
                  <a:schemeClr val="tx1"/>
                </a:solidFill>
                <a:ea typeface="Calibri"/>
              </a:rPr>
              <a:t> هناك </a:t>
            </a:r>
            <a:r>
              <a:rPr lang="ar-EG" dirty="0">
                <a:solidFill>
                  <a:schemeClr val="tx1"/>
                </a:solidFill>
                <a:ea typeface="Calibri"/>
              </a:rPr>
              <a:t>أشخاصا خليين من الاضطرابات الجسمية أو النفسية أو العقلية، ولكنهم غير ناجحين فى عملهم وعلاقاتهم مع زملائهم تتميز بالاضطراب.</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عدم الاتفاق على تحديد المعايير على وجود صحة نفسية غير سليمة.</a:t>
            </a:r>
            <a:endParaRPr lang="en-US" sz="1400" dirty="0">
              <a:solidFill>
                <a:schemeClr val="tx1"/>
              </a:solidFill>
              <a:ea typeface="Calibri"/>
              <a:cs typeface="Arial"/>
            </a:endParaRPr>
          </a:p>
          <a:p>
            <a:endParaRPr lang="en-US" dirty="0"/>
          </a:p>
        </p:txBody>
      </p:sp>
    </p:spTree>
    <p:extLst>
      <p:ext uri="{BB962C8B-B14F-4D97-AF65-F5344CB8AC3E}">
        <p14:creationId xmlns:p14="http://schemas.microsoft.com/office/powerpoint/2010/main" val="268875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458200" cy="6096000"/>
          </a:xfrm>
        </p:spPr>
        <p:txBody>
          <a:bodyPr/>
          <a:lstStyle/>
          <a:p>
            <a:pPr marL="457200" marR="0" algn="r" rtl="1">
              <a:lnSpc>
                <a:spcPct val="115000"/>
              </a:lnSpc>
              <a:spcBef>
                <a:spcPts val="0"/>
              </a:spcBef>
              <a:spcAft>
                <a:spcPts val="1000"/>
              </a:spcAft>
            </a:pPr>
            <a:r>
              <a:rPr lang="ar-EG" b="1" u="sng" dirty="0">
                <a:solidFill>
                  <a:schemeClr val="tx1"/>
                </a:solidFill>
                <a:ea typeface="Calibri"/>
              </a:rPr>
              <a:t>درجات الصحة النفسية: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السلامة من المرض.</a:t>
            </a:r>
            <a:endParaRPr lang="en-US" sz="1400" b="1"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التوافق مع النفس</a:t>
            </a:r>
            <a:r>
              <a:rPr lang="ar-EG" dirty="0">
                <a:solidFill>
                  <a:schemeClr val="tx1"/>
                </a:solidFill>
                <a:ea typeface="Calibri"/>
              </a:rPr>
              <a:t>: ( الرضا عن الأمور التى لا يستطيع الفرد تغييرها، والتوافق بين قدرات الفرد ومستوى طموحه).</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التوافق مع البيئة</a:t>
            </a:r>
            <a:r>
              <a:rPr lang="ar-EG" dirty="0">
                <a:solidFill>
                  <a:schemeClr val="tx1"/>
                </a:solidFill>
                <a:ea typeface="Calibri"/>
              </a:rPr>
              <a:t>:( القدرة على تلبية مطالب البيئة، القدرة على التوافق مع الأشخاص).</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الفاعلية</a:t>
            </a:r>
            <a:r>
              <a:rPr lang="ar-EG" dirty="0">
                <a:solidFill>
                  <a:schemeClr val="tx1"/>
                </a:solidFill>
                <a:ea typeface="Calibri"/>
              </a:rPr>
              <a:t>: وهى القدرة على أن يستغل قدراته لاقصى حد ممكن، وأن يحقق ذاته.</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1588110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305800" cy="6324600"/>
          </a:xfrm>
        </p:spPr>
        <p:txBody>
          <a:bodyPr>
            <a:normAutofit fontScale="85000" lnSpcReduction="20000"/>
          </a:bodyPr>
          <a:lstStyle/>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مفهوم الصحة النفسية باختلاف المدارس النفسية</a:t>
            </a:r>
            <a:r>
              <a:rPr lang="ar-EG" dirty="0">
                <a:solidFill>
                  <a:schemeClr val="tx1"/>
                </a:solidFill>
                <a:ea typeface="Calibri"/>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مفهوم الصحة النفسية من منظور مدرسة ( التحليل النفسى):</a:t>
            </a:r>
            <a:endParaRPr lang="en-US" sz="1400" b="1"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     فيرى فرويد أن الشخص المتمتع بالصحة النفسية هو الشخص القادر على الحب والعمل والانتاج، وركز فى نظريته على الصراعات التى تعيق الصحة النفسية ولكنه لم يركز على كيفية تنمية الانسان لصحته النفسية.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وتتمثل الصحة النفسية الجيدة عند </a:t>
            </a:r>
            <a:r>
              <a:rPr lang="ar-EG" b="1" dirty="0">
                <a:solidFill>
                  <a:schemeClr val="tx1"/>
                </a:solidFill>
                <a:ea typeface="Calibri"/>
              </a:rPr>
              <a:t>فرويد</a:t>
            </a:r>
            <a:r>
              <a:rPr lang="ar-EG" dirty="0">
                <a:solidFill>
                  <a:schemeClr val="tx1"/>
                </a:solidFill>
                <a:ea typeface="Calibri"/>
              </a:rPr>
              <a:t> فى قدرة الأنا على التوفيق بين أجهزة الشخصية المختلفة ومطالب الواقع لأنه يوجد دائما صراع بين مطالب الهو ومطالب الواقع.</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   أما </a:t>
            </a:r>
            <a:r>
              <a:rPr lang="ar-EG" b="1" dirty="0">
                <a:solidFill>
                  <a:schemeClr val="tx1"/>
                </a:solidFill>
                <a:ea typeface="Calibri"/>
              </a:rPr>
              <a:t>أدلر</a:t>
            </a:r>
            <a:r>
              <a:rPr lang="ar-EG" dirty="0">
                <a:solidFill>
                  <a:schemeClr val="tx1"/>
                </a:solidFill>
                <a:ea typeface="Calibri"/>
              </a:rPr>
              <a:t> فيرى أن أساليب التنشئة الاجتماعية لها دورا فى تنمية الشخصية وتجاوز مشاعر النقص وتحقيق صحته النفسية، وان وجود هدف أمام الفرد يسعى لتحقيقه يعمل على تكوين شخصية قوية قادرة على مواجهة متطلبات الحياة.</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3853396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685800"/>
            <a:ext cx="8382000" cy="5715000"/>
          </a:xfrm>
        </p:spPr>
        <p:txBody>
          <a:bodyPr/>
          <a:lstStyle/>
          <a:p>
            <a:pPr marL="457200" marR="0" algn="r" rtl="1">
              <a:lnSpc>
                <a:spcPct val="115000"/>
              </a:lnSpc>
              <a:spcBef>
                <a:spcPts val="0"/>
              </a:spcBef>
              <a:spcAft>
                <a:spcPts val="1000"/>
              </a:spcAft>
            </a:pPr>
            <a:r>
              <a:rPr lang="ar-EG" dirty="0">
                <a:solidFill>
                  <a:schemeClr val="tx1"/>
                </a:solidFill>
                <a:ea typeface="Calibri"/>
              </a:rPr>
              <a:t> أما </a:t>
            </a:r>
            <a:r>
              <a:rPr lang="ar-EG" b="1" dirty="0">
                <a:solidFill>
                  <a:schemeClr val="tx1"/>
                </a:solidFill>
                <a:ea typeface="Calibri"/>
              </a:rPr>
              <a:t>فروم</a:t>
            </a:r>
            <a:r>
              <a:rPr lang="ar-EG" dirty="0">
                <a:solidFill>
                  <a:schemeClr val="tx1"/>
                </a:solidFill>
                <a:ea typeface="Calibri"/>
              </a:rPr>
              <a:t> كان رأيه مغايرا تماما لرأى فرويد، حيث أكد على دور العوامل الاجتماعية فى تكوين الشخصية واعتبر أن </a:t>
            </a:r>
            <a:r>
              <a:rPr lang="ar-EG" b="1" dirty="0">
                <a:solidFill>
                  <a:schemeClr val="tx1"/>
                </a:solidFill>
                <a:ea typeface="Calibri"/>
              </a:rPr>
              <a:t>المجتمع التسلطى </a:t>
            </a:r>
            <a:r>
              <a:rPr lang="ar-EG" dirty="0">
                <a:solidFill>
                  <a:schemeClr val="tx1"/>
                </a:solidFill>
                <a:ea typeface="Calibri"/>
              </a:rPr>
              <a:t>يؤدى إلى نمو شخصية سلبية اعتمادية، بينما </a:t>
            </a:r>
            <a:r>
              <a:rPr lang="ar-EG" b="1" dirty="0">
                <a:solidFill>
                  <a:schemeClr val="tx1"/>
                </a:solidFill>
                <a:ea typeface="Calibri"/>
              </a:rPr>
              <a:t>المجتمع المثالى </a:t>
            </a:r>
            <a:r>
              <a:rPr lang="ar-EG" dirty="0">
                <a:solidFill>
                  <a:schemeClr val="tx1"/>
                </a:solidFill>
                <a:ea typeface="Calibri"/>
              </a:rPr>
              <a:t>يؤدى الى نمو شخصية منتجة قادرة على الحب وتتمتع بالصحة النفسية.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مفهوم الصحة النفسية من منظور (سلوكى</a:t>
            </a:r>
            <a:r>
              <a:rPr lang="ar-EG" dirty="0">
                <a:solidFill>
                  <a:schemeClr val="tx1"/>
                </a:solidFill>
                <a:ea typeface="Calibri"/>
              </a:rPr>
              <a:t>): تتمثل الصحة النفسية فى كيفية استجابة الفرد للمثيرات المختلفة،واذا سلك الفرد  سلوك مناسب متحرر من القلق فإنه بذلك يتمتع بالصحة النفسية.</a:t>
            </a:r>
            <a:endParaRPr lang="en-US" dirty="0">
              <a:solidFill>
                <a:schemeClr val="tx1"/>
              </a:solidFill>
            </a:endParaRPr>
          </a:p>
        </p:txBody>
      </p:sp>
    </p:spTree>
    <p:extLst>
      <p:ext uri="{BB962C8B-B14F-4D97-AF65-F5344CB8AC3E}">
        <p14:creationId xmlns:p14="http://schemas.microsoft.com/office/powerpoint/2010/main" val="75682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382000" cy="5638800"/>
          </a:xfrm>
        </p:spPr>
        <p:txBody>
          <a:bodyPr>
            <a:normAutofit lnSpcReduction="10000"/>
          </a:bodyPr>
          <a:lstStyle/>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مفهوم الصحة النفسية من منظور( معرفى): </a:t>
            </a:r>
            <a:r>
              <a:rPr lang="ar-EG" dirty="0" smtClean="0">
                <a:solidFill>
                  <a:schemeClr val="tx1"/>
                </a:solidFill>
                <a:ea typeface="Calibri"/>
              </a:rPr>
              <a:t>يساهم </a:t>
            </a:r>
            <a:r>
              <a:rPr lang="ar-EG" dirty="0">
                <a:solidFill>
                  <a:schemeClr val="tx1"/>
                </a:solidFill>
                <a:ea typeface="Calibri"/>
              </a:rPr>
              <a:t>فى </a:t>
            </a:r>
            <a:r>
              <a:rPr lang="ar-EG" dirty="0" smtClean="0">
                <a:solidFill>
                  <a:schemeClr val="tx1"/>
                </a:solidFill>
                <a:ea typeface="Calibri"/>
              </a:rPr>
              <a:t>الانسان </a:t>
            </a:r>
            <a:r>
              <a:rPr lang="ar-EG" dirty="0">
                <a:solidFill>
                  <a:schemeClr val="tx1"/>
                </a:solidFill>
                <a:ea typeface="Calibri"/>
              </a:rPr>
              <a:t>الذى يتمتع بصحة نفسية جيدة ييستعمل مهارات حل المشكلة، كذلك ويستعمل أساليب معرفية مناسبة فى مواجهة الضغوطات النفسية.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مفهوم الصحة النفسية من منظور (انسانى):</a:t>
            </a:r>
            <a:endParaRPr lang="en-US" sz="1400" b="1" dirty="0">
              <a:solidFill>
                <a:schemeClr val="tx1"/>
              </a:solidFill>
              <a:ea typeface="Calibri"/>
              <a:cs typeface="Arial"/>
            </a:endParaRPr>
          </a:p>
          <a:p>
            <a:pPr marL="342900" marR="0" lvl="0" indent="-342900" algn="r" rtl="1">
              <a:lnSpc>
                <a:spcPct val="115000"/>
              </a:lnSpc>
              <a:spcBef>
                <a:spcPts val="0"/>
              </a:spcBef>
              <a:spcAft>
                <a:spcPts val="1000"/>
              </a:spcAft>
              <a:buSzPts val="1000"/>
              <a:buFont typeface="Symbol"/>
              <a:buChar char=""/>
              <a:tabLst>
                <a:tab pos="457200" algn="l"/>
              </a:tabLst>
            </a:pPr>
            <a:r>
              <a:rPr lang="ar-EG" dirty="0">
                <a:solidFill>
                  <a:schemeClr val="tx1"/>
                </a:solidFill>
                <a:ea typeface="Calibri"/>
              </a:rPr>
              <a:t>يرى ماسلو أن الصحة النفسية لا تتحقق الا اذا تحققت الحاجات الواردة فى هرمه المعروف:* </a:t>
            </a:r>
            <a:r>
              <a:rPr lang="ar-SA" b="1" dirty="0">
                <a:solidFill>
                  <a:schemeClr val="tx1"/>
                </a:solidFill>
                <a:ea typeface="Calibri"/>
              </a:rPr>
              <a:t>الاحتياجات الفسيولوجية</a:t>
            </a:r>
            <a:r>
              <a:rPr lang="ar-SA" sz="1600" dirty="0">
                <a:solidFill>
                  <a:schemeClr val="tx1"/>
                </a:solidFill>
                <a:ea typeface="Times New Roman"/>
                <a:cs typeface="Times New Roman"/>
              </a:rPr>
              <a:t> </a:t>
            </a:r>
            <a:r>
              <a:rPr lang="ar-SA" dirty="0">
                <a:solidFill>
                  <a:schemeClr val="tx1"/>
                </a:solidFill>
                <a:ea typeface="Calibri"/>
              </a:rPr>
              <a:t> </a:t>
            </a:r>
            <a:r>
              <a:rPr lang="ar-EG" dirty="0">
                <a:solidFill>
                  <a:schemeClr val="tx1"/>
                </a:solidFill>
                <a:ea typeface="Calibri"/>
              </a:rPr>
              <a:t>: </a:t>
            </a:r>
            <a:r>
              <a:rPr lang="ar-SA" dirty="0">
                <a:solidFill>
                  <a:schemeClr val="tx1"/>
                </a:solidFill>
                <a:ea typeface="Calibri"/>
              </a:rPr>
              <a:t>حاجة إلى</a:t>
            </a:r>
            <a:r>
              <a:rPr lang="ar-SA" u="sng" dirty="0">
                <a:solidFill>
                  <a:schemeClr val="tx1"/>
                </a:solidFill>
                <a:ea typeface="Calibri"/>
              </a:rPr>
              <a:t> </a:t>
            </a:r>
            <a:r>
              <a:rPr lang="ar-SA" u="sng" dirty="0">
                <a:solidFill>
                  <a:schemeClr val="tx1"/>
                </a:solidFill>
                <a:ea typeface="Calibri"/>
                <a:hlinkClick r:id="rId2" tooltip="تنفس"/>
              </a:rPr>
              <a:t>التنفس</a:t>
            </a:r>
            <a:r>
              <a:rPr lang="ar-EG" dirty="0">
                <a:solidFill>
                  <a:schemeClr val="tx1"/>
                </a:solidFill>
                <a:ea typeface="Calibri"/>
              </a:rPr>
              <a:t>،</a:t>
            </a:r>
            <a:r>
              <a:rPr lang="en-US" dirty="0">
                <a:solidFill>
                  <a:schemeClr val="tx1"/>
                </a:solidFill>
                <a:ea typeface="Calibri"/>
                <a:cs typeface="Arial"/>
              </a:rPr>
              <a:t>   </a:t>
            </a:r>
            <a:r>
              <a:rPr lang="ar-SA" dirty="0">
                <a:solidFill>
                  <a:schemeClr val="tx1"/>
                </a:solidFill>
                <a:ea typeface="Calibri"/>
              </a:rPr>
              <a:t>الحاجة إلى </a:t>
            </a:r>
            <a:r>
              <a:rPr lang="ar-SA" dirty="0">
                <a:solidFill>
                  <a:schemeClr val="tx1"/>
                </a:solidFill>
                <a:ea typeface="Calibri"/>
                <a:hlinkClick r:id="rId3" tooltip="غذاء"/>
              </a:rPr>
              <a:t>الـطعام</a:t>
            </a:r>
            <a:r>
              <a:rPr lang="ar-EG" dirty="0">
                <a:solidFill>
                  <a:schemeClr val="tx1"/>
                </a:solidFill>
                <a:ea typeface="Calibri"/>
              </a:rPr>
              <a:t>،</a:t>
            </a:r>
            <a:r>
              <a:rPr lang="en-US" dirty="0">
                <a:solidFill>
                  <a:schemeClr val="tx1"/>
                </a:solidFill>
                <a:ea typeface="Calibri"/>
                <a:cs typeface="Arial"/>
              </a:rPr>
              <a:t>  </a:t>
            </a:r>
            <a:r>
              <a:rPr lang="ar-SA" dirty="0">
                <a:solidFill>
                  <a:schemeClr val="tx1"/>
                </a:solidFill>
                <a:ea typeface="Calibri"/>
              </a:rPr>
              <a:t>الحاجة إلى </a:t>
            </a:r>
            <a:r>
              <a:rPr lang="ar-SA" dirty="0">
                <a:solidFill>
                  <a:schemeClr val="tx1"/>
                </a:solidFill>
                <a:ea typeface="Calibri"/>
                <a:hlinkClick r:id="rId4" tooltip="ماء"/>
              </a:rPr>
              <a:t>الماء</a:t>
            </a:r>
            <a:r>
              <a:rPr lang="en-US" dirty="0">
                <a:solidFill>
                  <a:schemeClr val="tx1"/>
                </a:solidFill>
                <a:ea typeface="Calibri"/>
                <a:cs typeface="Arial"/>
              </a:rPr>
              <a:t> </a:t>
            </a:r>
            <a:r>
              <a:rPr lang="ar-EG" dirty="0">
                <a:solidFill>
                  <a:schemeClr val="tx1"/>
                </a:solidFill>
                <a:ea typeface="Calibri"/>
              </a:rPr>
              <a:t>،</a:t>
            </a:r>
            <a:r>
              <a:rPr lang="ar-SA" dirty="0">
                <a:solidFill>
                  <a:schemeClr val="tx1"/>
                </a:solidFill>
                <a:ea typeface="Calibri"/>
              </a:rPr>
              <a:t>الحاجة إلى </a:t>
            </a:r>
            <a:r>
              <a:rPr lang="ar-SA" dirty="0">
                <a:solidFill>
                  <a:schemeClr val="tx1"/>
                </a:solidFill>
                <a:ea typeface="Calibri"/>
                <a:hlinkClick r:id="rId5" tooltip="ضبط التوازن (الصفحة غير موجودة)"/>
              </a:rPr>
              <a:t>ضبط التوازن</a:t>
            </a:r>
            <a:r>
              <a:rPr lang="en-US" dirty="0">
                <a:solidFill>
                  <a:schemeClr val="tx1"/>
                </a:solidFill>
                <a:ea typeface="Calibri"/>
                <a:cs typeface="Arial"/>
              </a:rPr>
              <a:t> </a:t>
            </a:r>
            <a:r>
              <a:rPr lang="ar-EG" dirty="0">
                <a:solidFill>
                  <a:schemeClr val="tx1"/>
                </a:solidFill>
                <a:ea typeface="Calibri"/>
              </a:rPr>
              <a:t>،</a:t>
            </a:r>
            <a:r>
              <a:rPr lang="ar-SA" dirty="0">
                <a:solidFill>
                  <a:schemeClr val="tx1"/>
                </a:solidFill>
                <a:ea typeface="Calibri"/>
              </a:rPr>
              <a:t>الحاجة إلى </a:t>
            </a:r>
            <a:r>
              <a:rPr lang="ar-SA" dirty="0">
                <a:solidFill>
                  <a:schemeClr val="tx1"/>
                </a:solidFill>
                <a:ea typeface="Calibri"/>
                <a:hlinkClick r:id="rId6" tooltip="إخراج"/>
              </a:rPr>
              <a:t>الإخراج</a:t>
            </a:r>
            <a:r>
              <a:rPr lang="en-US" dirty="0">
                <a:solidFill>
                  <a:schemeClr val="tx1"/>
                </a:solidFill>
                <a:ea typeface="Calibri"/>
                <a:cs typeface="Arial"/>
              </a:rPr>
              <a:t> </a:t>
            </a:r>
            <a:r>
              <a:rPr lang="ar-EG" dirty="0">
                <a:solidFill>
                  <a:schemeClr val="tx1"/>
                </a:solidFill>
                <a:ea typeface="Calibri"/>
              </a:rPr>
              <a:t>،</a:t>
            </a:r>
            <a:r>
              <a:rPr lang="ar-SA" dirty="0">
                <a:solidFill>
                  <a:schemeClr val="tx1"/>
                </a:solidFill>
                <a:ea typeface="Calibri"/>
              </a:rPr>
              <a:t>الحاجة إلى النوم</a:t>
            </a:r>
            <a:r>
              <a:rPr lang="ar-SA" dirty="0">
                <a:ea typeface="Calibri"/>
              </a:rPr>
              <a:t>.</a:t>
            </a:r>
            <a:endParaRPr lang="en-US" sz="1400" dirty="0">
              <a:ea typeface="Calibri"/>
              <a:cs typeface="Arial"/>
            </a:endParaRPr>
          </a:p>
          <a:p>
            <a:pPr algn="r" rtl="1"/>
            <a:endParaRPr lang="en-US" dirty="0"/>
          </a:p>
        </p:txBody>
      </p:sp>
    </p:spTree>
    <p:extLst>
      <p:ext uri="{BB962C8B-B14F-4D97-AF65-F5344CB8AC3E}">
        <p14:creationId xmlns:p14="http://schemas.microsoft.com/office/powerpoint/2010/main" val="1062183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lgn="r" rtl="1">
              <a:lnSpc>
                <a:spcPct val="115000"/>
              </a:lnSpc>
              <a:spcBef>
                <a:spcPts val="0"/>
              </a:spcBef>
              <a:spcAft>
                <a:spcPts val="1000"/>
              </a:spcAft>
              <a:buSzPts val="1000"/>
              <a:buFont typeface="Symbol"/>
              <a:buChar char=""/>
              <a:tabLst>
                <a:tab pos="457200" algn="l"/>
              </a:tabLst>
            </a:pPr>
            <a:r>
              <a:rPr lang="ar-SA" b="1" u="sng" dirty="0">
                <a:ea typeface="Calibri"/>
              </a:rPr>
              <a:t>احتياجات الأمان:</a:t>
            </a:r>
            <a:r>
              <a:rPr lang="ar-SA" sz="1600" dirty="0">
                <a:ea typeface="Times New Roman"/>
                <a:cs typeface="Times New Roman"/>
              </a:rPr>
              <a:t> </a:t>
            </a:r>
            <a:r>
              <a:rPr lang="ar-SA" dirty="0">
                <a:ea typeface="Calibri"/>
              </a:rPr>
              <a:t>السلامة الجسدية من العنف والاعتداء، الأمن الوظيفي</a:t>
            </a:r>
            <a:endParaRPr lang="en-US" sz="1400" dirty="0">
              <a:ea typeface="Calibri"/>
              <a:cs typeface="Arial"/>
            </a:endParaRPr>
          </a:p>
          <a:p>
            <a:pPr marL="228600" marR="0" algn="r" rtl="1">
              <a:lnSpc>
                <a:spcPct val="115000"/>
              </a:lnSpc>
              <a:spcBef>
                <a:spcPts val="0"/>
              </a:spcBef>
              <a:spcAft>
                <a:spcPts val="1000"/>
              </a:spcAft>
            </a:pPr>
            <a:r>
              <a:rPr lang="ar-SA" dirty="0">
                <a:ea typeface="Calibri"/>
              </a:rPr>
              <a:t>  أمن الإيرادات والموارد، الأمن المعنوي والنفسي</a:t>
            </a:r>
            <a:r>
              <a:rPr lang="ar-EG" dirty="0">
                <a:ea typeface="Calibri"/>
              </a:rPr>
              <a:t> ،</a:t>
            </a:r>
            <a:r>
              <a:rPr lang="ar-SA" dirty="0">
                <a:ea typeface="Calibri"/>
              </a:rPr>
              <a:t>الأمن الأسري</a:t>
            </a:r>
            <a:r>
              <a:rPr lang="ar-EG" dirty="0">
                <a:ea typeface="Calibri"/>
              </a:rPr>
              <a:t> ،</a:t>
            </a:r>
            <a:r>
              <a:rPr lang="ar-SA" dirty="0">
                <a:ea typeface="Calibri"/>
              </a:rPr>
              <a:t>الأمن الصحي</a:t>
            </a:r>
            <a:r>
              <a:rPr lang="ar-EG" dirty="0">
                <a:ea typeface="Calibri"/>
              </a:rPr>
              <a:t>، </a:t>
            </a:r>
            <a:r>
              <a:rPr lang="ar-SA" dirty="0">
                <a:ea typeface="Calibri"/>
              </a:rPr>
              <a:t>أمن الممتلكات الشخصية ضد الجريمة</a:t>
            </a:r>
            <a:endParaRPr lang="en-US" sz="1400" dirty="0">
              <a:ea typeface="Calibri"/>
              <a:cs typeface="Arial"/>
            </a:endParaRPr>
          </a:p>
          <a:p>
            <a:pPr lvl="0" algn="r" rtl="1">
              <a:lnSpc>
                <a:spcPct val="115000"/>
              </a:lnSpc>
              <a:spcBef>
                <a:spcPts val="0"/>
              </a:spcBef>
              <a:spcAft>
                <a:spcPts val="1000"/>
              </a:spcAft>
              <a:buSzPts val="1000"/>
              <a:buFont typeface="Symbol"/>
              <a:buChar char=""/>
              <a:tabLst>
                <a:tab pos="457200" algn="l"/>
              </a:tabLst>
            </a:pPr>
            <a:r>
              <a:rPr lang="ar-SA" b="1" u="sng" dirty="0">
                <a:ea typeface="Calibri"/>
              </a:rPr>
              <a:t>الاحتياجات الاجتماعية:</a:t>
            </a:r>
            <a:r>
              <a:rPr lang="en-US" sz="1600" dirty="0">
                <a:latin typeface="Times New Roman"/>
                <a:ea typeface="Times New Roman"/>
                <a:cs typeface="Arial"/>
              </a:rPr>
              <a:t>  </a:t>
            </a:r>
            <a:endParaRPr lang="en-US" sz="1400" dirty="0">
              <a:ea typeface="Calibri"/>
              <a:cs typeface="Arial"/>
            </a:endParaRPr>
          </a:p>
          <a:p>
            <a:pPr marL="457200" marR="0" algn="r" rtl="1">
              <a:lnSpc>
                <a:spcPct val="115000"/>
              </a:lnSpc>
              <a:spcBef>
                <a:spcPts val="0"/>
              </a:spcBef>
              <a:spcAft>
                <a:spcPts val="1000"/>
              </a:spcAft>
            </a:pPr>
            <a:r>
              <a:rPr lang="ar-SA" dirty="0">
                <a:ea typeface="Times New Roman"/>
                <a:cs typeface="Times New Roman"/>
              </a:rPr>
              <a:t>العلاقات العاطفية،</a:t>
            </a:r>
            <a:r>
              <a:rPr lang="ar-SA" sz="2800" dirty="0">
                <a:ea typeface="Times New Roman"/>
                <a:cs typeface="Times New Roman"/>
              </a:rPr>
              <a:t>العلاقات الأسرية</a:t>
            </a:r>
            <a:r>
              <a:rPr lang="ar-SA" sz="1600" dirty="0">
                <a:ea typeface="Times New Roman"/>
                <a:cs typeface="Times New Roman"/>
              </a:rPr>
              <a:t> ،</a:t>
            </a:r>
            <a:r>
              <a:rPr lang="ar-SA" sz="2800" dirty="0">
                <a:ea typeface="Times New Roman"/>
                <a:cs typeface="Times New Roman"/>
              </a:rPr>
              <a:t>اكتساب الأصدقاء</a:t>
            </a:r>
            <a:endParaRPr lang="en-US" sz="1400" dirty="0">
              <a:ea typeface="Calibri"/>
              <a:cs typeface="Arial"/>
            </a:endParaRPr>
          </a:p>
          <a:p>
            <a:pPr lvl="0" algn="r" rtl="1">
              <a:lnSpc>
                <a:spcPct val="115000"/>
              </a:lnSpc>
              <a:spcBef>
                <a:spcPts val="0"/>
              </a:spcBef>
              <a:spcAft>
                <a:spcPts val="1000"/>
              </a:spcAft>
              <a:buSzPts val="1000"/>
              <a:buFont typeface="Symbol"/>
              <a:buChar char=""/>
              <a:tabLst>
                <a:tab pos="457200" algn="l"/>
              </a:tabLst>
            </a:pPr>
            <a:r>
              <a:rPr lang="ar-SA" b="1" u="sng" dirty="0">
                <a:ea typeface="Calibri"/>
              </a:rPr>
              <a:t>الحاجة للتقدير</a:t>
            </a:r>
            <a:r>
              <a:rPr lang="ar-SA" dirty="0">
                <a:ea typeface="Calibri"/>
              </a:rPr>
              <a:t>:</a:t>
            </a:r>
            <a:r>
              <a:rPr lang="ar-SA" sz="1400" dirty="0">
                <a:ea typeface="Calibri"/>
              </a:rPr>
              <a:t> </a:t>
            </a:r>
            <a:endParaRPr lang="en-US" sz="1400" dirty="0">
              <a:ea typeface="Calibri"/>
              <a:cs typeface="Arial"/>
            </a:endParaRPr>
          </a:p>
          <a:p>
            <a:pPr algn="r" rtl="1"/>
            <a:endParaRPr lang="en-US" dirty="0"/>
          </a:p>
        </p:txBody>
      </p:sp>
    </p:spTree>
    <p:extLst>
      <p:ext uri="{BB962C8B-B14F-4D97-AF65-F5344CB8AC3E}">
        <p14:creationId xmlns:p14="http://schemas.microsoft.com/office/powerpoint/2010/main" val="1342165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762000"/>
            <a:ext cx="8305800" cy="5562600"/>
          </a:xfrm>
        </p:spPr>
        <p:txBody>
          <a:bodyPr>
            <a:normAutofit lnSpcReduction="10000"/>
          </a:bodyPr>
          <a:lstStyle/>
          <a:p>
            <a:pPr marL="457200" marR="0" algn="r" rtl="1">
              <a:lnSpc>
                <a:spcPct val="115000"/>
              </a:lnSpc>
              <a:spcBef>
                <a:spcPts val="0"/>
              </a:spcBef>
              <a:spcAft>
                <a:spcPts val="1000"/>
              </a:spcAft>
            </a:pPr>
            <a:r>
              <a:rPr lang="ar-SA" dirty="0">
                <a:solidFill>
                  <a:schemeClr val="tx1"/>
                </a:solidFill>
                <a:ea typeface="Calibri"/>
              </a:rPr>
              <a:t>هنا يتم التركيز على حاجات الفرد في تحقيق المكانة الاجتماعية المرموقة والشعور باحترام الآخرين له والإحساس بالثقة والقوة</a:t>
            </a:r>
            <a:r>
              <a:rPr lang="en-US" dirty="0">
                <a:solidFill>
                  <a:schemeClr val="tx1"/>
                </a:solidFill>
                <a:ea typeface="Calibri"/>
                <a:cs typeface="Arial"/>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SzPts val="1000"/>
              <a:buFont typeface="Symbol"/>
              <a:buChar char=""/>
              <a:tabLst>
                <a:tab pos="457200" algn="l"/>
              </a:tabLst>
            </a:pPr>
            <a:r>
              <a:rPr lang="ar-SA" b="1" u="sng" dirty="0">
                <a:solidFill>
                  <a:schemeClr val="tx1"/>
                </a:solidFill>
                <a:ea typeface="Calibri"/>
              </a:rPr>
              <a:t>الحاجة لتحقيق الذات:</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SA" dirty="0">
                <a:solidFill>
                  <a:schemeClr val="tx1"/>
                </a:solidFill>
                <a:ea typeface="Calibri"/>
              </a:rPr>
              <a:t>وفيها يحاول الفرد تحقيق ذاته من خلال تعظيم استخدام قدراته ومهاراته الحالية والمحتملة لتحقيق أكبر قدر ممكن من الإنجازات</a:t>
            </a:r>
            <a:r>
              <a:rPr lang="ar-EG" b="1" dirty="0">
                <a:solidFill>
                  <a:schemeClr val="tx1"/>
                </a:solidFill>
                <a:ea typeface="Calibri"/>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SzPts val="1000"/>
              <a:buFont typeface="Symbol"/>
              <a:buChar char=""/>
              <a:tabLst>
                <a:tab pos="457200" algn="l"/>
              </a:tabLst>
            </a:pPr>
            <a:r>
              <a:rPr lang="ar-EG" b="1" dirty="0">
                <a:solidFill>
                  <a:schemeClr val="tx1"/>
                </a:solidFill>
                <a:ea typeface="Calibri"/>
              </a:rPr>
              <a:t>مظاهر الصحة النفسية </a:t>
            </a:r>
            <a:r>
              <a:rPr lang="ar-EG" b="1" dirty="0" smtClean="0">
                <a:solidFill>
                  <a:schemeClr val="tx1"/>
                </a:solidFill>
                <a:ea typeface="Calibri"/>
              </a:rPr>
              <a:t>يمكن اجمالها فى شكلين هما:</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smtClean="0">
                <a:solidFill>
                  <a:schemeClr val="tx1"/>
                </a:solidFill>
                <a:ea typeface="Calibri"/>
              </a:rPr>
              <a:t>- </a:t>
            </a:r>
            <a:r>
              <a:rPr lang="ar-EG" b="1" dirty="0" smtClean="0">
                <a:solidFill>
                  <a:schemeClr val="tx1"/>
                </a:solidFill>
                <a:ea typeface="Calibri"/>
              </a:rPr>
              <a:t>الصحة النفسية كما تبدو فى المعايير الآتية:</a:t>
            </a:r>
            <a:endParaRPr lang="en-US" sz="1400" b="1"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496305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85800"/>
            <a:ext cx="8382000" cy="5867400"/>
          </a:xfrm>
        </p:spPr>
        <p:txBody>
          <a:bodyPr>
            <a:normAutofit fontScale="92500"/>
          </a:bodyPr>
          <a:lstStyle/>
          <a:p>
            <a:pPr marL="457200" indent="-457200" algn="r" rtl="1">
              <a:buFontTx/>
              <a:buChar char="-"/>
            </a:pPr>
            <a:r>
              <a:rPr lang="ar-EG" dirty="0" smtClean="0">
                <a:solidFill>
                  <a:schemeClr val="tx1"/>
                </a:solidFill>
              </a:rPr>
              <a:t>المرونة العقلية، والقدرة على التكيف مع متغيرات البيئة.</a:t>
            </a:r>
          </a:p>
          <a:p>
            <a:pPr marL="457200" indent="-457200" algn="r" rtl="1">
              <a:buFontTx/>
              <a:buChar char="-"/>
            </a:pPr>
            <a:r>
              <a:rPr lang="ar-EG" dirty="0" smtClean="0">
                <a:solidFill>
                  <a:schemeClr val="tx1"/>
                </a:solidFill>
              </a:rPr>
              <a:t>التكيف الاجتماعى والمشاركة المناسبة فى الفعاليات الاجتماعية.</a:t>
            </a:r>
          </a:p>
          <a:p>
            <a:pPr marL="457200" indent="-457200" algn="r" rtl="1">
              <a:buFontTx/>
              <a:buChar char="-"/>
            </a:pPr>
            <a:r>
              <a:rPr lang="ar-EG" dirty="0" smtClean="0">
                <a:solidFill>
                  <a:schemeClr val="tx1"/>
                </a:solidFill>
              </a:rPr>
              <a:t>الاتزان الانفعالى ويتطلب القدرة على الضبط الذاتى وخلو الفرد من التوتر النفسى.</a:t>
            </a:r>
          </a:p>
          <a:p>
            <a:pPr marL="457200" indent="-457200" algn="r" rtl="1">
              <a:buFontTx/>
              <a:buChar char="-"/>
            </a:pPr>
            <a:r>
              <a:rPr lang="ar-EG" dirty="0" smtClean="0">
                <a:solidFill>
                  <a:schemeClr val="tx1"/>
                </a:solidFill>
              </a:rPr>
              <a:t>فهم الذات وتقييم السلوك النفسى.</a:t>
            </a:r>
          </a:p>
          <a:p>
            <a:pPr marL="457200" indent="-457200" algn="r" rtl="1">
              <a:buFontTx/>
              <a:buChar char="-"/>
            </a:pPr>
            <a:r>
              <a:rPr lang="ar-EG" dirty="0" smtClean="0">
                <a:solidFill>
                  <a:schemeClr val="tx1"/>
                </a:solidFill>
              </a:rPr>
              <a:t>الحساسية الانفعالية المناسبة.</a:t>
            </a:r>
          </a:p>
          <a:p>
            <a:pPr marL="457200" indent="-457200" algn="r" rtl="1">
              <a:buFontTx/>
              <a:buChar char="-"/>
            </a:pPr>
            <a:r>
              <a:rPr lang="ar-EG" dirty="0" smtClean="0">
                <a:solidFill>
                  <a:schemeClr val="tx1"/>
                </a:solidFill>
              </a:rPr>
              <a:t>وجود فلسفة للحياة ووجود أهداف مستقبلية.</a:t>
            </a:r>
          </a:p>
          <a:p>
            <a:pPr algn="r" rtl="1"/>
            <a:r>
              <a:rPr lang="ar-EG" dirty="0" smtClean="0">
                <a:solidFill>
                  <a:schemeClr val="tx1"/>
                </a:solidFill>
              </a:rPr>
              <a:t>* </a:t>
            </a:r>
            <a:r>
              <a:rPr lang="ar-EG" b="1" dirty="0" smtClean="0">
                <a:solidFill>
                  <a:schemeClr val="tx1"/>
                </a:solidFill>
              </a:rPr>
              <a:t>الصحة النفسية كما تظهر فى علاقات الفرد مع نفسه </a:t>
            </a:r>
            <a:r>
              <a:rPr lang="ar-EG" dirty="0" smtClean="0">
                <a:solidFill>
                  <a:schemeClr val="tx1"/>
                </a:solidFill>
              </a:rPr>
              <a:t>من خلال فهمه لمفاتيحه الداخلية (كالرغبات، والحاجات، ....) وعلاقته بمحيطه المادى والاجتماعى وشعوره بالأمان والطمأنينة.</a:t>
            </a:r>
            <a:endParaRPr lang="en-US" dirty="0">
              <a:solidFill>
                <a:schemeClr val="tx1"/>
              </a:solidFill>
            </a:endParaRPr>
          </a:p>
        </p:txBody>
      </p:sp>
    </p:spTree>
    <p:extLst>
      <p:ext uri="{BB962C8B-B14F-4D97-AF65-F5344CB8AC3E}">
        <p14:creationId xmlns:p14="http://schemas.microsoft.com/office/powerpoint/2010/main" val="1208071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534400" cy="6477000"/>
          </a:xfrm>
        </p:spPr>
        <p:txBody>
          <a:bodyPr>
            <a:normAutofit fontScale="92500"/>
          </a:bodyPr>
          <a:lstStyle/>
          <a:p>
            <a:pPr marL="457200" indent="-457200" algn="r" rtl="1">
              <a:buFont typeface="Arial" charset="0"/>
              <a:buChar char="•"/>
            </a:pPr>
            <a:r>
              <a:rPr lang="ar-EG" b="1" dirty="0" smtClean="0">
                <a:solidFill>
                  <a:schemeClr val="tx1"/>
                </a:solidFill>
              </a:rPr>
              <a:t>دور المدرسة فى تحقيق الصحة النفسية للطالبات:</a:t>
            </a:r>
          </a:p>
          <a:p>
            <a:pPr marL="457200" indent="-457200" algn="r" rtl="1">
              <a:buFontTx/>
              <a:buChar char="-"/>
            </a:pPr>
            <a:r>
              <a:rPr lang="ar-EG" dirty="0" smtClean="0">
                <a:solidFill>
                  <a:schemeClr val="tx1"/>
                </a:solidFill>
              </a:rPr>
              <a:t>تقديم </a:t>
            </a:r>
            <a:r>
              <a:rPr lang="ar-EG" b="1" dirty="0" smtClean="0">
                <a:solidFill>
                  <a:schemeClr val="tx1"/>
                </a:solidFill>
              </a:rPr>
              <a:t>الرعاية النفسية للطالبات </a:t>
            </a:r>
            <a:r>
              <a:rPr lang="ar-EG" dirty="0" smtClean="0">
                <a:solidFill>
                  <a:schemeClr val="tx1"/>
                </a:solidFill>
              </a:rPr>
              <a:t>ومساعدتهم على حل مشكلاتهم.</a:t>
            </a:r>
          </a:p>
          <a:p>
            <a:pPr marL="457200" indent="-457200" algn="r" rtl="1">
              <a:buFontTx/>
              <a:buChar char="-"/>
            </a:pPr>
            <a:r>
              <a:rPr lang="ar-EG" dirty="0" smtClean="0">
                <a:solidFill>
                  <a:schemeClr val="tx1"/>
                </a:solidFill>
              </a:rPr>
              <a:t>الاهتمام </a:t>
            </a:r>
            <a:r>
              <a:rPr lang="ar-EG" b="1" dirty="0" smtClean="0">
                <a:solidFill>
                  <a:schemeClr val="tx1"/>
                </a:solidFill>
              </a:rPr>
              <a:t>بالتوجيه والارشاد</a:t>
            </a:r>
            <a:r>
              <a:rPr lang="ar-EG" dirty="0" smtClean="0">
                <a:solidFill>
                  <a:schemeClr val="tx1"/>
                </a:solidFill>
              </a:rPr>
              <a:t>.</a:t>
            </a:r>
          </a:p>
          <a:p>
            <a:pPr marL="457200" indent="-457200" algn="r" rtl="1">
              <a:buFontTx/>
              <a:buChar char="-"/>
            </a:pPr>
            <a:r>
              <a:rPr lang="ar-EG" dirty="0" smtClean="0">
                <a:solidFill>
                  <a:schemeClr val="tx1"/>
                </a:solidFill>
              </a:rPr>
              <a:t>الاهتمام بعملية </a:t>
            </a:r>
            <a:r>
              <a:rPr lang="ar-EG" b="1" dirty="0" smtClean="0">
                <a:solidFill>
                  <a:schemeClr val="tx1"/>
                </a:solidFill>
              </a:rPr>
              <a:t>التنشئة الاجتماعية</a:t>
            </a:r>
            <a:r>
              <a:rPr lang="ar-EG" dirty="0" smtClean="0">
                <a:solidFill>
                  <a:schemeClr val="tx1"/>
                </a:solidFill>
              </a:rPr>
              <a:t>.</a:t>
            </a:r>
          </a:p>
          <a:p>
            <a:pPr marL="457200" indent="-457200" algn="r" rtl="1">
              <a:buFontTx/>
              <a:buChar char="-"/>
            </a:pPr>
            <a:r>
              <a:rPr lang="ar-EG" dirty="0" smtClean="0">
                <a:solidFill>
                  <a:schemeClr val="tx1"/>
                </a:solidFill>
              </a:rPr>
              <a:t>الاهتمام </a:t>
            </a:r>
            <a:r>
              <a:rPr lang="ar-EG" b="1" dirty="0" smtClean="0">
                <a:solidFill>
                  <a:schemeClr val="tx1"/>
                </a:solidFill>
              </a:rPr>
              <a:t>بنمو الطالبة النفسى </a:t>
            </a:r>
            <a:r>
              <a:rPr lang="ar-EG" dirty="0" smtClean="0">
                <a:solidFill>
                  <a:schemeClr val="tx1"/>
                </a:solidFill>
              </a:rPr>
              <a:t>حتى تنمو نموا سليما.</a:t>
            </a:r>
          </a:p>
          <a:p>
            <a:pPr marL="457200" indent="-457200" algn="r" rtl="1">
              <a:buFontTx/>
              <a:buChar char="-"/>
            </a:pPr>
            <a:r>
              <a:rPr lang="ar-EG" dirty="0" smtClean="0">
                <a:solidFill>
                  <a:schemeClr val="tx1"/>
                </a:solidFill>
              </a:rPr>
              <a:t>مراعاة </a:t>
            </a:r>
            <a:r>
              <a:rPr lang="ar-EG" b="1" dirty="0" smtClean="0">
                <a:solidFill>
                  <a:schemeClr val="tx1"/>
                </a:solidFill>
              </a:rPr>
              <a:t>الفروق الفردية </a:t>
            </a:r>
            <a:r>
              <a:rPr lang="ar-EG" dirty="0" smtClean="0">
                <a:solidFill>
                  <a:schemeClr val="tx1"/>
                </a:solidFill>
              </a:rPr>
              <a:t>بين الطالبات.</a:t>
            </a:r>
          </a:p>
          <a:p>
            <a:pPr marL="457200" indent="-457200" algn="r" rtl="1">
              <a:buFontTx/>
              <a:buChar char="-"/>
            </a:pPr>
            <a:r>
              <a:rPr lang="ar-EG" dirty="0" smtClean="0">
                <a:solidFill>
                  <a:schemeClr val="tx1"/>
                </a:solidFill>
              </a:rPr>
              <a:t>تعليم الطالبات </a:t>
            </a:r>
            <a:r>
              <a:rPr lang="ar-EG" b="1" dirty="0" smtClean="0">
                <a:solidFill>
                  <a:schemeClr val="tx1"/>
                </a:solidFill>
              </a:rPr>
              <a:t>كيفية تحقيق الأهداف </a:t>
            </a:r>
            <a:r>
              <a:rPr lang="ar-EG" dirty="0" smtClean="0">
                <a:solidFill>
                  <a:schemeClr val="tx1"/>
                </a:solidFill>
              </a:rPr>
              <a:t>التى تتلائم مع المعايير الاجتماعية.</a:t>
            </a:r>
          </a:p>
          <a:p>
            <a:pPr marL="457200" indent="-457200" algn="r" rtl="1">
              <a:buFontTx/>
              <a:buChar char="-"/>
            </a:pPr>
            <a:r>
              <a:rPr lang="ar-EG" b="1" dirty="0" smtClean="0">
                <a:solidFill>
                  <a:schemeClr val="tx1"/>
                </a:solidFill>
              </a:rPr>
              <a:t>أثر العلاقات الاجتماعية فى المدرسة على تحقيق الصحة النفسية للطالبات:</a:t>
            </a:r>
          </a:p>
          <a:p>
            <a:pPr algn="r" rtl="1"/>
            <a:r>
              <a:rPr lang="ar-EG" dirty="0" smtClean="0">
                <a:solidFill>
                  <a:schemeClr val="tx1"/>
                </a:solidFill>
              </a:rPr>
              <a:t>- </a:t>
            </a:r>
            <a:r>
              <a:rPr lang="ar-EG" b="1" dirty="0" smtClean="0">
                <a:solidFill>
                  <a:schemeClr val="tx1"/>
                </a:solidFill>
              </a:rPr>
              <a:t>العلاقة الطيبة بين المعلمة والتلميذة </a:t>
            </a:r>
            <a:r>
              <a:rPr lang="ar-EG" dirty="0" smtClean="0">
                <a:solidFill>
                  <a:schemeClr val="tx1"/>
                </a:solidFill>
              </a:rPr>
              <a:t>تؤدى الى النمو التربوى والنمو النفسى السليم.</a:t>
            </a:r>
            <a:endParaRPr lang="en-US" dirty="0">
              <a:solidFill>
                <a:schemeClr val="tx1"/>
              </a:solidFill>
            </a:endParaRPr>
          </a:p>
        </p:txBody>
      </p:sp>
    </p:spTree>
    <p:extLst>
      <p:ext uri="{BB962C8B-B14F-4D97-AF65-F5344CB8AC3E}">
        <p14:creationId xmlns:p14="http://schemas.microsoft.com/office/powerpoint/2010/main" val="1174116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458200" cy="6248400"/>
          </a:xfrm>
        </p:spPr>
        <p:txBody>
          <a:bodyPr/>
          <a:lstStyle/>
          <a:p>
            <a:pPr marL="457200" indent="-457200" algn="r" rtl="1">
              <a:buFontTx/>
              <a:buChar char="-"/>
            </a:pPr>
            <a:r>
              <a:rPr lang="ar-EG" dirty="0" smtClean="0">
                <a:solidFill>
                  <a:schemeClr val="tx1"/>
                </a:solidFill>
              </a:rPr>
              <a:t>العلاقات </a:t>
            </a:r>
            <a:r>
              <a:rPr lang="ar-EG" b="1" dirty="0" smtClean="0">
                <a:solidFill>
                  <a:schemeClr val="tx1"/>
                </a:solidFill>
              </a:rPr>
              <a:t>مابين المدرسة والأسرة </a:t>
            </a:r>
            <a:r>
              <a:rPr lang="ar-EG" dirty="0" smtClean="0">
                <a:solidFill>
                  <a:schemeClr val="tx1"/>
                </a:solidFill>
              </a:rPr>
              <a:t>تلعب دورا هاما فى احداث التكامل بين الأسرة والمدرسة فى عملية رعاية النمو النفسى للطالبات.</a:t>
            </a:r>
          </a:p>
          <a:p>
            <a:pPr marL="457200" indent="-457200" algn="r" rtl="1">
              <a:buFont typeface="Arial" charset="0"/>
              <a:buChar char="•"/>
            </a:pPr>
            <a:r>
              <a:rPr lang="ar-EG" b="1" dirty="0" smtClean="0">
                <a:solidFill>
                  <a:schemeClr val="tx1"/>
                </a:solidFill>
              </a:rPr>
              <a:t>دور المعلمات فى تحقيق الصحة النفسية:</a:t>
            </a:r>
          </a:p>
          <a:p>
            <a:pPr marL="457200" indent="-457200" algn="r" rtl="1">
              <a:buFontTx/>
              <a:buChar char="-"/>
            </a:pPr>
            <a:r>
              <a:rPr lang="ar-EG" dirty="0" smtClean="0">
                <a:solidFill>
                  <a:schemeClr val="tx1"/>
                </a:solidFill>
              </a:rPr>
              <a:t>ان المعلمة ليست </a:t>
            </a:r>
            <a:r>
              <a:rPr lang="ar-EG" b="1" dirty="0" smtClean="0">
                <a:solidFill>
                  <a:schemeClr val="tx1"/>
                </a:solidFill>
              </a:rPr>
              <a:t>ناقلة للمعلومات </a:t>
            </a:r>
            <a:r>
              <a:rPr lang="ar-EG" dirty="0" smtClean="0">
                <a:solidFill>
                  <a:schemeClr val="tx1"/>
                </a:solidFill>
              </a:rPr>
              <a:t>فقط ولكنها </a:t>
            </a:r>
            <a:r>
              <a:rPr lang="ar-EG" b="1" dirty="0" smtClean="0">
                <a:solidFill>
                  <a:schemeClr val="tx1"/>
                </a:solidFill>
              </a:rPr>
              <a:t>مشخصة</a:t>
            </a:r>
            <a:r>
              <a:rPr lang="ar-EG" dirty="0" smtClean="0">
                <a:solidFill>
                  <a:schemeClr val="tx1"/>
                </a:solidFill>
              </a:rPr>
              <a:t> لاى اضطراب سلوكى ومصححة ومعالجة لهذا الاضطراب.</a:t>
            </a:r>
          </a:p>
          <a:p>
            <a:pPr marL="457200" indent="-457200" algn="r" rtl="1">
              <a:buFontTx/>
              <a:buChar char="-"/>
            </a:pPr>
            <a:r>
              <a:rPr lang="ar-EG" dirty="0" smtClean="0">
                <a:solidFill>
                  <a:schemeClr val="tx1"/>
                </a:solidFill>
              </a:rPr>
              <a:t>يجب على المعلمة أن </a:t>
            </a:r>
            <a:r>
              <a:rPr lang="ar-EG" b="1" dirty="0" smtClean="0">
                <a:solidFill>
                  <a:schemeClr val="tx1"/>
                </a:solidFill>
              </a:rPr>
              <a:t>تتمتع بصحة نفسية سليمة </a:t>
            </a:r>
            <a:r>
              <a:rPr lang="ar-EG" dirty="0" smtClean="0">
                <a:solidFill>
                  <a:schemeClr val="tx1"/>
                </a:solidFill>
              </a:rPr>
              <a:t>ففاقد الشئ لا يعطيه.فيجب أن تكون نظرتها للحياة نظرة ايجابية متزنة.</a:t>
            </a:r>
          </a:p>
          <a:p>
            <a:pPr marL="457200" indent="-457200" algn="r" rtl="1">
              <a:buFontTx/>
              <a:buChar char="-"/>
            </a:pPr>
            <a:r>
              <a:rPr lang="ar-EG" dirty="0" smtClean="0">
                <a:solidFill>
                  <a:schemeClr val="tx1"/>
                </a:solidFill>
              </a:rPr>
              <a:t>ولذلك يجب العمل على </a:t>
            </a:r>
            <a:r>
              <a:rPr lang="ar-EG" b="1" dirty="0" smtClean="0">
                <a:solidFill>
                  <a:schemeClr val="tx1"/>
                </a:solidFill>
              </a:rPr>
              <a:t>حل مشكلات المعلمات </a:t>
            </a:r>
            <a:r>
              <a:rPr lang="ar-EG" dirty="0" smtClean="0">
                <a:solidFill>
                  <a:schemeClr val="tx1"/>
                </a:solidFill>
              </a:rPr>
              <a:t>ومن هذه المشكلات ما يتعلق بالناحية الاقتصادية، والمكانة الاجتماعية والتعب والارهاق ونقص الامكانيات.</a:t>
            </a:r>
          </a:p>
          <a:p>
            <a:pPr marL="457200" indent="-457200" algn="r" rtl="1">
              <a:buFontTx/>
              <a:buChar char="-"/>
            </a:pPr>
            <a:endParaRPr lang="en-US" dirty="0"/>
          </a:p>
        </p:txBody>
      </p:sp>
    </p:spTree>
    <p:extLst>
      <p:ext uri="{BB962C8B-B14F-4D97-AF65-F5344CB8AC3E}">
        <p14:creationId xmlns:p14="http://schemas.microsoft.com/office/powerpoint/2010/main" val="95938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3763962"/>
          </a:xfrm>
        </p:spPr>
        <p:txBody>
          <a:bodyPr>
            <a:normAutofit/>
          </a:bodyPr>
          <a:lstStyle/>
          <a:p>
            <a:pPr rtl="1"/>
            <a:r>
              <a:rPr lang="ar-EG" b="1" dirty="0" smtClean="0">
                <a:solidFill>
                  <a:schemeClr val="bg2">
                    <a:lumMod val="10000"/>
                  </a:schemeClr>
                </a:solidFill>
                <a:latin typeface="Arabic Typesetting" pitchFamily="66" charset="-78"/>
                <a:cs typeface="Arabic Typesetting" pitchFamily="66" charset="-78"/>
              </a:rPr>
              <a:t/>
            </a:r>
            <a:br>
              <a:rPr lang="ar-EG" b="1" dirty="0" smtClean="0">
                <a:solidFill>
                  <a:schemeClr val="bg2">
                    <a:lumMod val="10000"/>
                  </a:schemeClr>
                </a:solidFill>
                <a:latin typeface="Arabic Typesetting" pitchFamily="66" charset="-78"/>
                <a:cs typeface="Arabic Typesetting" pitchFamily="66" charset="-78"/>
              </a:rPr>
            </a:br>
            <a:r>
              <a:rPr lang="ar-EG" b="1" dirty="0" smtClean="0">
                <a:solidFill>
                  <a:schemeClr val="bg2">
                    <a:lumMod val="10000"/>
                  </a:schemeClr>
                </a:solidFill>
                <a:latin typeface="Arabic Typesetting" pitchFamily="66" charset="-78"/>
                <a:cs typeface="Arabic Typesetting" pitchFamily="66" charset="-78"/>
              </a:rPr>
              <a:t>محاضرة بعنوان</a:t>
            </a:r>
            <a:r>
              <a:rPr lang="en-US" b="1" dirty="0" smtClean="0">
                <a:solidFill>
                  <a:schemeClr val="bg2">
                    <a:lumMod val="10000"/>
                  </a:schemeClr>
                </a:solidFill>
                <a:latin typeface="Arabic Typesetting" pitchFamily="66" charset="-78"/>
                <a:cs typeface="Arabic Typesetting" pitchFamily="66" charset="-78"/>
              </a:rPr>
              <a:t/>
            </a:r>
            <a:br>
              <a:rPr lang="en-US" b="1" dirty="0" smtClean="0">
                <a:solidFill>
                  <a:schemeClr val="bg2">
                    <a:lumMod val="10000"/>
                  </a:schemeClr>
                </a:solidFill>
                <a:latin typeface="Arabic Typesetting" pitchFamily="66" charset="-78"/>
                <a:cs typeface="Arabic Typesetting" pitchFamily="66" charset="-78"/>
              </a:rPr>
            </a:br>
            <a:r>
              <a:rPr lang="ar-EG" b="1" dirty="0">
                <a:solidFill>
                  <a:schemeClr val="bg2">
                    <a:lumMod val="10000"/>
                  </a:schemeClr>
                </a:solidFill>
                <a:latin typeface="Arabic Typesetting" pitchFamily="66" charset="-78"/>
                <a:cs typeface="Arabic Typesetting" pitchFamily="66" charset="-78"/>
              </a:rPr>
              <a:t/>
            </a:r>
            <a:br>
              <a:rPr lang="ar-EG" b="1" dirty="0">
                <a:solidFill>
                  <a:schemeClr val="bg2">
                    <a:lumMod val="10000"/>
                  </a:schemeClr>
                </a:solidFill>
                <a:latin typeface="Arabic Typesetting" pitchFamily="66" charset="-78"/>
                <a:cs typeface="Arabic Typesetting" pitchFamily="66" charset="-78"/>
              </a:rPr>
            </a:br>
            <a:r>
              <a:rPr lang="ar-EG" b="1" dirty="0" smtClean="0">
                <a:solidFill>
                  <a:schemeClr val="bg2">
                    <a:lumMod val="10000"/>
                  </a:schemeClr>
                </a:solidFill>
                <a:latin typeface="Arabic Typesetting" pitchFamily="66" charset="-78"/>
                <a:cs typeface="Arabic Typesetting" pitchFamily="66" charset="-78"/>
              </a:rPr>
              <a:t>«تعريف الصحة النفسية»</a:t>
            </a:r>
            <a:endParaRPr lang="en-US" b="1" dirty="0">
              <a:solidFill>
                <a:schemeClr val="bg2">
                  <a:lumMod val="10000"/>
                </a:schemeClr>
              </a:solidFill>
              <a:latin typeface="Arabic Typesetting" pitchFamily="66" charset="-78"/>
              <a:cs typeface="Arabic Typesetting" pitchFamily="66" charset="-78"/>
            </a:endParaRPr>
          </a:p>
        </p:txBody>
      </p:sp>
      <p:sp>
        <p:nvSpPr>
          <p:cNvPr id="3" name="Content Placeholder 2"/>
          <p:cNvSpPr>
            <a:spLocks noGrp="1"/>
          </p:cNvSpPr>
          <p:nvPr>
            <p:ph idx="1"/>
          </p:nvPr>
        </p:nvSpPr>
        <p:spPr>
          <a:xfrm>
            <a:off x="457200" y="4495800"/>
            <a:ext cx="8229600" cy="1630363"/>
          </a:xfrm>
        </p:spPr>
        <p:txBody>
          <a:bodyPr/>
          <a:lstStyle/>
          <a:p>
            <a:pPr marL="0" indent="0" algn="r" rtl="1">
              <a:buNone/>
            </a:pPr>
            <a:r>
              <a:rPr lang="ar-EG" b="1" dirty="0" smtClean="0">
                <a:latin typeface="Arabic Typesetting" pitchFamily="66" charset="-78"/>
                <a:cs typeface="Arabic Typesetting" pitchFamily="66" charset="-78"/>
              </a:rPr>
              <a:t>اعداد</a:t>
            </a:r>
          </a:p>
          <a:p>
            <a:pPr marL="0" indent="0" algn="r" rtl="1">
              <a:buNone/>
            </a:pPr>
            <a:r>
              <a:rPr lang="ar-EG" b="1" dirty="0" smtClean="0">
                <a:latin typeface="Arabic Typesetting" pitchFamily="66" charset="-78"/>
                <a:cs typeface="Arabic Typesetting" pitchFamily="66" charset="-78"/>
              </a:rPr>
              <a:t>د/ مني حامد ابووردة</a:t>
            </a:r>
            <a:endParaRPr lang="en-US" b="1" dirty="0">
              <a:latin typeface="Arabic Typesetting" pitchFamily="66" charset="-78"/>
              <a:cs typeface="Arabic Typesetting" pitchFamily="66" charset="-78"/>
            </a:endParaRPr>
          </a:p>
        </p:txBody>
      </p:sp>
      <p:sp>
        <p:nvSpPr>
          <p:cNvPr id="4" name="TextBox 3"/>
          <p:cNvSpPr txBox="1"/>
          <p:nvPr/>
        </p:nvSpPr>
        <p:spPr>
          <a:xfrm>
            <a:off x="5181600" y="457200"/>
            <a:ext cx="3581400" cy="923330"/>
          </a:xfrm>
          <a:prstGeom prst="rect">
            <a:avLst/>
          </a:prstGeom>
          <a:noFill/>
        </p:spPr>
        <p:txBody>
          <a:bodyPr wrap="square" rtlCol="0">
            <a:spAutoFit/>
          </a:bodyPr>
          <a:lstStyle/>
          <a:p>
            <a:pPr algn="r" rtl="1"/>
            <a:r>
              <a:rPr lang="ar-EG" b="1" dirty="0" smtClean="0"/>
              <a:t>المملكة العربية السعودية</a:t>
            </a:r>
          </a:p>
          <a:p>
            <a:pPr algn="r" rtl="1"/>
            <a:r>
              <a:rPr lang="ar-EG" b="1" dirty="0" smtClean="0"/>
              <a:t>جامعة المجمعة</a:t>
            </a:r>
          </a:p>
          <a:p>
            <a:pPr algn="r" rtl="1"/>
            <a:r>
              <a:rPr lang="ar-EG" b="1" dirty="0" smtClean="0"/>
              <a:t>كلية التربية بالزلفى</a:t>
            </a:r>
            <a:endParaRPr lang="en-US" b="1" dirty="0"/>
          </a:p>
        </p:txBody>
      </p:sp>
    </p:spTree>
    <p:extLst>
      <p:ext uri="{BB962C8B-B14F-4D97-AF65-F5344CB8AC3E}">
        <p14:creationId xmlns:p14="http://schemas.microsoft.com/office/powerpoint/2010/main" val="158684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763000" cy="6248400"/>
          </a:xfrm>
        </p:spPr>
        <p:txBody>
          <a:bodyPr/>
          <a:lstStyle/>
          <a:p>
            <a:pPr algn="r"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77891884"/>
              </p:ext>
            </p:extLst>
          </p:nvPr>
        </p:nvGraphicFramePr>
        <p:xfrm>
          <a:off x="228600" y="304800"/>
          <a:ext cx="8686800" cy="6248400"/>
        </p:xfrm>
        <a:graphic>
          <a:graphicData uri="http://schemas.openxmlformats.org/drawingml/2006/table">
            <a:tbl>
              <a:tblPr firstRow="1" bandRow="1">
                <a:tableStyleId>{5C22544A-7EE6-4342-B048-85BDC9FD1C3A}</a:tableStyleId>
              </a:tblPr>
              <a:tblGrid>
                <a:gridCol w="3169462"/>
                <a:gridCol w="3169462"/>
                <a:gridCol w="2347876"/>
              </a:tblGrid>
              <a:tr h="550681">
                <a:tc>
                  <a:txBody>
                    <a:bodyPr/>
                    <a:lstStyle/>
                    <a:p>
                      <a:pPr algn="r" rtl="1"/>
                      <a:r>
                        <a:rPr lang="ar-EG" b="1" dirty="0" smtClean="0"/>
                        <a:t>الصحة النفسية</a:t>
                      </a:r>
                      <a:endParaRPr lang="en-US" b="1" dirty="0"/>
                    </a:p>
                  </a:txBody>
                  <a:tcPr/>
                </a:tc>
                <a:tc>
                  <a:txBody>
                    <a:bodyPr/>
                    <a:lstStyle/>
                    <a:p>
                      <a:pPr algn="r"/>
                      <a:r>
                        <a:rPr lang="ar-EG" b="1" dirty="0" smtClean="0"/>
                        <a:t>الصحة الجسمية</a:t>
                      </a:r>
                      <a:endParaRPr lang="en-US" b="1" dirty="0"/>
                    </a:p>
                  </a:txBody>
                  <a:tcPr/>
                </a:tc>
                <a:tc>
                  <a:txBody>
                    <a:bodyPr/>
                    <a:lstStyle/>
                    <a:p>
                      <a:pPr algn="r" rtl="1"/>
                      <a:r>
                        <a:rPr lang="ar-EG" b="1" dirty="0" smtClean="0"/>
                        <a:t>وجه المقارنة</a:t>
                      </a:r>
                      <a:endParaRPr lang="en-US" b="1" dirty="0"/>
                    </a:p>
                  </a:txBody>
                  <a:tcPr/>
                </a:tc>
              </a:tr>
              <a:tr h="925145">
                <a:tc>
                  <a:txBody>
                    <a:bodyPr/>
                    <a:lstStyle/>
                    <a:p>
                      <a:pPr algn="r" rtl="1"/>
                      <a:r>
                        <a:rPr lang="ar-EG" b="1" dirty="0" smtClean="0"/>
                        <a:t>للشفاء من مرض نفسى والعودة الى السواء.</a:t>
                      </a:r>
                      <a:endParaRPr lang="en-US" b="1" dirty="0"/>
                    </a:p>
                  </a:txBody>
                  <a:tcPr/>
                </a:tc>
                <a:tc>
                  <a:txBody>
                    <a:bodyPr/>
                    <a:lstStyle/>
                    <a:p>
                      <a:pPr algn="r" rtl="1"/>
                      <a:r>
                        <a:rPr lang="ar-EG" b="1" dirty="0" smtClean="0"/>
                        <a:t>للشفاء من مرض جسمى</a:t>
                      </a:r>
                      <a:r>
                        <a:rPr lang="ar-EG" b="1" baseline="0" dirty="0" smtClean="0"/>
                        <a:t> والعودة الى الحالة الطبيعية.</a:t>
                      </a:r>
                      <a:endParaRPr lang="en-US" b="1" dirty="0"/>
                    </a:p>
                  </a:txBody>
                  <a:tcPr/>
                </a:tc>
                <a:tc>
                  <a:txBody>
                    <a:bodyPr/>
                    <a:lstStyle/>
                    <a:p>
                      <a:pPr algn="r" rtl="1"/>
                      <a:r>
                        <a:rPr lang="ar-EG" b="1" dirty="0" smtClean="0"/>
                        <a:t>من حيث المناهج:</a:t>
                      </a:r>
                    </a:p>
                    <a:p>
                      <a:pPr algn="r" rtl="1"/>
                      <a:r>
                        <a:rPr lang="ar-EG" b="1" dirty="0" smtClean="0"/>
                        <a:t>المنهج</a:t>
                      </a:r>
                      <a:r>
                        <a:rPr lang="ar-EG" b="1" baseline="0" dirty="0" smtClean="0"/>
                        <a:t> العلاجى:</a:t>
                      </a:r>
                      <a:endParaRPr lang="en-US" b="1" dirty="0"/>
                    </a:p>
                  </a:txBody>
                  <a:tcPr/>
                </a:tc>
              </a:tr>
              <a:tr h="925145">
                <a:tc>
                  <a:txBody>
                    <a:bodyPr/>
                    <a:lstStyle/>
                    <a:p>
                      <a:pPr algn="r" rtl="1"/>
                      <a:r>
                        <a:rPr lang="ar-EG" b="1" dirty="0" smtClean="0"/>
                        <a:t>ما يتبعه الفرد للوقاية من اضطراب نفسى.</a:t>
                      </a:r>
                      <a:endParaRPr lang="en-US" b="1" dirty="0"/>
                    </a:p>
                  </a:txBody>
                  <a:tcPr/>
                </a:tc>
                <a:tc>
                  <a:txBody>
                    <a:bodyPr/>
                    <a:lstStyle/>
                    <a:p>
                      <a:pPr algn="r" rtl="1"/>
                      <a:r>
                        <a:rPr lang="ar-EG" b="1" dirty="0" smtClean="0"/>
                        <a:t>ما يتبعه الفرد</a:t>
                      </a:r>
                      <a:r>
                        <a:rPr lang="ar-EG" b="1" baseline="0" dirty="0" smtClean="0"/>
                        <a:t> للوقاية من مرض بدنى.</a:t>
                      </a:r>
                      <a:endParaRPr lang="en-US" b="1" dirty="0"/>
                    </a:p>
                  </a:txBody>
                  <a:tcPr/>
                </a:tc>
                <a:tc>
                  <a:txBody>
                    <a:bodyPr/>
                    <a:lstStyle/>
                    <a:p>
                      <a:pPr algn="r" rtl="1"/>
                      <a:r>
                        <a:rPr lang="ar-EG" b="1" dirty="0" smtClean="0"/>
                        <a:t>المنهج الوقائى:</a:t>
                      </a:r>
                      <a:endParaRPr lang="en-US" b="1" dirty="0"/>
                    </a:p>
                  </a:txBody>
                  <a:tcPr/>
                </a:tc>
              </a:tr>
              <a:tr h="925145">
                <a:tc>
                  <a:txBody>
                    <a:bodyPr/>
                    <a:lstStyle/>
                    <a:p>
                      <a:pPr algn="r" rtl="1"/>
                      <a:r>
                        <a:rPr lang="ar-EG" b="1" dirty="0" smtClean="0"/>
                        <a:t>ما يفعله الفرد ليزيد شعوره بالسعادة ويزيد كفايته إلى</a:t>
                      </a:r>
                      <a:r>
                        <a:rPr lang="ar-EG" b="1" baseline="0" dirty="0" smtClean="0"/>
                        <a:t> أقصى حد ممكن.</a:t>
                      </a:r>
                      <a:endParaRPr lang="en-US" b="1" dirty="0"/>
                    </a:p>
                  </a:txBody>
                  <a:tcPr/>
                </a:tc>
                <a:tc>
                  <a:txBody>
                    <a:bodyPr/>
                    <a:lstStyle/>
                    <a:p>
                      <a:pPr algn="r" rtl="1"/>
                      <a:r>
                        <a:rPr lang="ar-EG" b="1" dirty="0" smtClean="0"/>
                        <a:t>ما يفعله الفرد ليزيد نشاطه وحيويته.</a:t>
                      </a:r>
                      <a:endParaRPr lang="en-US" b="1" dirty="0"/>
                    </a:p>
                  </a:txBody>
                  <a:tcPr/>
                </a:tc>
                <a:tc>
                  <a:txBody>
                    <a:bodyPr/>
                    <a:lstStyle/>
                    <a:p>
                      <a:pPr algn="r" rtl="1"/>
                      <a:r>
                        <a:rPr lang="ar-EG" b="1" dirty="0" smtClean="0"/>
                        <a:t>المنهج الانشائى:</a:t>
                      </a:r>
                      <a:endParaRPr lang="en-US" b="1" dirty="0"/>
                    </a:p>
                  </a:txBody>
                  <a:tcPr/>
                </a:tc>
              </a:tr>
              <a:tr h="535997">
                <a:tc>
                  <a:txBody>
                    <a:bodyPr/>
                    <a:lstStyle/>
                    <a:p>
                      <a:pPr algn="r" rtl="1"/>
                      <a:r>
                        <a:rPr lang="ar-EG" b="1" dirty="0" smtClean="0"/>
                        <a:t>تقتضى التوافق بين الوظائف</a:t>
                      </a:r>
                      <a:r>
                        <a:rPr lang="ar-EG" b="1" baseline="0" dirty="0" smtClean="0"/>
                        <a:t> النفسية.</a:t>
                      </a:r>
                      <a:endParaRPr lang="en-US" b="1" dirty="0"/>
                    </a:p>
                  </a:txBody>
                  <a:tcPr/>
                </a:tc>
                <a:tc>
                  <a:txBody>
                    <a:bodyPr/>
                    <a:lstStyle/>
                    <a:p>
                      <a:pPr algn="r" rtl="1"/>
                      <a:r>
                        <a:rPr lang="ar-EG" b="1" dirty="0" smtClean="0"/>
                        <a:t>تقتضى</a:t>
                      </a:r>
                      <a:r>
                        <a:rPr lang="ar-EG" b="1" baseline="0" dirty="0" smtClean="0"/>
                        <a:t> التوافق بين الوظائف الجسمية .</a:t>
                      </a:r>
                      <a:endParaRPr lang="en-US" b="1" dirty="0"/>
                    </a:p>
                  </a:txBody>
                  <a:tcPr/>
                </a:tc>
                <a:tc>
                  <a:txBody>
                    <a:bodyPr/>
                    <a:lstStyle/>
                    <a:p>
                      <a:pPr algn="r" rtl="1"/>
                      <a:r>
                        <a:rPr lang="ar-EG" b="1" dirty="0" smtClean="0"/>
                        <a:t>من حيث التعريف:</a:t>
                      </a:r>
                      <a:endParaRPr lang="en-US" b="1" dirty="0"/>
                    </a:p>
                  </a:txBody>
                  <a:tcPr/>
                </a:tc>
              </a:tr>
              <a:tr h="925145">
                <a:tc>
                  <a:txBody>
                    <a:bodyPr/>
                    <a:lstStyle/>
                    <a:p>
                      <a:pPr algn="r" rtl="1"/>
                      <a:r>
                        <a:rPr lang="ar-EG" b="1" dirty="0" smtClean="0"/>
                        <a:t>تتضمن القدرة على مواجهة الأزمات النفسية.</a:t>
                      </a:r>
                      <a:endParaRPr lang="en-US" b="1" dirty="0"/>
                    </a:p>
                  </a:txBody>
                  <a:tcPr/>
                </a:tc>
                <a:tc>
                  <a:txBody>
                    <a:bodyPr/>
                    <a:lstStyle/>
                    <a:p>
                      <a:pPr algn="r" rtl="1"/>
                      <a:r>
                        <a:rPr lang="ar-EG" b="1" dirty="0" smtClean="0"/>
                        <a:t>تتضمن القدرة على مواجهة الصعوبات المحيطة بالانسان.</a:t>
                      </a:r>
                      <a:endParaRPr lang="en-US" b="1" dirty="0"/>
                    </a:p>
                  </a:txBody>
                  <a:tcPr/>
                </a:tc>
                <a:tc>
                  <a:txBody>
                    <a:bodyPr/>
                    <a:lstStyle/>
                    <a:p>
                      <a:endParaRPr lang="en-US" b="1"/>
                    </a:p>
                  </a:txBody>
                  <a:tcPr/>
                </a:tc>
              </a:tr>
              <a:tr h="925145">
                <a:tc>
                  <a:txBody>
                    <a:bodyPr/>
                    <a:lstStyle/>
                    <a:p>
                      <a:pPr algn="r" rtl="1"/>
                      <a:r>
                        <a:rPr lang="ar-EG" b="1" dirty="0" smtClean="0"/>
                        <a:t>تتضمن الاحساس الايجابى بالسعادة والكفاية.</a:t>
                      </a:r>
                      <a:endParaRPr lang="en-US" b="1" dirty="0"/>
                    </a:p>
                  </a:txBody>
                  <a:tcPr/>
                </a:tc>
                <a:tc>
                  <a:txBody>
                    <a:bodyPr/>
                    <a:lstStyle/>
                    <a:p>
                      <a:pPr algn="r" rtl="1"/>
                      <a:r>
                        <a:rPr lang="ar-EG" b="1" dirty="0" smtClean="0"/>
                        <a:t>تتضمن الاحساس الايجابى</a:t>
                      </a:r>
                      <a:r>
                        <a:rPr lang="ar-EG" b="1" baseline="0" dirty="0" smtClean="0"/>
                        <a:t> بالنشاط والقوة والحيوية.</a:t>
                      </a:r>
                      <a:endParaRPr lang="en-US" b="1" dirty="0"/>
                    </a:p>
                  </a:txBody>
                  <a:tcPr/>
                </a:tc>
                <a:tc>
                  <a:txBody>
                    <a:bodyPr/>
                    <a:lstStyle/>
                    <a:p>
                      <a:endParaRPr lang="en-US" b="1" dirty="0"/>
                    </a:p>
                  </a:txBody>
                  <a:tcPr/>
                </a:tc>
              </a:tr>
              <a:tr h="535997">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2036061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534400" cy="6324600"/>
          </a:xfrm>
        </p:spPr>
        <p:txBody>
          <a:bodyPr/>
          <a:lstStyle/>
          <a:p>
            <a:pPr algn="r" rtl="1"/>
            <a:r>
              <a:rPr lang="ar-EG" b="1" dirty="0" smtClean="0">
                <a:solidFill>
                  <a:schemeClr val="tx1"/>
                </a:solidFill>
              </a:rPr>
              <a:t>مفهوم المرض النفسى:</a:t>
            </a:r>
          </a:p>
          <a:p>
            <a:pPr algn="r" rtl="1"/>
            <a:r>
              <a:rPr lang="ar-EG" dirty="0" smtClean="0">
                <a:solidFill>
                  <a:schemeClr val="tx1"/>
                </a:solidFill>
              </a:rPr>
              <a:t>هو </a:t>
            </a:r>
            <a:r>
              <a:rPr lang="ar-EG" b="1" dirty="0" smtClean="0">
                <a:solidFill>
                  <a:schemeClr val="tx1"/>
                </a:solidFill>
              </a:rPr>
              <a:t>اضطراب فى الشخصية </a:t>
            </a:r>
            <a:r>
              <a:rPr lang="ar-EG" dirty="0" smtClean="0">
                <a:solidFill>
                  <a:schemeClr val="tx1"/>
                </a:solidFill>
              </a:rPr>
              <a:t>يبدو فى صورة أعراض نفسية وجسمية مختلفة، يؤثر فى سلوك الشخص </a:t>
            </a:r>
            <a:r>
              <a:rPr lang="ar-EG" b="1" dirty="0" smtClean="0">
                <a:solidFill>
                  <a:schemeClr val="tx1"/>
                </a:solidFill>
              </a:rPr>
              <a:t>فيعوق توافقه النفسى </a:t>
            </a:r>
            <a:r>
              <a:rPr lang="ar-EG" dirty="0" smtClean="0">
                <a:solidFill>
                  <a:schemeClr val="tx1"/>
                </a:solidFill>
              </a:rPr>
              <a:t>ويعوقه من </a:t>
            </a:r>
            <a:r>
              <a:rPr lang="ar-EG" b="1" dirty="0" smtClean="0">
                <a:solidFill>
                  <a:schemeClr val="tx1"/>
                </a:solidFill>
              </a:rPr>
              <a:t>ممارسة حياته السوية </a:t>
            </a:r>
            <a:r>
              <a:rPr lang="ar-EG" dirty="0" smtClean="0">
                <a:solidFill>
                  <a:schemeClr val="tx1"/>
                </a:solidFill>
              </a:rPr>
              <a:t>فى المجتمع.</a:t>
            </a:r>
          </a:p>
          <a:p>
            <a:pPr marL="457200" indent="-457200" algn="r" rtl="1">
              <a:buFont typeface="Arial" charset="0"/>
              <a:buChar char="•"/>
            </a:pPr>
            <a:r>
              <a:rPr lang="ar-EG" b="1" dirty="0" smtClean="0">
                <a:solidFill>
                  <a:schemeClr val="tx1"/>
                </a:solidFill>
              </a:rPr>
              <a:t>العوامل التى تسبب الأمراض النفسية والعقلية:</a:t>
            </a:r>
          </a:p>
          <a:p>
            <a:pPr marL="457200" indent="-457200" algn="r" rtl="1">
              <a:buFontTx/>
              <a:buChar char="-"/>
            </a:pPr>
            <a:r>
              <a:rPr lang="ar-EG" dirty="0" smtClean="0">
                <a:solidFill>
                  <a:schemeClr val="tx1"/>
                </a:solidFill>
              </a:rPr>
              <a:t>تغيرات كيمائية فى المخ.</a:t>
            </a:r>
          </a:p>
          <a:p>
            <a:pPr marL="457200" indent="-457200" algn="r" rtl="1">
              <a:buFontTx/>
              <a:buChar char="-"/>
            </a:pPr>
            <a:r>
              <a:rPr lang="ar-EG" dirty="0" smtClean="0">
                <a:solidFill>
                  <a:schemeClr val="tx1"/>
                </a:solidFill>
              </a:rPr>
              <a:t>العوامل الوراثية.</a:t>
            </a:r>
          </a:p>
          <a:p>
            <a:pPr marL="457200" indent="-457200" algn="r" rtl="1">
              <a:buFontTx/>
              <a:buChar char="-"/>
            </a:pPr>
            <a:r>
              <a:rPr lang="ar-EG" dirty="0" smtClean="0">
                <a:solidFill>
                  <a:schemeClr val="tx1"/>
                </a:solidFill>
              </a:rPr>
              <a:t>الأحداث السيئة فى الطفولة.</a:t>
            </a:r>
          </a:p>
          <a:p>
            <a:pPr marL="457200" indent="-457200" algn="r" rtl="1">
              <a:buFontTx/>
              <a:buChar char="-"/>
            </a:pPr>
            <a:r>
              <a:rPr lang="ar-EG" dirty="0" smtClean="0">
                <a:solidFill>
                  <a:schemeClr val="tx1"/>
                </a:solidFill>
              </a:rPr>
              <a:t>الجو الأسرى المضطرب أو المفكك.</a:t>
            </a:r>
          </a:p>
          <a:p>
            <a:pPr marL="457200" indent="-457200" algn="r" rtl="1">
              <a:buFontTx/>
              <a:buChar char="-"/>
            </a:pPr>
            <a:r>
              <a:rPr lang="ar-EG" dirty="0" smtClean="0">
                <a:solidFill>
                  <a:schemeClr val="tx1"/>
                </a:solidFill>
              </a:rPr>
              <a:t>عوامل اجتماعية كالفقر والبطالة وعدم توفر السكن الملائم.</a:t>
            </a:r>
            <a:endParaRPr lang="en-US" dirty="0">
              <a:solidFill>
                <a:schemeClr val="tx1"/>
              </a:solidFill>
            </a:endParaRPr>
          </a:p>
        </p:txBody>
      </p:sp>
    </p:spTree>
    <p:extLst>
      <p:ext uri="{BB962C8B-B14F-4D97-AF65-F5344CB8AC3E}">
        <p14:creationId xmlns:p14="http://schemas.microsoft.com/office/powerpoint/2010/main" val="16925900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6172200"/>
          </a:xfrm>
        </p:spPr>
        <p:txBody>
          <a:bodyPr/>
          <a:lstStyle/>
          <a:p>
            <a:pPr marL="457200" indent="-457200" algn="r" rtl="1">
              <a:buFont typeface="Arial" charset="0"/>
              <a:buChar char="•"/>
            </a:pPr>
            <a:r>
              <a:rPr lang="ar-EG" b="1" dirty="0" smtClean="0">
                <a:solidFill>
                  <a:schemeClr val="tx1"/>
                </a:solidFill>
              </a:rPr>
              <a:t>الأساليب الوقائية من المرض النفسى:</a:t>
            </a:r>
          </a:p>
          <a:p>
            <a:pPr marL="457200" indent="-457200" algn="r" rtl="1">
              <a:buFontTx/>
              <a:buChar char="-"/>
            </a:pPr>
            <a:r>
              <a:rPr lang="ar-EG" b="1" dirty="0" smtClean="0">
                <a:solidFill>
                  <a:schemeClr val="tx1"/>
                </a:solidFill>
              </a:rPr>
              <a:t>الأساليب الوقائية الحيوية</a:t>
            </a:r>
            <a:r>
              <a:rPr lang="ar-EG" dirty="0" smtClean="0">
                <a:solidFill>
                  <a:schemeClr val="tx1"/>
                </a:solidFill>
              </a:rPr>
              <a:t>:</a:t>
            </a:r>
            <a:endParaRPr lang="ar-EG" dirty="0">
              <a:solidFill>
                <a:schemeClr val="tx1"/>
              </a:solidFill>
            </a:endParaRPr>
          </a:p>
          <a:p>
            <a:pPr marL="514350" indent="-514350" algn="r" rtl="1">
              <a:buAutoNum type="arabic1Minus"/>
            </a:pPr>
            <a:r>
              <a:rPr lang="ar-EG" b="1" dirty="0" smtClean="0">
                <a:solidFill>
                  <a:schemeClr val="tx1"/>
                </a:solidFill>
              </a:rPr>
              <a:t>الصحة العامة:</a:t>
            </a:r>
          </a:p>
          <a:p>
            <a:pPr marL="457200" indent="-457200" algn="r" rtl="1">
              <a:buFontTx/>
              <a:buChar char="-"/>
            </a:pPr>
            <a:r>
              <a:rPr lang="ar-EG" dirty="0" smtClean="0">
                <a:solidFill>
                  <a:schemeClr val="tx1"/>
                </a:solidFill>
              </a:rPr>
              <a:t>رعاية الأم طبيا ونفسيا.</a:t>
            </a:r>
          </a:p>
          <a:p>
            <a:pPr marL="457200" indent="-457200" algn="r" rtl="1">
              <a:buFontTx/>
              <a:buChar char="-"/>
            </a:pPr>
            <a:r>
              <a:rPr lang="ar-EG" dirty="0" smtClean="0">
                <a:solidFill>
                  <a:schemeClr val="tx1"/>
                </a:solidFill>
              </a:rPr>
              <a:t>وقاية الأطفال من الأمراض وتطعيمهم.</a:t>
            </a:r>
          </a:p>
          <a:p>
            <a:pPr marL="457200" indent="-457200" algn="r" rtl="1">
              <a:buFontTx/>
              <a:buChar char="-"/>
            </a:pPr>
            <a:r>
              <a:rPr lang="ar-EG" dirty="0" smtClean="0">
                <a:solidFill>
                  <a:schemeClr val="tx1"/>
                </a:solidFill>
              </a:rPr>
              <a:t>تكوين عادات العناية بالجسم.</a:t>
            </a:r>
          </a:p>
          <a:p>
            <a:pPr marL="457200" indent="-457200" algn="r" rtl="1">
              <a:buFontTx/>
              <a:buChar char="-"/>
            </a:pPr>
            <a:r>
              <a:rPr lang="ar-EG" dirty="0" smtClean="0">
                <a:solidFill>
                  <a:schemeClr val="tx1"/>
                </a:solidFill>
              </a:rPr>
              <a:t>التخلص من العوامل الخطرة فى البيئة.</a:t>
            </a:r>
          </a:p>
          <a:p>
            <a:pPr marL="457200" indent="-457200" algn="r" rtl="1">
              <a:buFontTx/>
              <a:buChar char="-"/>
            </a:pPr>
            <a:r>
              <a:rPr lang="ar-EG" dirty="0" smtClean="0">
                <a:solidFill>
                  <a:schemeClr val="tx1"/>
                </a:solidFill>
              </a:rPr>
              <a:t>اعداد الوالدين لدور الوالدية.</a:t>
            </a:r>
          </a:p>
          <a:p>
            <a:pPr marL="457200" indent="-457200" algn="r" rtl="1">
              <a:buFontTx/>
              <a:buChar char="-"/>
            </a:pPr>
            <a:r>
              <a:rPr lang="ar-EG" dirty="0" smtClean="0">
                <a:solidFill>
                  <a:schemeClr val="tx1"/>
                </a:solidFill>
              </a:rPr>
              <a:t>الفحص الطبى الدورى لضمان الاكتشاف المبكر لأى مرض عضوى.</a:t>
            </a:r>
          </a:p>
          <a:p>
            <a:pPr marL="457200" indent="-457200" algn="r" rtl="1">
              <a:buFontTx/>
              <a:buChar char="-"/>
            </a:pPr>
            <a:endParaRPr lang="ar-EG" dirty="0" smtClean="0"/>
          </a:p>
          <a:p>
            <a:pPr marL="457200" indent="-457200" algn="r" rtl="1">
              <a:buFontTx/>
              <a:buChar char="-"/>
            </a:pPr>
            <a:endParaRPr lang="en-US" dirty="0"/>
          </a:p>
        </p:txBody>
      </p:sp>
    </p:spTree>
    <p:extLst>
      <p:ext uri="{BB962C8B-B14F-4D97-AF65-F5344CB8AC3E}">
        <p14:creationId xmlns:p14="http://schemas.microsoft.com/office/powerpoint/2010/main" val="14384683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86800" cy="6248400"/>
          </a:xfrm>
        </p:spPr>
        <p:txBody>
          <a:bodyPr/>
          <a:lstStyle/>
          <a:p>
            <a:pPr marL="457200" indent="-457200" algn="r" rtl="1">
              <a:buFontTx/>
              <a:buChar char="-"/>
            </a:pPr>
            <a:r>
              <a:rPr lang="ar-EG" dirty="0" smtClean="0">
                <a:solidFill>
                  <a:schemeClr val="tx1"/>
                </a:solidFill>
              </a:rPr>
              <a:t>العلاج النفسى والاجتماعى المبكر لإزالة العوامل المسببة للاضطرابات ومساعدة الفرد على التوافق النفسى.</a:t>
            </a:r>
          </a:p>
          <a:p>
            <a:pPr algn="r" rtl="1"/>
            <a:r>
              <a:rPr lang="ar-EG" dirty="0" smtClean="0">
                <a:solidFill>
                  <a:schemeClr val="tx1"/>
                </a:solidFill>
              </a:rPr>
              <a:t>ب- </a:t>
            </a:r>
            <a:r>
              <a:rPr lang="ar-EG" b="1" dirty="0" smtClean="0">
                <a:solidFill>
                  <a:schemeClr val="tx1"/>
                </a:solidFill>
              </a:rPr>
              <a:t>النواحى التناسلية وتشمل:</a:t>
            </a:r>
          </a:p>
          <a:p>
            <a:pPr marL="457200" indent="-457200" algn="r" rtl="1">
              <a:buFontTx/>
              <a:buChar char="-"/>
            </a:pPr>
            <a:r>
              <a:rPr lang="ar-EG" dirty="0" smtClean="0">
                <a:solidFill>
                  <a:schemeClr val="tx1"/>
                </a:solidFill>
              </a:rPr>
              <a:t>منع ولادة أطفال لوالدين لديهما أمراض وراثية.</a:t>
            </a:r>
          </a:p>
          <a:p>
            <a:pPr marL="457200" indent="-457200" algn="r" rtl="1">
              <a:buFontTx/>
              <a:buChar char="-"/>
            </a:pPr>
            <a:r>
              <a:rPr lang="ar-EG" dirty="0" smtClean="0">
                <a:solidFill>
                  <a:schemeClr val="tx1"/>
                </a:solidFill>
              </a:rPr>
              <a:t>رسم خريطة كروموزية للعروسين.</a:t>
            </a:r>
          </a:p>
          <a:p>
            <a:pPr marL="457200" indent="-457200" algn="r" rtl="1">
              <a:buFontTx/>
              <a:buChar char="-"/>
            </a:pPr>
            <a:r>
              <a:rPr lang="ar-EG" dirty="0" smtClean="0">
                <a:solidFill>
                  <a:schemeClr val="tx1"/>
                </a:solidFill>
              </a:rPr>
              <a:t>دراسة التركيب الفعلى للجينات.</a:t>
            </a:r>
          </a:p>
          <a:p>
            <a:pPr algn="r" rtl="1"/>
            <a:r>
              <a:rPr lang="ar-EG" dirty="0" smtClean="0">
                <a:solidFill>
                  <a:schemeClr val="tx1"/>
                </a:solidFill>
              </a:rPr>
              <a:t>2- </a:t>
            </a:r>
            <a:r>
              <a:rPr lang="ar-EG" b="1" dirty="0" smtClean="0">
                <a:solidFill>
                  <a:schemeClr val="tx1"/>
                </a:solidFill>
              </a:rPr>
              <a:t>الأساليب الوقائية النفسية:</a:t>
            </a:r>
            <a:endParaRPr lang="en-US" b="1" dirty="0" smtClean="0">
              <a:solidFill>
                <a:schemeClr val="tx1"/>
              </a:solidFill>
            </a:endParaRPr>
          </a:p>
          <a:p>
            <a:pPr algn="r" rtl="1"/>
            <a:r>
              <a:rPr lang="ar-EG" dirty="0" smtClean="0">
                <a:solidFill>
                  <a:schemeClr val="tx1"/>
                </a:solidFill>
              </a:rPr>
              <a:t>وتتضمن الأساليب الوقائية النفسية مايلى:</a:t>
            </a:r>
          </a:p>
          <a:p>
            <a:pPr algn="r" rtl="1"/>
            <a:r>
              <a:rPr lang="ar-EG" dirty="0" smtClean="0">
                <a:solidFill>
                  <a:schemeClr val="tx1"/>
                </a:solidFill>
              </a:rPr>
              <a:t>أ - </a:t>
            </a:r>
            <a:r>
              <a:rPr lang="ar-EG" b="1" dirty="0" smtClean="0">
                <a:solidFill>
                  <a:schemeClr val="tx1"/>
                </a:solidFill>
              </a:rPr>
              <a:t>النمو النفسى السوى </a:t>
            </a:r>
            <a:r>
              <a:rPr lang="ar-EG" dirty="0" smtClean="0">
                <a:solidFill>
                  <a:schemeClr val="tx1"/>
                </a:solidFill>
              </a:rPr>
              <a:t>ويتحقق فى( سيادة جو مشبع بالحب يشعر فيه الطفل بأنه مرغوب، تأكيد أهمية العلاقات السليمة بين الوالدين والطفل، امداد الوالدين بالمعلومات الكافية عن النمو النفسى).</a:t>
            </a:r>
          </a:p>
          <a:p>
            <a:pPr algn="r" rtl="1"/>
            <a:endParaRPr lang="en-US" dirty="0">
              <a:solidFill>
                <a:schemeClr val="tx1"/>
              </a:solidFill>
            </a:endParaRPr>
          </a:p>
        </p:txBody>
      </p:sp>
    </p:spTree>
    <p:extLst>
      <p:ext uri="{BB962C8B-B14F-4D97-AF65-F5344CB8AC3E}">
        <p14:creationId xmlns:p14="http://schemas.microsoft.com/office/powerpoint/2010/main" val="2886719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pPr marL="0" indent="0" algn="r" rtl="1">
              <a:buNone/>
            </a:pPr>
            <a:r>
              <a:rPr lang="ar-EG" b="1" dirty="0" smtClean="0"/>
              <a:t>ب- نمو المهارات الأساسية </a:t>
            </a:r>
            <a:r>
              <a:rPr lang="ar-EG" dirty="0" smtClean="0"/>
              <a:t>وتشمل ( تحقيق التوافق الانفعالى، وتحقيق التوافق الاجتماعى، ورعاية النمو العقلى).</a:t>
            </a:r>
          </a:p>
          <a:p>
            <a:pPr marL="0" indent="0" algn="r" rtl="1">
              <a:buNone/>
            </a:pPr>
            <a:r>
              <a:rPr lang="ar-EG" dirty="0" smtClean="0"/>
              <a:t>ج- </a:t>
            </a:r>
            <a:r>
              <a:rPr lang="ar-EG" b="1" dirty="0" smtClean="0"/>
              <a:t>التوافق الزواجى ويشمل</a:t>
            </a:r>
            <a:r>
              <a:rPr lang="ar-EG" dirty="0" smtClean="0"/>
              <a:t>: ( التوجيه والارشاد قبل الزواج تحقيق العوامل الأساسية للزواج السعيد مثل النضج الانفعالى للزوجين ).</a:t>
            </a:r>
          </a:p>
          <a:p>
            <a:pPr marL="0" indent="0" algn="r" rtl="1">
              <a:buNone/>
            </a:pPr>
            <a:r>
              <a:rPr lang="ar-EG" b="1" dirty="0" smtClean="0"/>
              <a:t>د- التوافق المهنى </a:t>
            </a:r>
            <a:r>
              <a:rPr lang="ar-EG" dirty="0" smtClean="0"/>
              <a:t>ويشمل (الذى يضمن الاختيار الموفق والنجاح والرضا والتقدم فى العمل).</a:t>
            </a:r>
          </a:p>
          <a:p>
            <a:pPr marL="0" indent="0" algn="r" rtl="1">
              <a:buNone/>
            </a:pPr>
            <a:r>
              <a:rPr lang="ar-EG" b="1" dirty="0" smtClean="0"/>
              <a:t>هـ- التنشئة الاجتماعية </a:t>
            </a:r>
            <a:r>
              <a:rPr lang="ar-EG" dirty="0" smtClean="0"/>
              <a:t>وتشمل ( مساعدة الأطفال والمراهقين خلال عملية التنشئة الاجتماعية فى تعلم الأدوار الاجتماعية والقيم والمعايير وفلسفة الحياة). </a:t>
            </a:r>
            <a:endParaRPr lang="en-US" dirty="0"/>
          </a:p>
        </p:txBody>
      </p:sp>
    </p:spTree>
    <p:extLst>
      <p:ext uri="{BB962C8B-B14F-4D97-AF65-F5344CB8AC3E}">
        <p14:creationId xmlns:p14="http://schemas.microsoft.com/office/powerpoint/2010/main" val="12513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458200" cy="6096000"/>
          </a:xfrm>
        </p:spPr>
        <p:txBody>
          <a:bodyPr>
            <a:normAutofit lnSpcReduction="10000"/>
          </a:bodyPr>
          <a:lstStyle/>
          <a:p>
            <a:pPr algn="r" rtl="1"/>
            <a:r>
              <a:rPr lang="ar-EG" b="1" dirty="0" smtClean="0">
                <a:solidFill>
                  <a:schemeClr val="tx1"/>
                </a:solidFill>
              </a:rPr>
              <a:t>ثالثا الاجراءات الوقائية الاجتماعية:</a:t>
            </a:r>
          </a:p>
          <a:p>
            <a:pPr marL="514350" indent="-514350" algn="r" rtl="1">
              <a:buAutoNum type="arabic1Minus"/>
            </a:pPr>
            <a:r>
              <a:rPr lang="ar-EG" b="1" dirty="0" smtClean="0">
                <a:solidFill>
                  <a:schemeClr val="tx1"/>
                </a:solidFill>
              </a:rPr>
              <a:t>الاجراءات الاجتماعية </a:t>
            </a:r>
            <a:r>
              <a:rPr lang="ar-EG" dirty="0" smtClean="0">
                <a:solidFill>
                  <a:schemeClr val="tx1"/>
                </a:solidFill>
              </a:rPr>
              <a:t>العامة وتشمل ( رفع مستوى المعيشةوالاهتمام بالسكان والتخطيط السكانى ووسائل المواصلات، والاهتمام ببرامج التوعية بوسائل الاعلام).</a:t>
            </a:r>
          </a:p>
          <a:p>
            <a:pPr marL="514350" indent="-514350" algn="r" rtl="1">
              <a:buAutoNum type="arabic1Minus"/>
            </a:pPr>
            <a:r>
              <a:rPr lang="ar-EG" b="1" dirty="0" smtClean="0">
                <a:solidFill>
                  <a:schemeClr val="tx1"/>
                </a:solidFill>
              </a:rPr>
              <a:t>الدراسات والبحوث العلمية </a:t>
            </a:r>
            <a:r>
              <a:rPr lang="ar-EG" dirty="0" smtClean="0">
                <a:solidFill>
                  <a:schemeClr val="tx1"/>
                </a:solidFill>
              </a:rPr>
              <a:t>وتشمل ( البحوث حول الآثار النفسية لمشكلات التقدم العلمى والتكنولوجى والصناعى).</a:t>
            </a:r>
          </a:p>
          <a:p>
            <a:pPr algn="r" rtl="1"/>
            <a:r>
              <a:rPr lang="ar-EG" dirty="0" smtClean="0">
                <a:solidFill>
                  <a:schemeClr val="tx1"/>
                </a:solidFill>
              </a:rPr>
              <a:t>ج- </a:t>
            </a:r>
            <a:r>
              <a:rPr lang="ar-EG" b="1" dirty="0" smtClean="0">
                <a:solidFill>
                  <a:schemeClr val="tx1"/>
                </a:solidFill>
              </a:rPr>
              <a:t>التقييم والمتابعة </a:t>
            </a:r>
            <a:r>
              <a:rPr lang="ar-EG" dirty="0" smtClean="0">
                <a:solidFill>
                  <a:schemeClr val="tx1"/>
                </a:solidFill>
              </a:rPr>
              <a:t>وتشمل (تقييم برامج الصحة النفسية التى تقوم بها المؤسسات العامة والخاصة).</a:t>
            </a:r>
          </a:p>
          <a:p>
            <a:pPr marL="457200" indent="-457200" algn="r" rtl="1">
              <a:buFont typeface="Arial" charset="0"/>
              <a:buChar char="•"/>
            </a:pPr>
            <a:r>
              <a:rPr lang="ar-EG" b="1" dirty="0" smtClean="0">
                <a:solidFill>
                  <a:schemeClr val="tx1"/>
                </a:solidFill>
              </a:rPr>
              <a:t>الصحة النفسية من منظور إسلامى:</a:t>
            </a:r>
          </a:p>
          <a:p>
            <a:pPr algn="r" rtl="1"/>
            <a:r>
              <a:rPr lang="ar-EG" b="1" dirty="0" smtClean="0">
                <a:solidFill>
                  <a:schemeClr val="tx1"/>
                </a:solidFill>
              </a:rPr>
              <a:t>الصحة النفسية: </a:t>
            </a:r>
            <a:r>
              <a:rPr lang="ar-EG" dirty="0" smtClean="0">
                <a:solidFill>
                  <a:schemeClr val="tx1"/>
                </a:solidFill>
              </a:rPr>
              <a:t>هى حالة </a:t>
            </a:r>
            <a:r>
              <a:rPr lang="ar-EG" b="1" dirty="0" smtClean="0">
                <a:solidFill>
                  <a:schemeClr val="tx1"/>
                </a:solidFill>
              </a:rPr>
              <a:t>دائمة نسبيا </a:t>
            </a:r>
            <a:r>
              <a:rPr lang="ar-EG" dirty="0" smtClean="0">
                <a:solidFill>
                  <a:schemeClr val="tx1"/>
                </a:solidFill>
              </a:rPr>
              <a:t>يشعر فيها الفرد </a:t>
            </a:r>
            <a:r>
              <a:rPr lang="ar-EG" b="1" dirty="0" smtClean="0">
                <a:solidFill>
                  <a:schemeClr val="tx1"/>
                </a:solidFill>
              </a:rPr>
              <a:t>بالسعادة مع نفسه </a:t>
            </a:r>
            <a:r>
              <a:rPr lang="ar-EG" dirty="0" smtClean="0">
                <a:solidFill>
                  <a:schemeClr val="tx1"/>
                </a:solidFill>
              </a:rPr>
              <a:t>و</a:t>
            </a:r>
            <a:r>
              <a:rPr lang="ar-EG" b="1" dirty="0" smtClean="0">
                <a:solidFill>
                  <a:schemeClr val="tx1"/>
                </a:solidFill>
              </a:rPr>
              <a:t>الآخرين</a:t>
            </a:r>
            <a:r>
              <a:rPr lang="ar-EG" dirty="0" smtClean="0">
                <a:solidFill>
                  <a:schemeClr val="tx1"/>
                </a:solidFill>
              </a:rPr>
              <a:t>، ويكون قادرا على </a:t>
            </a:r>
            <a:r>
              <a:rPr lang="ar-EG" b="1" dirty="0" smtClean="0">
                <a:solidFill>
                  <a:schemeClr val="tx1"/>
                </a:solidFill>
              </a:rPr>
              <a:t>تحقيق ذاته واستغلال قدراته </a:t>
            </a:r>
            <a:r>
              <a:rPr lang="ar-EG" dirty="0" smtClean="0">
                <a:solidFill>
                  <a:schemeClr val="tx1"/>
                </a:solidFill>
              </a:rPr>
              <a:t>الى اقصى حد.</a:t>
            </a:r>
          </a:p>
        </p:txBody>
      </p:sp>
    </p:spTree>
    <p:extLst>
      <p:ext uri="{BB962C8B-B14F-4D97-AF65-F5344CB8AC3E}">
        <p14:creationId xmlns:p14="http://schemas.microsoft.com/office/powerpoint/2010/main" val="1134246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lstStyle/>
          <a:p>
            <a:pPr algn="r" rtl="1"/>
            <a:r>
              <a:rPr lang="ar-EG" b="1" dirty="0" smtClean="0">
                <a:solidFill>
                  <a:schemeClr val="tx1"/>
                </a:solidFill>
              </a:rPr>
              <a:t>ومن أهم أهداف التربية والصحة النفسية فى مجتمعنا العربى والاسلامى</a:t>
            </a:r>
            <a:r>
              <a:rPr lang="ar-EG" dirty="0" smtClean="0">
                <a:solidFill>
                  <a:schemeClr val="tx1"/>
                </a:solidFill>
              </a:rPr>
              <a:t>:</a:t>
            </a:r>
          </a:p>
          <a:p>
            <a:pPr marL="457200" indent="-457200" algn="r" rtl="1">
              <a:buFontTx/>
              <a:buChar char="-"/>
            </a:pPr>
            <a:r>
              <a:rPr lang="ar-EG" dirty="0" smtClean="0">
                <a:solidFill>
                  <a:schemeClr val="tx1"/>
                </a:solidFill>
              </a:rPr>
              <a:t>تنمية المواطن العربى </a:t>
            </a:r>
            <a:r>
              <a:rPr lang="ar-EG" b="1" dirty="0" smtClean="0">
                <a:solidFill>
                  <a:schemeClr val="tx1"/>
                </a:solidFill>
              </a:rPr>
              <a:t>المسلم الصالح صاحب الارادة والعقيدة والايمان</a:t>
            </a:r>
            <a:r>
              <a:rPr lang="ar-EG" dirty="0" smtClean="0">
                <a:solidFill>
                  <a:schemeClr val="tx1"/>
                </a:solidFill>
              </a:rPr>
              <a:t> والذى يعيش فى أمن واطمئنان.</a:t>
            </a:r>
          </a:p>
          <a:p>
            <a:pPr marL="457200" indent="-457200" algn="r" rtl="1">
              <a:buFontTx/>
              <a:buChar char="-"/>
            </a:pPr>
            <a:r>
              <a:rPr lang="ar-EG" dirty="0" smtClean="0">
                <a:solidFill>
                  <a:schemeClr val="tx1"/>
                </a:solidFill>
              </a:rPr>
              <a:t>الصحة النفسية هى </a:t>
            </a:r>
            <a:r>
              <a:rPr lang="ar-EG" b="1" dirty="0" smtClean="0">
                <a:solidFill>
                  <a:schemeClr val="tx1"/>
                </a:solidFill>
              </a:rPr>
              <a:t>التوافق بين الوظائف النفسية </a:t>
            </a:r>
            <a:r>
              <a:rPr lang="ar-EG" dirty="0" smtClean="0">
                <a:solidFill>
                  <a:schemeClr val="tx1"/>
                </a:solidFill>
              </a:rPr>
              <a:t>إلى حد الكفاءة.</a:t>
            </a:r>
          </a:p>
          <a:p>
            <a:pPr marL="457200" indent="-457200" algn="r" rtl="1">
              <a:buFontTx/>
              <a:buChar char="-"/>
            </a:pPr>
            <a:r>
              <a:rPr lang="ar-EG" dirty="0" smtClean="0">
                <a:solidFill>
                  <a:schemeClr val="tx1"/>
                </a:solidFill>
              </a:rPr>
              <a:t>الصحة النفسية هى </a:t>
            </a:r>
            <a:r>
              <a:rPr lang="ar-EG" b="1" dirty="0" smtClean="0">
                <a:solidFill>
                  <a:schemeClr val="tx1"/>
                </a:solidFill>
              </a:rPr>
              <a:t>التفاعل المتزن والمتكامل </a:t>
            </a:r>
            <a:r>
              <a:rPr lang="ar-EG" dirty="0" smtClean="0">
                <a:solidFill>
                  <a:schemeClr val="tx1"/>
                </a:solidFill>
              </a:rPr>
              <a:t>بين مكونات الانسان.</a:t>
            </a:r>
          </a:p>
          <a:p>
            <a:pPr algn="r" rtl="1"/>
            <a:r>
              <a:rPr lang="ar-EG" dirty="0" smtClean="0">
                <a:solidFill>
                  <a:schemeClr val="tx1"/>
                </a:solidFill>
              </a:rPr>
              <a:t>* </a:t>
            </a:r>
            <a:r>
              <a:rPr lang="ar-EG" b="1" dirty="0" smtClean="0">
                <a:solidFill>
                  <a:schemeClr val="tx1"/>
                </a:solidFill>
              </a:rPr>
              <a:t>فالمفهوم الاسلامى للصحة النفسية </a:t>
            </a:r>
            <a:r>
              <a:rPr lang="ar-EG" dirty="0" smtClean="0">
                <a:solidFill>
                  <a:schemeClr val="tx1"/>
                </a:solidFill>
              </a:rPr>
              <a:t>هو عبارة عن التفاعل المتزن بين مكونات الانسان فالاسلام يهتم :</a:t>
            </a:r>
            <a:endParaRPr lang="en-US" dirty="0">
              <a:solidFill>
                <a:schemeClr val="tx1"/>
              </a:solidFill>
            </a:endParaRPr>
          </a:p>
        </p:txBody>
      </p:sp>
    </p:spTree>
    <p:extLst>
      <p:ext uri="{BB962C8B-B14F-4D97-AF65-F5344CB8AC3E}">
        <p14:creationId xmlns:p14="http://schemas.microsoft.com/office/powerpoint/2010/main" val="2684639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305800" cy="6172200"/>
          </a:xfrm>
        </p:spPr>
        <p:txBody>
          <a:bodyPr/>
          <a:lstStyle/>
          <a:p>
            <a:pPr algn="r" rtl="1"/>
            <a:r>
              <a:rPr lang="ar-EG" dirty="0" smtClean="0">
                <a:solidFill>
                  <a:schemeClr val="tx1"/>
                </a:solidFill>
              </a:rPr>
              <a:t>1- </a:t>
            </a:r>
            <a:r>
              <a:rPr lang="ar-EG" b="1" dirty="0" smtClean="0">
                <a:solidFill>
                  <a:schemeClr val="tx1"/>
                </a:solidFill>
              </a:rPr>
              <a:t>بالصحة الجسمية</a:t>
            </a:r>
            <a:r>
              <a:rPr lang="ar-EG" dirty="0" smtClean="0">
                <a:solidFill>
                  <a:schemeClr val="tx1"/>
                </a:solidFill>
              </a:rPr>
              <a:t>: «المؤمن القوى خير وأحب الى الله من المؤمن الضعيف»، « علموا أولادكم الرماية والسباحة وركوب الخيل»</a:t>
            </a:r>
          </a:p>
          <a:p>
            <a:pPr algn="r" rtl="1"/>
            <a:r>
              <a:rPr lang="ar-EG" dirty="0" smtClean="0">
                <a:solidFill>
                  <a:schemeClr val="tx1"/>
                </a:solidFill>
              </a:rPr>
              <a:t>2-  </a:t>
            </a:r>
            <a:r>
              <a:rPr lang="ar-EG" b="1" dirty="0" smtClean="0">
                <a:solidFill>
                  <a:schemeClr val="tx1"/>
                </a:solidFill>
              </a:rPr>
              <a:t>بالصحة الروحية: </a:t>
            </a:r>
            <a:r>
              <a:rPr lang="ar-EG" dirty="0" smtClean="0">
                <a:solidFill>
                  <a:schemeClr val="tx1"/>
                </a:solidFill>
              </a:rPr>
              <a:t>تحقيق التوافق بين النفس الأمارة بالسوء والنفس اللوامة.</a:t>
            </a:r>
          </a:p>
          <a:p>
            <a:pPr algn="r" rtl="1"/>
            <a:r>
              <a:rPr lang="ar-EG" dirty="0" smtClean="0">
                <a:solidFill>
                  <a:schemeClr val="tx1"/>
                </a:solidFill>
              </a:rPr>
              <a:t>3- </a:t>
            </a:r>
            <a:r>
              <a:rPr lang="ar-EG" b="1" dirty="0" smtClean="0">
                <a:solidFill>
                  <a:schemeClr val="tx1"/>
                </a:solidFill>
              </a:rPr>
              <a:t>بالمجتمع وسلامته</a:t>
            </a:r>
            <a:r>
              <a:rPr lang="ar-EG" dirty="0" smtClean="0">
                <a:solidFill>
                  <a:schemeClr val="tx1"/>
                </a:solidFill>
              </a:rPr>
              <a:t>: فالاسلام يهتم بالتركيبات الاجتماعية المختلفة كالاسرة والجماعة.</a:t>
            </a:r>
          </a:p>
          <a:p>
            <a:pPr algn="r" rtl="1"/>
            <a:r>
              <a:rPr lang="ar-EG" dirty="0" smtClean="0">
                <a:solidFill>
                  <a:schemeClr val="tx1"/>
                </a:solidFill>
              </a:rPr>
              <a:t>وبالتالى فالتفاعل بين هذه المكونات هو المفهوم الإسلامى الذى يؤدى فى النهاية إلى صحة نفسية للفرد المسلم.</a:t>
            </a:r>
          </a:p>
          <a:p>
            <a:pPr algn="r" rtl="1"/>
            <a:r>
              <a:rPr lang="ar-EG" dirty="0" smtClean="0">
                <a:solidFill>
                  <a:schemeClr val="tx1"/>
                </a:solidFill>
              </a:rPr>
              <a:t>* وعزا بعض الباحثين كثرة الاضطرابات والأمراض النفسية التى تصيب الناس فى هذا الزمان إلى عدة أسباب:</a:t>
            </a:r>
            <a:endParaRPr lang="en-US" dirty="0">
              <a:solidFill>
                <a:schemeClr val="tx1"/>
              </a:solidFill>
            </a:endParaRPr>
          </a:p>
        </p:txBody>
      </p:sp>
    </p:spTree>
    <p:extLst>
      <p:ext uri="{BB962C8B-B14F-4D97-AF65-F5344CB8AC3E}">
        <p14:creationId xmlns:p14="http://schemas.microsoft.com/office/powerpoint/2010/main" val="2318307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534400" cy="6096000"/>
          </a:xfrm>
        </p:spPr>
        <p:txBody>
          <a:bodyPr/>
          <a:lstStyle/>
          <a:p>
            <a:pPr algn="r" rtl="1"/>
            <a:r>
              <a:rPr lang="ar-EG" dirty="0" smtClean="0">
                <a:solidFill>
                  <a:schemeClr val="tx1"/>
                </a:solidFill>
              </a:rPr>
              <a:t>1-</a:t>
            </a:r>
            <a:r>
              <a:rPr lang="ar-EG" dirty="0" smtClean="0"/>
              <a:t> </a:t>
            </a:r>
            <a:r>
              <a:rPr lang="ar-EG" dirty="0" smtClean="0">
                <a:solidFill>
                  <a:schemeClr val="tx1"/>
                </a:solidFill>
              </a:rPr>
              <a:t>الحربين العالمتين التى ترتب عليهما مشكلات اقتصادية وسياسية واجتماعية ونفسية .</a:t>
            </a:r>
          </a:p>
          <a:p>
            <a:pPr algn="r" rtl="1"/>
            <a:r>
              <a:rPr lang="ar-EG" dirty="0" smtClean="0">
                <a:solidFill>
                  <a:schemeClr val="tx1"/>
                </a:solidFill>
              </a:rPr>
              <a:t>2- عدم الاستقرار السياسى فى كثير من الدول مما أخل بالتوازن فى المجتمع بين الأصالة والتجديد.</a:t>
            </a:r>
          </a:p>
          <a:p>
            <a:pPr algn="r" rtl="1"/>
            <a:r>
              <a:rPr lang="ar-EG" dirty="0" smtClean="0">
                <a:solidFill>
                  <a:schemeClr val="tx1"/>
                </a:solidFill>
              </a:rPr>
              <a:t>3- إهمال وإغفال القيم والمعتقدات والأخلاق والتمسك بالعلم المادى مما أدى الى هجر القيم .</a:t>
            </a:r>
          </a:p>
          <a:p>
            <a:pPr algn="r" rtl="1"/>
            <a:endParaRPr lang="en-US" dirty="0"/>
          </a:p>
        </p:txBody>
      </p:sp>
    </p:spTree>
    <p:extLst>
      <p:ext uri="{BB962C8B-B14F-4D97-AF65-F5344CB8AC3E}">
        <p14:creationId xmlns:p14="http://schemas.microsoft.com/office/powerpoint/2010/main" val="336438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normAutofit fontScale="90000"/>
          </a:bodyPr>
          <a:lstStyle/>
          <a:p>
            <a:pPr marL="0" marR="0" rtl="1">
              <a:lnSpc>
                <a:spcPct val="115000"/>
              </a:lnSpc>
              <a:spcBef>
                <a:spcPts val="0"/>
              </a:spcBef>
              <a:spcAft>
                <a:spcPts val="1000"/>
              </a:spcAft>
            </a:pPr>
            <a:r>
              <a:rPr lang="ar-EG" b="1" dirty="0">
                <a:ea typeface="Calibri"/>
                <a:cs typeface="Arial"/>
              </a:rPr>
              <a:t>تعريف الصحة </a:t>
            </a:r>
            <a:r>
              <a:rPr lang="ar-EG" b="1" dirty="0" smtClean="0">
                <a:ea typeface="Calibri"/>
                <a:cs typeface="Arial"/>
              </a:rPr>
              <a:t>النفسية</a:t>
            </a:r>
            <a:r>
              <a:rPr lang="en-US" sz="2000" dirty="0">
                <a:ea typeface="Calibri"/>
                <a:cs typeface="Arial"/>
              </a:rPr>
              <a:t/>
            </a:r>
            <a:br>
              <a:rPr lang="en-US" sz="2000" dirty="0">
                <a:ea typeface="Calibri"/>
                <a:cs typeface="Arial"/>
              </a:rPr>
            </a:br>
            <a:endParaRPr lang="en-US" dirty="0"/>
          </a:p>
        </p:txBody>
      </p:sp>
      <p:sp>
        <p:nvSpPr>
          <p:cNvPr id="3" name="Subtitle 2"/>
          <p:cNvSpPr>
            <a:spLocks noGrp="1"/>
          </p:cNvSpPr>
          <p:nvPr>
            <p:ph type="subTitle" idx="1"/>
          </p:nvPr>
        </p:nvSpPr>
        <p:spPr>
          <a:xfrm>
            <a:off x="533400" y="1219200"/>
            <a:ext cx="7924800" cy="5257800"/>
          </a:xfrm>
        </p:spPr>
        <p:txBody>
          <a:bodyPr>
            <a:normAutofit fontScale="85000" lnSpcReduction="10000"/>
          </a:bodyPr>
          <a:lstStyle/>
          <a:p>
            <a:pPr algn="r" rtl="1">
              <a:lnSpc>
                <a:spcPct val="115000"/>
              </a:lnSpc>
              <a:spcBef>
                <a:spcPts val="0"/>
              </a:spcBef>
              <a:spcAft>
                <a:spcPts val="1000"/>
              </a:spcAft>
            </a:pPr>
            <a:r>
              <a:rPr lang="ar-EG" dirty="0">
                <a:solidFill>
                  <a:schemeClr val="tx1"/>
                </a:solidFill>
                <a:ea typeface="Calibri"/>
              </a:rPr>
              <a:t>اختلفت تعريفات الصحة النفسية باختلاف المدرسة العلمية التى ينتمى لها صاحب التعريف </a:t>
            </a:r>
            <a:r>
              <a:rPr lang="ar-EG" dirty="0" smtClean="0">
                <a:solidFill>
                  <a:schemeClr val="tx1"/>
                </a:solidFill>
                <a:ea typeface="Calibri"/>
              </a:rPr>
              <a:t>وسوف </a:t>
            </a:r>
            <a:r>
              <a:rPr lang="ar-EG" dirty="0">
                <a:solidFill>
                  <a:schemeClr val="tx1"/>
                </a:solidFill>
                <a:ea typeface="Calibri"/>
              </a:rPr>
              <a:t>نعرض بعض تعريفات الصحة النفسية: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أولا تعريف بلوم للصحة النفسية:</a:t>
            </a:r>
            <a:endParaRPr lang="en-US" sz="1400" b="1"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 الصحة النفسية مزيج </a:t>
            </a:r>
            <a:r>
              <a:rPr lang="ar-EG" dirty="0" smtClean="0">
                <a:solidFill>
                  <a:schemeClr val="tx1"/>
                </a:solidFill>
                <a:ea typeface="Calibri"/>
              </a:rPr>
              <a:t>جسدى </a:t>
            </a:r>
            <a:r>
              <a:rPr lang="ar-EG" dirty="0">
                <a:solidFill>
                  <a:schemeClr val="tx1"/>
                </a:solidFill>
                <a:ea typeface="Calibri"/>
              </a:rPr>
              <a:t>ونفسى ومن أهم مقوماته (الرعاية </a:t>
            </a:r>
            <a:r>
              <a:rPr lang="ar-EG" dirty="0" smtClean="0">
                <a:solidFill>
                  <a:schemeClr val="tx1"/>
                </a:solidFill>
                <a:ea typeface="Calibri"/>
              </a:rPr>
              <a:t>الصحية، الوراثة، </a:t>
            </a:r>
            <a:r>
              <a:rPr lang="ar-EG" dirty="0">
                <a:solidFill>
                  <a:schemeClr val="tx1"/>
                </a:solidFill>
                <a:ea typeface="Calibri"/>
              </a:rPr>
              <a:t>البيئة، السلوك، أسلوب الحياة)"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b="1" dirty="0">
                <a:solidFill>
                  <a:schemeClr val="tx1"/>
                </a:solidFill>
                <a:ea typeface="Calibri"/>
              </a:rPr>
              <a:t>فالصحة النفسية </a:t>
            </a:r>
            <a:r>
              <a:rPr lang="ar-EG" dirty="0">
                <a:solidFill>
                  <a:schemeClr val="tx1"/>
                </a:solidFill>
                <a:ea typeface="Calibri"/>
              </a:rPr>
              <a:t>: هى قدرة الانسان على الشعور بالسعادة </a:t>
            </a:r>
            <a:r>
              <a:rPr lang="ar-EG" dirty="0" smtClean="0">
                <a:solidFill>
                  <a:schemeClr val="tx1"/>
                </a:solidFill>
                <a:ea typeface="Calibri"/>
              </a:rPr>
              <a:t>وقدرته على تكوين </a:t>
            </a:r>
            <a:r>
              <a:rPr lang="ar-EG" dirty="0">
                <a:solidFill>
                  <a:schemeClr val="tx1"/>
                </a:solidFill>
                <a:ea typeface="Calibri"/>
              </a:rPr>
              <a:t>علاقات صادقة مع الأخرين، وقدرته على العودة إلى </a:t>
            </a:r>
            <a:r>
              <a:rPr lang="ar-EG" dirty="0" smtClean="0">
                <a:solidFill>
                  <a:schemeClr val="tx1"/>
                </a:solidFill>
                <a:ea typeface="Calibri"/>
              </a:rPr>
              <a:t>طبيعته بعد </a:t>
            </a:r>
            <a:r>
              <a:rPr lang="ar-EG" dirty="0">
                <a:solidFill>
                  <a:schemeClr val="tx1"/>
                </a:solidFill>
                <a:ea typeface="Calibri"/>
              </a:rPr>
              <a:t>التعرض لأى أزمة أو ضغط نفسى. الصحة النفسية لا تعنى خلو الفرد من الأمراض بل تعنى التوافق الاجتماعى والذاتى والشعور بالرضا والسعادة والحيوية والاستقرار .</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38649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305800" cy="5867400"/>
          </a:xfrm>
        </p:spPr>
        <p:txBody>
          <a:bodyPr>
            <a:normAutofit/>
          </a:bodyPr>
          <a:lstStyle/>
          <a:p>
            <a:pPr marL="342900" marR="0" lvl="0" indent="-342900" algn="r" rtl="1">
              <a:lnSpc>
                <a:spcPct val="115000"/>
              </a:lnSpc>
              <a:spcBef>
                <a:spcPts val="0"/>
              </a:spcBef>
              <a:spcAft>
                <a:spcPts val="1000"/>
              </a:spcAft>
              <a:buFont typeface="Arial"/>
              <a:buChar char="-"/>
            </a:pPr>
            <a:r>
              <a:rPr lang="ar-EG" dirty="0">
                <a:solidFill>
                  <a:schemeClr val="tx1"/>
                </a:solidFill>
                <a:ea typeface="Calibri"/>
              </a:rPr>
              <a:t>ويوجد تعريف آخر للصحة النفسية وهى التوافق مع المجتمع وعدم الشذوذ عنه وعدم مخالفته والمرض النفسى هو </a:t>
            </a:r>
            <a:r>
              <a:rPr lang="ar-EG" b="1" dirty="0">
                <a:solidFill>
                  <a:schemeClr val="tx1"/>
                </a:solidFill>
                <a:ea typeface="Calibri"/>
              </a:rPr>
              <a:t>عدم التوافق مع المجتمع</a:t>
            </a:r>
            <a:r>
              <a:rPr lang="ar-EG" dirty="0">
                <a:solidFill>
                  <a:schemeClr val="tx1"/>
                </a:solidFill>
                <a:ea typeface="Calibri"/>
              </a:rPr>
              <a:t>. وحسب هذا التعريف يكون الأنبياء والمصلحون فاقدى الصحة النفسية وهذا يخالف الواقع.</a:t>
            </a:r>
            <a:endParaRPr lang="en-US" sz="1400" dirty="0">
              <a:solidFill>
                <a:schemeClr val="tx1"/>
              </a:solidFill>
              <a:ea typeface="Calibri"/>
              <a:cs typeface="Arial"/>
            </a:endParaRPr>
          </a:p>
          <a:p>
            <a:pPr algn="r"/>
            <a:r>
              <a:rPr lang="ar-EG" dirty="0">
                <a:solidFill>
                  <a:schemeClr val="tx1"/>
                </a:solidFill>
                <a:ea typeface="Calibri"/>
              </a:rPr>
              <a:t>تعريف آخر وهو الصحة النفسية هى </a:t>
            </a:r>
            <a:r>
              <a:rPr lang="ar-EG" b="1" dirty="0">
                <a:solidFill>
                  <a:schemeClr val="tx1"/>
                </a:solidFill>
                <a:ea typeface="Calibri"/>
              </a:rPr>
              <a:t>قدرة الفرد على التطور </a:t>
            </a:r>
            <a:endParaRPr lang="en-US" b="1" dirty="0" smtClean="0">
              <a:solidFill>
                <a:schemeClr val="tx1"/>
              </a:solidFill>
              <a:ea typeface="Calibri"/>
            </a:endParaRPr>
          </a:p>
          <a:p>
            <a:r>
              <a:rPr lang="ar-EG" dirty="0" smtClean="0">
                <a:solidFill>
                  <a:schemeClr val="tx1"/>
                </a:solidFill>
                <a:ea typeface="Calibri"/>
              </a:rPr>
              <a:t>فحينما </a:t>
            </a:r>
            <a:r>
              <a:rPr lang="ar-EG" dirty="0">
                <a:solidFill>
                  <a:schemeClr val="tx1"/>
                </a:solidFill>
                <a:ea typeface="Calibri"/>
              </a:rPr>
              <a:t>يتمسك البالغ بسلوكيات الطفولة فإنه يعد مريضا </a:t>
            </a:r>
            <a:r>
              <a:rPr lang="ar-EG" dirty="0" smtClean="0">
                <a:solidFill>
                  <a:schemeClr val="tx1"/>
                </a:solidFill>
                <a:ea typeface="Calibri"/>
              </a:rPr>
              <a:t>نفسيا</a:t>
            </a:r>
            <a:endParaRPr lang="en-US" dirty="0" smtClean="0">
              <a:solidFill>
                <a:schemeClr val="tx1"/>
              </a:solidFill>
              <a:ea typeface="Calibri"/>
            </a:endParaRPr>
          </a:p>
          <a:p>
            <a:pPr marL="800100" lvl="1" indent="-342900" algn="r" rtl="1">
              <a:lnSpc>
                <a:spcPct val="115000"/>
              </a:lnSpc>
              <a:spcBef>
                <a:spcPts val="0"/>
              </a:spcBef>
              <a:spcAft>
                <a:spcPts val="1000"/>
              </a:spcAft>
              <a:buFont typeface="Arial"/>
              <a:buChar char="-"/>
            </a:pPr>
            <a:r>
              <a:rPr lang="ar-EG" dirty="0">
                <a:solidFill>
                  <a:schemeClr val="tx1"/>
                </a:solidFill>
                <a:ea typeface="Calibri"/>
              </a:rPr>
              <a:t>الصحة النفسية هى توافق أحوال النفس الثلاث (حالة الأبوة، حالة الطفولة، وحالة الرشد) بمعنى أن الشخص السليم نفسيا يعيش بهذه الحالات فى تناغم وانسجام دون طغيان جانب على آخر.</a:t>
            </a:r>
            <a:endParaRPr lang="en-US" sz="1000" dirty="0">
              <a:solidFill>
                <a:schemeClr val="tx1"/>
              </a:solidFill>
              <a:ea typeface="Calibri"/>
              <a:cs typeface="Arial"/>
            </a:endParaRPr>
          </a:p>
          <a:p>
            <a:pPr algn="r"/>
            <a:endParaRPr lang="en-US" dirty="0">
              <a:solidFill>
                <a:schemeClr val="tx1"/>
              </a:solidFill>
            </a:endParaRPr>
          </a:p>
        </p:txBody>
      </p:sp>
    </p:spTree>
    <p:extLst>
      <p:ext uri="{BB962C8B-B14F-4D97-AF65-F5344CB8AC3E}">
        <p14:creationId xmlns:p14="http://schemas.microsoft.com/office/powerpoint/2010/main" val="951849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458200" cy="6096000"/>
          </a:xfrm>
        </p:spPr>
        <p:txBody>
          <a:bodyPr/>
          <a:lstStyle/>
          <a:p>
            <a:pPr marL="342900" marR="0" lvl="0" indent="-342900" algn="r" rtl="1">
              <a:lnSpc>
                <a:spcPct val="115000"/>
              </a:lnSpc>
              <a:spcBef>
                <a:spcPts val="0"/>
              </a:spcBef>
              <a:spcAft>
                <a:spcPts val="1000"/>
              </a:spcAft>
              <a:buFont typeface="Arial"/>
              <a:buChar char="-"/>
            </a:pPr>
            <a:r>
              <a:rPr lang="ar-EG" dirty="0">
                <a:solidFill>
                  <a:schemeClr val="tx1"/>
                </a:solidFill>
                <a:ea typeface="Calibri"/>
              </a:rPr>
              <a:t>الصحة النفسية هى القدرة على </a:t>
            </a:r>
            <a:r>
              <a:rPr lang="ar-EG" b="1" dirty="0">
                <a:solidFill>
                  <a:schemeClr val="tx1"/>
                </a:solidFill>
                <a:ea typeface="Calibri"/>
              </a:rPr>
              <a:t>الحب والعمل </a:t>
            </a:r>
            <a:r>
              <a:rPr lang="ar-EG" dirty="0">
                <a:solidFill>
                  <a:schemeClr val="tx1"/>
                </a:solidFill>
                <a:ea typeface="Calibri"/>
              </a:rPr>
              <a:t>( أى حب الفرد لنفسه، وللأخرين وأن يعمل عملا بناءا يستمد منه البقاء لنفسه وللأخرين).</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وبعض العلماء يعتبر </a:t>
            </a:r>
            <a:r>
              <a:rPr lang="ar-EG" b="1" dirty="0">
                <a:solidFill>
                  <a:schemeClr val="tx1"/>
                </a:solidFill>
                <a:ea typeface="Calibri"/>
              </a:rPr>
              <a:t>المرض النفسى </a:t>
            </a:r>
            <a:r>
              <a:rPr lang="ar-EG" dirty="0">
                <a:solidFill>
                  <a:schemeClr val="tx1"/>
                </a:solidFill>
                <a:ea typeface="Calibri"/>
              </a:rPr>
              <a:t>هو عدم التوافق الداخلى وأن </a:t>
            </a:r>
            <a:r>
              <a:rPr lang="ar-EG" b="1" dirty="0">
                <a:solidFill>
                  <a:schemeClr val="tx1"/>
                </a:solidFill>
                <a:ea typeface="Calibri"/>
              </a:rPr>
              <a:t>الصحة النفسية </a:t>
            </a:r>
            <a:r>
              <a:rPr lang="ar-EG" dirty="0">
                <a:solidFill>
                  <a:schemeClr val="tx1"/>
                </a:solidFill>
                <a:ea typeface="Calibri"/>
              </a:rPr>
              <a:t>هى التوافق الداخلى بين مكونات النفس جزء فطرى وهى الغرائز (الهو)، وجزء مكتسب من البيئة الخارجية وهو الأنا الأعلى.وهذا التعريف له أصول إسلامية.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فالنفس الأمارة بالسوء = الغرائز.</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والنفس اللوامة = الأنا الأعلى.</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1638939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5867400"/>
          </a:xfrm>
        </p:spPr>
        <p:txBody>
          <a:bodyPr>
            <a:normAutofit fontScale="92500" lnSpcReduction="10000"/>
          </a:bodyPr>
          <a:lstStyle/>
          <a:p>
            <a:pPr marL="457200" marR="0" algn="r" rtl="1">
              <a:lnSpc>
                <a:spcPct val="115000"/>
              </a:lnSpc>
              <a:spcBef>
                <a:spcPts val="0"/>
              </a:spcBef>
              <a:spcAft>
                <a:spcPts val="1000"/>
              </a:spcAft>
            </a:pPr>
            <a:r>
              <a:rPr lang="ar-EG" dirty="0">
                <a:solidFill>
                  <a:schemeClr val="tx1"/>
                </a:solidFill>
                <a:ea typeface="Calibri"/>
              </a:rPr>
              <a:t>وحين يتحقق التوازن والتوافق بين النفسين تتحقق الطمأنينة للانسان وتوصف بأنها النفس المطمئنة.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smtClean="0">
                <a:solidFill>
                  <a:schemeClr val="tx1"/>
                </a:solidFill>
                <a:ea typeface="Calibri"/>
              </a:rPr>
              <a:t>علم </a:t>
            </a:r>
            <a:r>
              <a:rPr lang="ar-EG" b="1" dirty="0">
                <a:solidFill>
                  <a:schemeClr val="tx1"/>
                </a:solidFill>
                <a:ea typeface="Calibri"/>
              </a:rPr>
              <a:t>الصحة النفسية</a:t>
            </a:r>
            <a:r>
              <a:rPr lang="ar-EG" dirty="0">
                <a:solidFill>
                  <a:schemeClr val="tx1"/>
                </a:solidFill>
                <a:ea typeface="Calibri"/>
              </a:rPr>
              <a:t>: هو الدراسة العلمية للصحة النفسية وعملية التوافق النفسى ، ودراسة المشكلات والاضطرابات والأمراض  النفسية ودراسة أسبابها وتشخيصها وعلاجها والوقاية منها.</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وعلم الصحة النفسية له شقان</a:t>
            </a:r>
            <a:r>
              <a:rPr lang="ar-EG" dirty="0">
                <a:solidFill>
                  <a:schemeClr val="tx1"/>
                </a:solidFill>
                <a:ea typeface="Calibri"/>
              </a:rPr>
              <a:t>:</a:t>
            </a:r>
            <a:endParaRPr lang="en-US" sz="1400" dirty="0">
              <a:solidFill>
                <a:schemeClr val="tx1"/>
              </a:solidFill>
              <a:ea typeface="Calibri"/>
              <a:cs typeface="Arial"/>
            </a:endParaRPr>
          </a:p>
          <a:p>
            <a:pPr algn="r" rtl="1"/>
            <a:r>
              <a:rPr lang="ar-EG" dirty="0">
                <a:solidFill>
                  <a:schemeClr val="tx1"/>
                </a:solidFill>
                <a:ea typeface="Calibri"/>
              </a:rPr>
              <a:t>شق نظرى علمى يحتوى على موضوعات( الدوافع، والحاجات الشخصية، وأسباب الأمراض، والحيل الدفاعية، والدراسات </a:t>
            </a:r>
            <a:r>
              <a:rPr lang="ar-EG" dirty="0" smtClean="0">
                <a:solidFill>
                  <a:schemeClr val="tx1"/>
                </a:solidFill>
                <a:ea typeface="Calibri"/>
              </a:rPr>
              <a:t>والأبحاث </a:t>
            </a:r>
            <a:r>
              <a:rPr lang="ar-EG" dirty="0">
                <a:solidFill>
                  <a:schemeClr val="tx1"/>
                </a:solidFill>
                <a:ea typeface="Calibri"/>
              </a:rPr>
              <a:t>العلمية فى </a:t>
            </a:r>
            <a:r>
              <a:rPr lang="ar-EG" dirty="0" smtClean="0">
                <a:solidFill>
                  <a:schemeClr val="tx1"/>
                </a:solidFill>
                <a:ea typeface="Calibri"/>
              </a:rPr>
              <a:t>موضوعات الصحة النفسية،</a:t>
            </a:r>
            <a:r>
              <a:rPr lang="ar-EG" dirty="0">
                <a:ea typeface="Calibri"/>
              </a:rPr>
              <a:t> </a:t>
            </a:r>
            <a:r>
              <a:rPr lang="ar-EG" dirty="0">
                <a:solidFill>
                  <a:schemeClr val="tx1"/>
                </a:solidFill>
                <a:ea typeface="Calibri"/>
              </a:rPr>
              <a:t>وتدريب الاخصائيين النفسيين، وتوعية العامة وتصحيح مفاهيمهم الخاطئة حول الصحة النفسية</a:t>
            </a:r>
            <a:endParaRPr lang="en-US" dirty="0">
              <a:solidFill>
                <a:schemeClr val="tx1"/>
              </a:solidFill>
            </a:endParaRPr>
          </a:p>
        </p:txBody>
      </p:sp>
    </p:spTree>
    <p:extLst>
      <p:ext uri="{BB962C8B-B14F-4D97-AF65-F5344CB8AC3E}">
        <p14:creationId xmlns:p14="http://schemas.microsoft.com/office/powerpoint/2010/main" val="1512587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610600" cy="6096000"/>
          </a:xfrm>
        </p:spPr>
        <p:txBody>
          <a:bodyPr>
            <a:normAutofit fontScale="92500"/>
          </a:bodyPr>
          <a:lstStyle/>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شق تطبيقى عملى</a:t>
            </a:r>
            <a:r>
              <a:rPr lang="ar-EG" dirty="0">
                <a:solidFill>
                  <a:schemeClr val="tx1"/>
                </a:solidFill>
                <a:ea typeface="Calibri"/>
              </a:rPr>
              <a:t>: يتم فيه تشخيص وعلاج الأمراض النفسية.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en-US" dirty="0">
                <a:solidFill>
                  <a:schemeClr val="tx1"/>
                </a:solidFill>
                <a:ea typeface="Calibri"/>
                <a:cs typeface="Arial"/>
              </a:rPr>
              <a:t> </a:t>
            </a:r>
            <a:endParaRPr lang="en-US" sz="1400" dirty="0">
              <a:solidFill>
                <a:schemeClr val="tx1"/>
              </a:solidFill>
              <a:ea typeface="Calibri"/>
              <a:cs typeface="Arial"/>
            </a:endParaRPr>
          </a:p>
          <a:p>
            <a:pPr marL="342900" marR="0" lvl="0" indent="-342900" algn="r" rtl="1">
              <a:lnSpc>
                <a:spcPct val="115000"/>
              </a:lnSpc>
              <a:spcBef>
                <a:spcPts val="0"/>
              </a:spcBef>
              <a:spcAft>
                <a:spcPts val="0"/>
              </a:spcAft>
              <a:buFont typeface="Arial"/>
              <a:buChar char="-"/>
            </a:pPr>
            <a:r>
              <a:rPr lang="ar-EG" b="1" dirty="0">
                <a:solidFill>
                  <a:schemeClr val="tx1"/>
                </a:solidFill>
                <a:ea typeface="Calibri"/>
              </a:rPr>
              <a:t>بينما الصحة النفسية( المفهوم الايجابى): </a:t>
            </a:r>
            <a:r>
              <a:rPr lang="ar-EG" dirty="0">
                <a:solidFill>
                  <a:schemeClr val="tx1"/>
                </a:solidFill>
                <a:ea typeface="Calibri"/>
              </a:rPr>
              <a:t>هى حالة دائمة نسبيا يكون الفرد فيها متوافقا نفسيا أى مع نفسه وبيئته ويشعر بالسعادة مع نفسه ومع الآخرين ويكون قادرا على تحقيق ذاته واستغلال قدراته الى اقصى حد ويكون قادرا على مواجهة مطالب الحياة، وتكون شخصيته متكاملة سوية.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  ويرى هذا التعريف أن </a:t>
            </a:r>
            <a:r>
              <a:rPr lang="ar-EG" b="1" dirty="0">
                <a:solidFill>
                  <a:schemeClr val="tx1"/>
                </a:solidFill>
                <a:ea typeface="Calibri"/>
              </a:rPr>
              <a:t>للشخصية أربعة جوانب أساسية </a:t>
            </a:r>
            <a:r>
              <a:rPr lang="ar-EG" dirty="0">
                <a:solidFill>
                  <a:schemeClr val="tx1"/>
                </a:solidFill>
                <a:ea typeface="Calibri"/>
              </a:rPr>
              <a:t>( الجانب الجسمى، العقلى، الاجتماعى، والانفعالى). وحتى يكون الانسان سليما نفسيا لابد من تكامل جميع هذه الجوانب فى شخصيته.</a:t>
            </a:r>
            <a:endParaRPr lang="en-US" sz="1400" dirty="0">
              <a:solidFill>
                <a:schemeClr val="tx1"/>
              </a:solidFill>
              <a:ea typeface="Calibri"/>
              <a:cs typeface="Arial"/>
            </a:endParaRPr>
          </a:p>
          <a:p>
            <a:endParaRPr lang="en-US" dirty="0"/>
          </a:p>
        </p:txBody>
      </p:sp>
    </p:spTree>
    <p:extLst>
      <p:ext uri="{BB962C8B-B14F-4D97-AF65-F5344CB8AC3E}">
        <p14:creationId xmlns:p14="http://schemas.microsoft.com/office/powerpoint/2010/main" val="461718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382000" cy="6172200"/>
          </a:xfrm>
        </p:spPr>
        <p:txBody>
          <a:bodyPr>
            <a:normAutofit lnSpcReduction="10000"/>
          </a:bodyPr>
          <a:lstStyle/>
          <a:p>
            <a:pPr marL="342900" marR="0" lvl="0" indent="-342900" algn="r" rtl="1">
              <a:lnSpc>
                <a:spcPct val="115000"/>
              </a:lnSpc>
              <a:spcBef>
                <a:spcPts val="0"/>
              </a:spcBef>
              <a:spcAft>
                <a:spcPts val="1000"/>
              </a:spcAft>
              <a:buFont typeface="Symbol"/>
              <a:buChar char=""/>
            </a:pPr>
            <a:r>
              <a:rPr lang="ar-EG" b="1" dirty="0">
                <a:solidFill>
                  <a:schemeClr val="tx1"/>
                </a:solidFill>
                <a:ea typeface="Calibri"/>
              </a:rPr>
              <a:t>ومن محاسن هذا المنظور الايجابى فى تعريف الصحة النفسية:</a:t>
            </a:r>
            <a:endParaRPr lang="en-US" sz="1400" b="1"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يحدد الشواذ وصفاتهم.</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يوضح كيفية تطوير وتحقيق الصحة النفسية. </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المفهوم السلبى للصحة النفسية: تعنى حالة إيجابية تتضمن التمتع بصحة العقل وسلامة السلوك.والسلامة من أعراض المرض النفسى وهذا المفهوم يلقى اقبالا فى ميادين الطب النفسى، ويعد هذا المفهوم قاصر على جانب واحد فى الصحة </a:t>
            </a:r>
            <a:r>
              <a:rPr lang="ar-EG" dirty="0" smtClean="0">
                <a:solidFill>
                  <a:schemeClr val="tx1"/>
                </a:solidFill>
                <a:ea typeface="Calibri"/>
              </a:rPr>
              <a:t>النفسية</a:t>
            </a:r>
          </a:p>
          <a:p>
            <a:pPr marR="0" lvl="0" algn="r" rtl="1">
              <a:lnSpc>
                <a:spcPct val="115000"/>
              </a:lnSpc>
              <a:spcBef>
                <a:spcPts val="0"/>
              </a:spcBef>
              <a:spcAft>
                <a:spcPts val="1000"/>
              </a:spcAft>
            </a:pPr>
            <a:r>
              <a:rPr lang="ar-EG" b="1" dirty="0" smtClean="0">
                <a:solidFill>
                  <a:schemeClr val="tx1"/>
                </a:solidFill>
                <a:ea typeface="Calibri"/>
              </a:rPr>
              <a:t>وتتضمن </a:t>
            </a:r>
            <a:r>
              <a:rPr lang="ar-EG" b="1" dirty="0">
                <a:solidFill>
                  <a:schemeClr val="tx1"/>
                </a:solidFill>
                <a:ea typeface="Calibri"/>
              </a:rPr>
              <a:t>مواصفات </a:t>
            </a:r>
            <a:r>
              <a:rPr lang="en-US" b="1" dirty="0" smtClean="0">
                <a:solidFill>
                  <a:schemeClr val="tx1"/>
                </a:solidFill>
                <a:ea typeface="Calibri"/>
              </a:rPr>
              <a:t>,</a:t>
            </a:r>
            <a:r>
              <a:rPr lang="ar-EG" b="1" dirty="0" smtClean="0">
                <a:solidFill>
                  <a:schemeClr val="tx1"/>
                </a:solidFill>
                <a:ea typeface="Calibri"/>
              </a:rPr>
              <a:t>وخصائص الصحة </a:t>
            </a:r>
            <a:r>
              <a:rPr lang="ar-EG" b="1" dirty="0">
                <a:solidFill>
                  <a:schemeClr val="tx1"/>
                </a:solidFill>
                <a:ea typeface="Calibri"/>
              </a:rPr>
              <a:t>الجيدة كالآتى</a:t>
            </a:r>
            <a:r>
              <a:rPr lang="ar-EG" b="1" dirty="0">
                <a:ea typeface="Calibri"/>
              </a:rPr>
              <a:t>:</a:t>
            </a:r>
            <a:endParaRPr lang="en-US" b="1" dirty="0"/>
          </a:p>
        </p:txBody>
      </p:sp>
    </p:spTree>
    <p:extLst>
      <p:ext uri="{BB962C8B-B14F-4D97-AF65-F5344CB8AC3E}">
        <p14:creationId xmlns:p14="http://schemas.microsoft.com/office/powerpoint/2010/main" val="1380957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534400" cy="6096000"/>
          </a:xfrm>
        </p:spPr>
        <p:txBody>
          <a:bodyPr/>
          <a:lstStyle/>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السلامة: </a:t>
            </a:r>
            <a:r>
              <a:rPr lang="ar-EG" dirty="0">
                <a:solidFill>
                  <a:schemeClr val="tx1"/>
                </a:solidFill>
                <a:ea typeface="Calibri"/>
              </a:rPr>
              <a:t>الخلو من الأمراض والعاهات فالانسان هنا يخلو من الأمراض لكنه عرضة لها اذا توافرت الأسباب.</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الكفاية البدنية: </a:t>
            </a:r>
            <a:r>
              <a:rPr lang="ar-EG" dirty="0">
                <a:solidFill>
                  <a:schemeClr val="tx1"/>
                </a:solidFill>
                <a:ea typeface="Calibri"/>
              </a:rPr>
              <a:t>سلامة أجهزة الجسم وتكيفها مع البيئة.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الكفايات العقلية والنفسية</a:t>
            </a:r>
            <a:r>
              <a:rPr lang="ar-EG" dirty="0">
                <a:solidFill>
                  <a:schemeClr val="tx1"/>
                </a:solidFill>
                <a:ea typeface="Calibri"/>
              </a:rPr>
              <a:t>: سلامة النفس وانخفاض الاضطرابات </a:t>
            </a:r>
            <a:r>
              <a:rPr lang="ar-EG" dirty="0" smtClean="0">
                <a:solidFill>
                  <a:schemeClr val="tx1"/>
                </a:solidFill>
                <a:ea typeface="Calibri"/>
              </a:rPr>
              <a:t>العقلية والانفعالات </a:t>
            </a:r>
            <a:r>
              <a:rPr lang="ar-EG" dirty="0">
                <a:solidFill>
                  <a:schemeClr val="tx1"/>
                </a:solidFill>
                <a:ea typeface="Calibri"/>
              </a:rPr>
              <a:t>والاحاسيس.</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الكفايات الاجتماعية</a:t>
            </a:r>
            <a:r>
              <a:rPr lang="ar-EG" dirty="0">
                <a:solidFill>
                  <a:schemeClr val="tx1"/>
                </a:solidFill>
                <a:ea typeface="Calibri"/>
              </a:rPr>
              <a:t>: قدرة الفرد على التفاعل الايجابى مع الآخرين من خلال إقامة العلاقات الشخصية والاجتماعية وفق معايير السلوك الخاصة بكل مجتمع.</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106051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1000</TotalTime>
  <Words>1935</Words>
  <Application>Microsoft Office PowerPoint</Application>
  <PresentationFormat>On-screen Show (4:3)</PresentationFormat>
  <Paragraphs>172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 محاضرة بعنوان  «تعريف الصحة النفسية»</vt:lpstr>
      <vt:lpstr>تعريف الصحة النفسية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الصحة النفسية</dc:title>
  <dc:creator>Dr-Mona</dc:creator>
  <cp:lastModifiedBy>Dr-Mona</cp:lastModifiedBy>
  <cp:revision>60</cp:revision>
  <dcterms:created xsi:type="dcterms:W3CDTF">2015-02-01T05:46:14Z</dcterms:created>
  <dcterms:modified xsi:type="dcterms:W3CDTF">2015-02-25T18:07:14Z</dcterms:modified>
</cp:coreProperties>
</file>