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notesMasterIdLst>
    <p:notesMasterId r:id="rId27"/>
  </p:notesMasterIdLst>
  <p:sldIdLst>
    <p:sldId id="256" r:id="rId2"/>
    <p:sldId id="257" r:id="rId3"/>
    <p:sldId id="258" r:id="rId4"/>
    <p:sldId id="259" r:id="rId5"/>
    <p:sldId id="260" r:id="rId6"/>
    <p:sldId id="273" r:id="rId7"/>
    <p:sldId id="266" r:id="rId8"/>
    <p:sldId id="261" r:id="rId9"/>
    <p:sldId id="262" r:id="rId10"/>
    <p:sldId id="263" r:id="rId11"/>
    <p:sldId id="264" r:id="rId12"/>
    <p:sldId id="265" r:id="rId13"/>
    <p:sldId id="274" r:id="rId14"/>
    <p:sldId id="275" r:id="rId15"/>
    <p:sldId id="276" r:id="rId16"/>
    <p:sldId id="277" r:id="rId17"/>
    <p:sldId id="279" r:id="rId18"/>
    <p:sldId id="278" r:id="rId19"/>
    <p:sldId id="267" r:id="rId20"/>
    <p:sldId id="268" r:id="rId21"/>
    <p:sldId id="269" r:id="rId22"/>
    <p:sldId id="270" r:id="rId23"/>
    <p:sldId id="271" r:id="rId24"/>
    <p:sldId id="272" r:id="rId25"/>
    <p:sldId id="280" r:id="rId26"/>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D20AC0-CA7C-4A86-A7B8-8EF024EA17F5}" type="datetimeFigureOut">
              <a:rPr lang="ar-BH" smtClean="0"/>
              <a:t>06/05/1436</a:t>
            </a:fld>
            <a:endParaRPr lang="ar-B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5B1C14-77B5-492C-BFE1-65E9C7CEED86}" type="slidenum">
              <a:rPr lang="ar-BH" smtClean="0"/>
              <a:t>‹#›</a:t>
            </a:fld>
            <a:endParaRPr lang="ar-BH"/>
          </a:p>
        </p:txBody>
      </p:sp>
    </p:spTree>
    <p:extLst>
      <p:ext uri="{BB962C8B-B14F-4D97-AF65-F5344CB8AC3E}">
        <p14:creationId xmlns:p14="http://schemas.microsoft.com/office/powerpoint/2010/main" val="591341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2B5B1C14-77B5-492C-BFE1-65E9C7CEED86}" type="slidenum">
              <a:rPr lang="ar-BH" smtClean="0"/>
              <a:t>2</a:t>
            </a:fld>
            <a:endParaRPr lang="ar-BH"/>
          </a:p>
        </p:txBody>
      </p:sp>
    </p:spTree>
    <p:extLst>
      <p:ext uri="{BB962C8B-B14F-4D97-AF65-F5344CB8AC3E}">
        <p14:creationId xmlns:p14="http://schemas.microsoft.com/office/powerpoint/2010/main" val="108886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2B5B1C14-77B5-492C-BFE1-65E9C7CEED86}" type="slidenum">
              <a:rPr lang="ar-BH" smtClean="0"/>
              <a:t>17</a:t>
            </a:fld>
            <a:endParaRPr lang="ar-BH"/>
          </a:p>
        </p:txBody>
      </p:sp>
    </p:spTree>
    <p:extLst>
      <p:ext uri="{BB962C8B-B14F-4D97-AF65-F5344CB8AC3E}">
        <p14:creationId xmlns:p14="http://schemas.microsoft.com/office/powerpoint/2010/main" val="376901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FE7D1B1-7588-4B68-98C7-C33A515C2E53}" type="datetimeFigureOut">
              <a:rPr lang="ar-BH" smtClean="0"/>
              <a:t>06/05/1436</a:t>
            </a:fld>
            <a:endParaRPr lang="ar-BH"/>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BH"/>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9379C5-6925-42E3-BE6A-24757600E696}" type="slidenum">
              <a:rPr lang="ar-BH" smtClean="0"/>
              <a:t>‹#›</a:t>
            </a:fld>
            <a:endParaRPr lang="ar-BH"/>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7D1B1-7588-4B68-98C7-C33A515C2E53}" type="datetimeFigureOut">
              <a:rPr lang="ar-BH" smtClean="0"/>
              <a:t>06/05/1436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7D1B1-7588-4B68-98C7-C33A515C2E53}" type="datetimeFigureOut">
              <a:rPr lang="ar-BH" smtClean="0"/>
              <a:t>06/05/1436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7D1B1-7588-4B68-98C7-C33A515C2E53}" type="datetimeFigureOut">
              <a:rPr lang="ar-BH" smtClean="0"/>
              <a:t>06/05/1436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7D1B1-7588-4B68-98C7-C33A515C2E53}" type="datetimeFigureOut">
              <a:rPr lang="ar-BH" smtClean="0"/>
              <a:t>06/05/1436</a:t>
            </a:fld>
            <a:endParaRPr lang="ar-BH"/>
          </a:p>
        </p:txBody>
      </p:sp>
      <p:sp>
        <p:nvSpPr>
          <p:cNvPr id="5" name="Footer Placeholder 4"/>
          <p:cNvSpPr>
            <a:spLocks noGrp="1"/>
          </p:cNvSpPr>
          <p:nvPr>
            <p:ph type="ftr" sz="quarter" idx="11"/>
          </p:nvPr>
        </p:nvSpPr>
        <p:spPr/>
        <p:txBody>
          <a:bodyPr/>
          <a:lstStyle/>
          <a:p>
            <a:endParaRPr lang="ar-BH"/>
          </a:p>
        </p:txBody>
      </p:sp>
      <p:sp>
        <p:nvSpPr>
          <p:cNvPr id="6" name="Slide Number Placeholder 5"/>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FE7D1B1-7588-4B68-98C7-C33A515C2E53}" type="datetimeFigureOut">
              <a:rPr lang="ar-BH" smtClean="0"/>
              <a:t>06/05/1436</a:t>
            </a:fld>
            <a:endParaRPr lang="ar-BH"/>
          </a:p>
        </p:txBody>
      </p:sp>
      <p:sp>
        <p:nvSpPr>
          <p:cNvPr id="6" name="Footer Placeholder 5"/>
          <p:cNvSpPr>
            <a:spLocks noGrp="1"/>
          </p:cNvSpPr>
          <p:nvPr>
            <p:ph type="ftr" sz="quarter" idx="11"/>
          </p:nvPr>
        </p:nvSpPr>
        <p:spPr/>
        <p:txBody>
          <a:bodyPr/>
          <a:lstStyle/>
          <a:p>
            <a:endParaRPr lang="ar-BH"/>
          </a:p>
        </p:txBody>
      </p:sp>
      <p:sp>
        <p:nvSpPr>
          <p:cNvPr id="7" name="Slide Number Placeholder 6"/>
          <p:cNvSpPr>
            <a:spLocks noGrp="1"/>
          </p:cNvSpPr>
          <p:nvPr>
            <p:ph type="sldNum" sz="quarter" idx="12"/>
          </p:nvPr>
        </p:nvSpPr>
        <p:spPr/>
        <p:txBody>
          <a:bodyPr/>
          <a:lstStyle/>
          <a:p>
            <a:fld id="{D79379C5-6925-42E3-BE6A-24757600E696}" type="slidenum">
              <a:rPr lang="ar-BH" smtClean="0"/>
              <a:t>‹#›</a:t>
            </a:fld>
            <a:endParaRPr lang="ar-BH"/>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E7D1B1-7588-4B68-98C7-C33A515C2E53}" type="datetimeFigureOut">
              <a:rPr lang="ar-BH" smtClean="0"/>
              <a:t>06/05/1436</a:t>
            </a:fld>
            <a:endParaRPr lang="ar-BH"/>
          </a:p>
        </p:txBody>
      </p:sp>
      <p:sp>
        <p:nvSpPr>
          <p:cNvPr id="8" name="Footer Placeholder 7"/>
          <p:cNvSpPr>
            <a:spLocks noGrp="1"/>
          </p:cNvSpPr>
          <p:nvPr>
            <p:ph type="ftr" sz="quarter" idx="11"/>
          </p:nvPr>
        </p:nvSpPr>
        <p:spPr/>
        <p:txBody>
          <a:bodyPr/>
          <a:lstStyle/>
          <a:p>
            <a:endParaRPr lang="ar-BH"/>
          </a:p>
        </p:txBody>
      </p:sp>
      <p:sp>
        <p:nvSpPr>
          <p:cNvPr id="9" name="Slide Number Placeholder 8"/>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7D1B1-7588-4B68-98C7-C33A515C2E53}" type="datetimeFigureOut">
              <a:rPr lang="ar-BH" smtClean="0"/>
              <a:t>06/05/1436</a:t>
            </a:fld>
            <a:endParaRPr lang="ar-BH"/>
          </a:p>
        </p:txBody>
      </p:sp>
      <p:sp>
        <p:nvSpPr>
          <p:cNvPr id="4" name="Footer Placeholder 3"/>
          <p:cNvSpPr>
            <a:spLocks noGrp="1"/>
          </p:cNvSpPr>
          <p:nvPr>
            <p:ph type="ftr" sz="quarter" idx="11"/>
          </p:nvPr>
        </p:nvSpPr>
        <p:spPr/>
        <p:txBody>
          <a:bodyPr/>
          <a:lstStyle/>
          <a:p>
            <a:endParaRPr lang="ar-BH"/>
          </a:p>
        </p:txBody>
      </p:sp>
      <p:sp>
        <p:nvSpPr>
          <p:cNvPr id="5" name="Slide Number Placeholder 4"/>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7D1B1-7588-4B68-98C7-C33A515C2E53}" type="datetimeFigureOut">
              <a:rPr lang="ar-BH" smtClean="0"/>
              <a:t>06/05/1436</a:t>
            </a:fld>
            <a:endParaRPr lang="ar-BH"/>
          </a:p>
        </p:txBody>
      </p:sp>
      <p:sp>
        <p:nvSpPr>
          <p:cNvPr id="3" name="Footer Placeholder 2"/>
          <p:cNvSpPr>
            <a:spLocks noGrp="1"/>
          </p:cNvSpPr>
          <p:nvPr>
            <p:ph type="ftr" sz="quarter" idx="11"/>
          </p:nvPr>
        </p:nvSpPr>
        <p:spPr/>
        <p:txBody>
          <a:bodyPr/>
          <a:lstStyle/>
          <a:p>
            <a:endParaRPr lang="ar-BH"/>
          </a:p>
        </p:txBody>
      </p:sp>
      <p:sp>
        <p:nvSpPr>
          <p:cNvPr id="4" name="Slide Number Placeholder 3"/>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FE7D1B1-7588-4B68-98C7-C33A515C2E53}" type="datetimeFigureOut">
              <a:rPr lang="ar-BH" smtClean="0"/>
              <a:t>06/05/1436</a:t>
            </a:fld>
            <a:endParaRPr lang="ar-BH"/>
          </a:p>
        </p:txBody>
      </p:sp>
      <p:sp>
        <p:nvSpPr>
          <p:cNvPr id="7" name="Slide Number Placeholder 6"/>
          <p:cNvSpPr>
            <a:spLocks noGrp="1"/>
          </p:cNvSpPr>
          <p:nvPr>
            <p:ph type="sldNum" sz="quarter" idx="12"/>
          </p:nvPr>
        </p:nvSpPr>
        <p:spPr/>
        <p:txBody>
          <a:bodyPr/>
          <a:lstStyle/>
          <a:p>
            <a:fld id="{D79379C5-6925-42E3-BE6A-24757600E696}" type="slidenum">
              <a:rPr lang="ar-BH" smtClean="0"/>
              <a:t>‹#›</a:t>
            </a:fld>
            <a:endParaRPr lang="ar-BH"/>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BH"/>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7D1B1-7588-4B68-98C7-C33A515C2E53}" type="datetimeFigureOut">
              <a:rPr lang="ar-BH" smtClean="0"/>
              <a:t>06/05/1436</a:t>
            </a:fld>
            <a:endParaRPr lang="ar-BH"/>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BH"/>
          </a:p>
        </p:txBody>
      </p:sp>
      <p:sp>
        <p:nvSpPr>
          <p:cNvPr id="7" name="Slide Number Placeholder 6"/>
          <p:cNvSpPr>
            <a:spLocks noGrp="1"/>
          </p:cNvSpPr>
          <p:nvPr>
            <p:ph type="sldNum" sz="quarter" idx="12"/>
          </p:nvPr>
        </p:nvSpPr>
        <p:spPr/>
        <p:txBody>
          <a:bodyPr/>
          <a:lstStyle/>
          <a:p>
            <a:fld id="{D79379C5-6925-42E3-BE6A-24757600E696}" type="slidenum">
              <a:rPr lang="ar-BH" smtClean="0"/>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FE7D1B1-7588-4B68-98C7-C33A515C2E53}" type="datetimeFigureOut">
              <a:rPr lang="ar-BH" smtClean="0"/>
              <a:t>06/05/1436</a:t>
            </a:fld>
            <a:endParaRPr lang="ar-BH"/>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BH"/>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9379C5-6925-42E3-BE6A-24757600E696}" type="slidenum">
              <a:rPr lang="ar-BH" smtClean="0"/>
              <a:t>‹#›</a:t>
            </a:fld>
            <a:endParaRPr lang="ar-B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الحياة الصحية و الطعام الصح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03848" y="116632"/>
            <a:ext cx="6156176" cy="1049288"/>
          </a:xfrm>
        </p:spPr>
        <p:txBody>
          <a:bodyPr>
            <a:normAutofit/>
          </a:bodyPr>
          <a:lstStyle/>
          <a:p>
            <a:r>
              <a:rPr lang="ar-SA" sz="4400" dirty="0" smtClean="0">
                <a:solidFill>
                  <a:schemeClr val="bg2">
                    <a:lumMod val="50000"/>
                  </a:schemeClr>
                </a:solidFill>
                <a:latin typeface="Engravers MT" panose="02090707080505020304" pitchFamily="18" charset="0"/>
              </a:rPr>
              <a:t>كيف تجعل حياتك صحية؟</a:t>
            </a:r>
            <a:endParaRPr lang="ar-BH" sz="4400" dirty="0">
              <a:solidFill>
                <a:schemeClr val="bg2">
                  <a:lumMod val="50000"/>
                </a:schemeClr>
              </a:solidFill>
              <a:latin typeface="Engravers MT" panose="02090707080505020304" pitchFamily="18" charset="0"/>
            </a:endParaRPr>
          </a:p>
        </p:txBody>
      </p:sp>
      <p:sp>
        <p:nvSpPr>
          <p:cNvPr id="3" name="Subtitle 2"/>
          <p:cNvSpPr>
            <a:spLocks noGrp="1"/>
          </p:cNvSpPr>
          <p:nvPr>
            <p:ph type="subTitle" idx="1"/>
          </p:nvPr>
        </p:nvSpPr>
        <p:spPr/>
        <p:txBody>
          <a:bodyPr/>
          <a:lstStyle/>
          <a:p>
            <a:r>
              <a:rPr lang="ar-SA" dirty="0" smtClean="0"/>
              <a:t> </a:t>
            </a:r>
            <a:endParaRPr lang="ar-BH" dirty="0"/>
          </a:p>
        </p:txBody>
      </p:sp>
    </p:spTree>
    <p:extLst>
      <p:ext uri="{BB962C8B-B14F-4D97-AF65-F5344CB8AC3E}">
        <p14:creationId xmlns:p14="http://schemas.microsoft.com/office/powerpoint/2010/main" val="239909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نتيجة بحث الصور عن وقت الرياض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4" y="3567607"/>
            <a:ext cx="8136904"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88024" y="-243408"/>
            <a:ext cx="3744416" cy="1143000"/>
          </a:xfrm>
        </p:spPr>
        <p:txBody>
          <a:bodyPr>
            <a:noAutofit/>
          </a:bodyPr>
          <a:lstStyle/>
          <a:p>
            <a:r>
              <a:rPr lang="ar-BH" sz="1800" b="1" i="1" u="sng" dirty="0"/>
              <a:t>ثالثا: أفضل الأوقات لممارسة التمارين الرياضية</a:t>
            </a:r>
            <a:r>
              <a:rPr lang="ar-BH" sz="1800" dirty="0"/>
              <a:t/>
            </a:r>
            <a:br>
              <a:rPr lang="ar-BH" sz="1800" dirty="0"/>
            </a:br>
            <a:endParaRPr lang="ar-BH" sz="1800" dirty="0"/>
          </a:p>
        </p:txBody>
      </p:sp>
      <p:sp>
        <p:nvSpPr>
          <p:cNvPr id="3" name="Content Placeholder 2"/>
          <p:cNvSpPr>
            <a:spLocks noGrp="1"/>
          </p:cNvSpPr>
          <p:nvPr>
            <p:ph idx="1"/>
          </p:nvPr>
        </p:nvSpPr>
        <p:spPr>
          <a:xfrm>
            <a:off x="755576" y="692696"/>
            <a:ext cx="7857437" cy="4536503"/>
          </a:xfrm>
        </p:spPr>
        <p:txBody>
          <a:bodyPr>
            <a:noAutofit/>
          </a:bodyPr>
          <a:lstStyle/>
          <a:p>
            <a:pPr marL="68580" indent="0" fontAlgn="base">
              <a:buNone/>
            </a:pPr>
            <a:r>
              <a:rPr lang="ar-BH" sz="1600" dirty="0" smtClean="0">
                <a:solidFill>
                  <a:schemeClr val="accent1">
                    <a:lumMod val="50000"/>
                  </a:schemeClr>
                </a:solidFill>
              </a:rPr>
              <a:t>بشكل </a:t>
            </a:r>
            <a:r>
              <a:rPr lang="ar-BH" sz="1600" dirty="0">
                <a:solidFill>
                  <a:schemeClr val="accent1">
                    <a:lumMod val="50000"/>
                  </a:schemeClr>
                </a:solidFill>
              </a:rPr>
              <a:t>عام، يجب أن يضع الفرد جدول التمارين الرياضية بما يناسب وقت فراغه، والمهم أن يداوم على هذا الجدول ولا يقطعه، وينصح بممارسة التمارين بين السادسة والعاشرة صباحا؛ لأنها أفضل أوقات الرياضة، ما يجعل الشخص أكثر نشاطا خلال عمله اليومي، كما يمكن ممارسة التمارين مساء بعد العصر، أو قبل تناول العشاء بساعة على الأقل.</a:t>
            </a:r>
          </a:p>
          <a:p>
            <a:pPr marL="68580" indent="0" fontAlgn="base">
              <a:buNone/>
            </a:pPr>
            <a:r>
              <a:rPr lang="ar-BH" sz="1600" dirty="0">
                <a:solidFill>
                  <a:schemeClr val="accent1">
                    <a:lumMod val="50000"/>
                  </a:schemeClr>
                </a:solidFill>
              </a:rPr>
              <a:t>رابعا: توقف عن أداء التمرينات في الحالات الآتية:</a:t>
            </a:r>
          </a:p>
          <a:p>
            <a:pPr marL="68580" indent="0" fontAlgn="base">
              <a:buNone/>
            </a:pPr>
            <a:r>
              <a:rPr lang="ar-BH" sz="1600" dirty="0">
                <a:solidFill>
                  <a:schemeClr val="accent1">
                    <a:lumMod val="50000"/>
                  </a:schemeClr>
                </a:solidFill>
              </a:rPr>
              <a:t>• إذا كنت مريضا.</a:t>
            </a:r>
          </a:p>
          <a:p>
            <a:pPr marL="68580" indent="0" fontAlgn="base">
              <a:buNone/>
            </a:pPr>
            <a:r>
              <a:rPr lang="ar-BH" sz="1600" dirty="0">
                <a:solidFill>
                  <a:schemeClr val="accent1">
                    <a:lumMod val="50000"/>
                  </a:schemeClr>
                </a:solidFill>
              </a:rPr>
              <a:t>• إذا كنت تشعر بالتعب.</a:t>
            </a:r>
          </a:p>
          <a:p>
            <a:pPr marL="68580" indent="0" fontAlgn="base">
              <a:buNone/>
            </a:pPr>
            <a:r>
              <a:rPr lang="ar-BH" sz="1600" dirty="0">
                <a:solidFill>
                  <a:schemeClr val="accent1">
                    <a:lumMod val="50000"/>
                  </a:schemeClr>
                </a:solidFill>
              </a:rPr>
              <a:t>• إذا كنت تشعر بالجوع أو العطش.</a:t>
            </a:r>
          </a:p>
          <a:p>
            <a:pPr marL="68580" indent="0" fontAlgn="base">
              <a:buNone/>
            </a:pPr>
            <a:r>
              <a:rPr lang="ar-BH" sz="1600" dirty="0">
                <a:solidFill>
                  <a:schemeClr val="accent1">
                    <a:lumMod val="50000"/>
                  </a:schemeClr>
                </a:solidFill>
              </a:rPr>
              <a:t>• إذا تناولت الطعام، إذ يجب أن تنتظر لمدة ساعتين أو ثلاث قبل القيام بالتمارين الرياضية.</a:t>
            </a:r>
          </a:p>
          <a:p>
            <a:pPr marL="68580" indent="0" fontAlgn="base">
              <a:buNone/>
            </a:pPr>
            <a:r>
              <a:rPr lang="ar-BH" sz="1600" dirty="0">
                <a:solidFill>
                  <a:schemeClr val="accent1">
                    <a:lumMod val="50000"/>
                  </a:schemeClr>
                </a:solidFill>
              </a:rPr>
              <a:t>• في الجو شديد البرودة أو الرطوبة، أو في منتصف النهار في فصل الصيف</a:t>
            </a:r>
            <a:r>
              <a:rPr lang="ar-BH" sz="1800" dirty="0">
                <a:solidFill>
                  <a:schemeClr val="accent1">
                    <a:lumMod val="50000"/>
                  </a:schemeClr>
                </a:solidFill>
              </a:rPr>
              <a:t>.</a:t>
            </a:r>
          </a:p>
          <a:p>
            <a:endParaRPr lang="ar-BH" sz="1600" dirty="0"/>
          </a:p>
        </p:txBody>
      </p:sp>
    </p:spTree>
    <p:extLst>
      <p:ext uri="{BB962C8B-B14F-4D97-AF65-F5344CB8AC3E}">
        <p14:creationId xmlns:p14="http://schemas.microsoft.com/office/powerpoint/2010/main" val="9971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0"/>
            <a:ext cx="3888432" cy="613872"/>
          </a:xfrm>
        </p:spPr>
        <p:txBody>
          <a:bodyPr>
            <a:normAutofit/>
          </a:bodyPr>
          <a:lstStyle/>
          <a:p>
            <a:r>
              <a:rPr lang="ar-BH" sz="1600" b="1" i="1" u="sng" dirty="0"/>
              <a:t>بعض النصائح من أجل لياقة أفضل:</a:t>
            </a:r>
            <a:r>
              <a:rPr lang="ar-BH" sz="1600" dirty="0"/>
              <a:t/>
            </a:r>
            <a:br>
              <a:rPr lang="ar-BH" sz="1600" dirty="0"/>
            </a:br>
            <a:endParaRPr lang="ar-BH" sz="1600" dirty="0"/>
          </a:p>
        </p:txBody>
      </p:sp>
      <p:sp>
        <p:nvSpPr>
          <p:cNvPr id="3" name="Content Placeholder 2"/>
          <p:cNvSpPr>
            <a:spLocks noGrp="1"/>
          </p:cNvSpPr>
          <p:nvPr>
            <p:ph idx="1"/>
          </p:nvPr>
        </p:nvSpPr>
        <p:spPr>
          <a:xfrm>
            <a:off x="535269" y="620688"/>
            <a:ext cx="8073461" cy="3508977"/>
          </a:xfrm>
        </p:spPr>
        <p:txBody>
          <a:bodyPr>
            <a:normAutofit fontScale="62500" lnSpcReduction="20000"/>
          </a:bodyPr>
          <a:lstStyle/>
          <a:p>
            <a:pPr marL="68580" indent="0" fontAlgn="base">
              <a:buNone/>
            </a:pPr>
            <a:r>
              <a:rPr lang="ar-BH" dirty="0" smtClean="0"/>
              <a:t>• </a:t>
            </a:r>
            <a:r>
              <a:rPr lang="ar-BH" dirty="0"/>
              <a:t>الاعتدال عند البدء بأي نشاط رياضي، لأن المجهود الزائد بعد الراحة الطويلة يعرض الشخص للضرر والإصابة.</a:t>
            </a:r>
          </a:p>
          <a:p>
            <a:pPr marL="68580" indent="0" fontAlgn="base">
              <a:buNone/>
            </a:pPr>
            <a:r>
              <a:rPr lang="ar-BH" dirty="0"/>
              <a:t>• تهيئة العضلات قبل البدء بأية تمارين رياضية لإكساب العضلات المرونة اللازمة، ولمنع حدوث الأذى أو الضرر أو التعرض للإصابة.</a:t>
            </a:r>
          </a:p>
          <a:p>
            <a:pPr marL="68580" indent="0" fontAlgn="base">
              <a:buNone/>
            </a:pPr>
            <a:r>
              <a:rPr lang="ar-BH" dirty="0"/>
              <a:t>• بسط العضلات قبل وأثناء وبعد النشاط الرياضي يؤدي إلى التحسن في أداء الجسم، وإلى الحصول على لياقة بشكل أفضل.</a:t>
            </a:r>
          </a:p>
          <a:p>
            <a:pPr marL="68580" indent="0" fontAlgn="base">
              <a:buNone/>
            </a:pPr>
            <a:r>
              <a:rPr lang="ar-BH" dirty="0"/>
              <a:t>• استشارة مدرب محترف، فإذا كنت تمارس الرياضة في ناد رياضي، فبإمكانك استشارة مدرب متخصص يساعدك في رسم خطة للوصول إلى اللياقة الملائمة.</a:t>
            </a:r>
          </a:p>
          <a:p>
            <a:pPr marL="68580" indent="0" fontAlgn="base">
              <a:buNone/>
            </a:pPr>
            <a:r>
              <a:rPr lang="ar-BH" dirty="0"/>
              <a:t>• مراقبة النظام الغذائي، لأن الغذاء هو الجزء الفعال في مسألة اللياقة، فما يتناوله الشخص من أطعمة يؤثر على ما يقوم به من نشاط، كما أنه يؤثر على نتائج خطة اللياقة المرسومة، والتي تساعد على بناء العضلات وتقليل نسبة الدهون الموجودة في الجسم.</a:t>
            </a:r>
          </a:p>
          <a:p>
            <a:pPr marL="68580" indent="0" fontAlgn="base">
              <a:buNone/>
            </a:pPr>
            <a:r>
              <a:rPr lang="ar-BH" dirty="0"/>
              <a:t>• التنويع في الأنشطة والتمارين، لكسر الرتابة، وإعطاء نتائج لياقة أفضل.</a:t>
            </a:r>
          </a:p>
          <a:p>
            <a:pPr marL="68580" indent="0" fontAlgn="base">
              <a:buNone/>
            </a:pPr>
            <a:r>
              <a:rPr lang="ar-BH" dirty="0"/>
              <a:t>• ملازمة الصديق الرياضي الذي يشجعك على الاستمرار والتقدم.</a:t>
            </a:r>
          </a:p>
          <a:p>
            <a:pPr marL="68580" indent="0" fontAlgn="base">
              <a:buNone/>
            </a:pPr>
            <a:r>
              <a:rPr lang="ar-BH" dirty="0"/>
              <a:t>• الاستمتاع بالتمارين، فأنت تختارالنشاط المناسب الذي يشعرك بالمتعة عند القيام به، وبذلك تكون قد وصلت إلى مفهوم اللياقة بشكل متكامل وصحيح.</a:t>
            </a:r>
          </a:p>
          <a:p>
            <a:endParaRPr lang="ar-BH" dirty="0"/>
          </a:p>
        </p:txBody>
      </p:sp>
      <p:pic>
        <p:nvPicPr>
          <p:cNvPr id="4098" name="Picture 2" descr="http://www.blsoar.com/media/k2/items/cache/2ff2ba0051687eef5ca0459cf942940c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30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61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315416"/>
            <a:ext cx="3024454" cy="1143000"/>
          </a:xfrm>
        </p:spPr>
        <p:txBody>
          <a:bodyPr>
            <a:normAutofit/>
          </a:bodyPr>
          <a:lstStyle/>
          <a:p>
            <a:r>
              <a:rPr lang="ar-BH" sz="1800" b="1" i="1" u="sng" dirty="0"/>
              <a:t>على من يمارس الرياضة تجنب:</a:t>
            </a:r>
            <a:r>
              <a:rPr lang="ar-BH" sz="1800" dirty="0"/>
              <a:t/>
            </a:r>
            <a:br>
              <a:rPr lang="ar-BH" sz="1800" dirty="0"/>
            </a:br>
            <a:endParaRPr lang="ar-BH" sz="1800" dirty="0"/>
          </a:p>
        </p:txBody>
      </p:sp>
      <p:sp>
        <p:nvSpPr>
          <p:cNvPr id="3" name="Content Placeholder 2"/>
          <p:cNvSpPr>
            <a:spLocks noGrp="1"/>
          </p:cNvSpPr>
          <p:nvPr>
            <p:ph idx="1"/>
          </p:nvPr>
        </p:nvSpPr>
        <p:spPr>
          <a:xfrm>
            <a:off x="3686994" y="764704"/>
            <a:ext cx="4998027" cy="5472608"/>
          </a:xfrm>
        </p:spPr>
        <p:txBody>
          <a:bodyPr>
            <a:normAutofit fontScale="70000" lnSpcReduction="20000"/>
          </a:bodyPr>
          <a:lstStyle/>
          <a:p>
            <a:pPr marL="68580" indent="0" fontAlgn="base">
              <a:buNone/>
            </a:pPr>
            <a:r>
              <a:rPr lang="ar-BH" dirty="0" smtClean="0"/>
              <a:t>• </a:t>
            </a:r>
            <a:r>
              <a:rPr lang="ar-BH" dirty="0"/>
              <a:t>الإفراط في ممارسة النشاط الرياضي، فمن الخطأ تعريض عضلات الجسم للإجهاد الشديد وخصوصا لأول مرة، بل من الضروري أن تنال العضلات قسطا من الراحة لمدة 24 ساعة على الأقل بعد ممارسة النشاط، كما ينبغي التنويع في الأنشطة التي تمارسها على حسب المجهود المبذول.</a:t>
            </a:r>
          </a:p>
          <a:p>
            <a:pPr marL="68580" indent="0" fontAlgn="base">
              <a:buNone/>
            </a:pPr>
            <a:r>
              <a:rPr lang="ar-BH" dirty="0"/>
              <a:t>• التغاضي عن الشعور بالألم؛ فإشارات الألم التي يرسلها الجسم تنبه المرء إلى ضرورة التوقف قليلا ومعالجة الخلل، لأن التغاضي عن الآلام البسيطة يؤدي إلى آلام أكبر فيما بعد، وإذا استمر الألم لفترة طويلة، عليه بأن يستشير الطبيب.</a:t>
            </a:r>
          </a:p>
          <a:p>
            <a:pPr marL="68580" indent="0" fontAlgn="base">
              <a:buNone/>
            </a:pPr>
            <a:r>
              <a:rPr lang="ar-BH" dirty="0"/>
              <a:t>• نقص السوائل من الجسم، فالجسم يحتاج إلى الماء كل عشرين دقيقة عند ممارسة أي نشاط رياضي كي يعوض ما فقده، لذلك يجب الحرص على تناول السوائل، وخصوصا إذا كنت تمارس أي نشاط لأكثر من ساعة.</a:t>
            </a:r>
          </a:p>
          <a:p>
            <a:pPr marL="68580" indent="0" fontAlgn="base">
              <a:buNone/>
            </a:pPr>
            <a:r>
              <a:rPr lang="ar-BH" dirty="0"/>
              <a:t>• فقدان التركيز والانشغال بأية أمور أخرى غير ما يمارسه من نشاط سيعرضه للأذى والضرر، وإذا فقد التركيز لسبب ما عليه بالتوقف.</a:t>
            </a:r>
          </a:p>
          <a:p>
            <a:pPr marL="68580" indent="0" fontAlgn="base">
              <a:buNone/>
            </a:pPr>
            <a:r>
              <a:rPr lang="ar-BH" dirty="0"/>
              <a:t>ومن الجدير بالذكر أن ممارسة أسلوب الحياة الصحي بشكل منظم يزيل الكآبة، ويقلل من الاضطراب والتوتر ويرفع مستوى التركيز، ويساعد على علاج حالات الاكتئاب البسيطة والمتوسطة.</a:t>
            </a:r>
          </a:p>
          <a:p>
            <a:endParaRPr lang="ar-BH" dirty="0"/>
          </a:p>
        </p:txBody>
      </p:sp>
      <p:pic>
        <p:nvPicPr>
          <p:cNvPr id="9218" name="Picture 2" descr="http://www.arab-hams.com/Ups/images/5c00349d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08" y="332656"/>
            <a:ext cx="321945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3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BH"/>
          </a:p>
        </p:txBody>
      </p:sp>
      <p:sp>
        <p:nvSpPr>
          <p:cNvPr id="3" name="Content Placeholder 2"/>
          <p:cNvSpPr>
            <a:spLocks noGrp="1"/>
          </p:cNvSpPr>
          <p:nvPr>
            <p:ph idx="1"/>
          </p:nvPr>
        </p:nvSpPr>
        <p:spPr/>
        <p:txBody>
          <a:bodyPr/>
          <a:lstStyle/>
          <a:p>
            <a:endParaRPr lang="ar-BH"/>
          </a:p>
        </p:txBody>
      </p:sp>
      <p:pic>
        <p:nvPicPr>
          <p:cNvPr id="1026" name="Picture 2" descr="http://s3.amazonaws.com/mbc_actionha/uploads/298/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 y="0"/>
            <a:ext cx="91431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32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3059832" y="764704"/>
            <a:ext cx="5472608" cy="5544616"/>
          </a:xfrm>
        </p:spPr>
        <p:txBody>
          <a:bodyPr>
            <a:normAutofit fontScale="85000" lnSpcReduction="10000"/>
          </a:bodyPr>
          <a:lstStyle/>
          <a:p>
            <a:pPr marL="68580" indent="0">
              <a:buNone/>
            </a:pPr>
            <a:r>
              <a:rPr lang="ar-BH" b="1" u="sng" dirty="0" smtClean="0">
                <a:solidFill>
                  <a:schemeClr val="bg2">
                    <a:lumMod val="50000"/>
                  </a:schemeClr>
                </a:solidFill>
              </a:rPr>
              <a:t>. تطبيق </a:t>
            </a:r>
            <a:r>
              <a:rPr lang="en-US" b="1" u="sng" dirty="0" smtClean="0">
                <a:solidFill>
                  <a:schemeClr val="bg2">
                    <a:lumMod val="50000"/>
                  </a:schemeClr>
                </a:solidFill>
              </a:rPr>
              <a:t>Human </a:t>
            </a:r>
            <a:r>
              <a:rPr lang="ar-BH" b="1" u="sng" dirty="0" smtClean="0">
                <a:solidFill>
                  <a:schemeClr val="bg2">
                    <a:lumMod val="50000"/>
                  </a:schemeClr>
                </a:solidFill>
              </a:rPr>
              <a:t>لمتابعة حركاتك، مشيك، قيادتك – نشاط جسدك </a:t>
            </a:r>
            <a:r>
              <a:rPr lang="ar-BH" b="1" u="sng" dirty="0">
                <a:solidFill>
                  <a:schemeClr val="bg2">
                    <a:lumMod val="50000"/>
                  </a:schemeClr>
                </a:solidFill>
              </a:rPr>
              <a:t>للأيفون – مجانا</a:t>
            </a:r>
            <a:br>
              <a:rPr lang="ar-BH" b="1" u="sng" dirty="0">
                <a:solidFill>
                  <a:schemeClr val="bg2">
                    <a:lumMod val="50000"/>
                  </a:schemeClr>
                </a:solidFill>
              </a:rPr>
            </a:br>
            <a:endParaRPr lang="ar-BH" dirty="0">
              <a:solidFill>
                <a:schemeClr val="bg2">
                  <a:lumMod val="50000"/>
                </a:schemeClr>
              </a:solidFill>
            </a:endParaRPr>
          </a:p>
          <a:p>
            <a:pPr marL="68580" indent="0">
              <a:buNone/>
            </a:pPr>
            <a:r>
              <a:rPr lang="ar-BH" dirty="0"/>
              <a:t>تطبيق احترافي بكل ما تحمله الكلمة من معنى، يمكنك حساب خطواتك، سيعرف إن كنت مشيت، أو جريت، أو تقود الدراجة، أو كنت تهرول أو أي نشاط كنت تقوم به سيتعرف عليه تلقائيا، وسيقدم لك إحصائيات دقيقة، وفي النهاية نتيجة واضحة تساعدك على بناء جسد، مع خريطة لمكان تحركك، زيادة على ذلك تصميم التطبيق مميز ورائع </a:t>
            </a:r>
            <a:r>
              <a:rPr lang="ar-BH" dirty="0" smtClean="0"/>
              <a:t>!</a:t>
            </a:r>
            <a:endParaRPr lang="ar-SA" dirty="0" smtClean="0"/>
          </a:p>
          <a:p>
            <a:pPr marL="68580" indent="0">
              <a:buNone/>
            </a:pPr>
            <a:r>
              <a:rPr lang="ar-BH" b="1" u="sng" dirty="0" smtClean="0">
                <a:solidFill>
                  <a:schemeClr val="bg2">
                    <a:lumMod val="50000"/>
                  </a:schemeClr>
                </a:solidFill>
              </a:rPr>
              <a:t>.</a:t>
            </a:r>
            <a:r>
              <a:rPr lang="ar-BH" b="1" u="sng" dirty="0">
                <a:solidFill>
                  <a:schemeClr val="bg2">
                    <a:lumMod val="50000"/>
                  </a:schemeClr>
                </a:solidFill>
              </a:rPr>
              <a:t> </a:t>
            </a:r>
            <a:r>
              <a:rPr lang="ar-BH" sz="2100" b="1" u="sng" dirty="0">
                <a:solidFill>
                  <a:schemeClr val="bg2">
                    <a:lumMod val="50000"/>
                  </a:schemeClr>
                </a:solidFill>
              </a:rPr>
              <a:t>تطبيق </a:t>
            </a:r>
            <a:r>
              <a:rPr lang="en-US" sz="2100" b="1" u="sng" dirty="0" err="1">
                <a:solidFill>
                  <a:schemeClr val="bg2">
                    <a:lumMod val="50000"/>
                  </a:schemeClr>
                </a:solidFill>
              </a:rPr>
              <a:t>Noom</a:t>
            </a:r>
            <a:r>
              <a:rPr lang="en-US" sz="2100" b="1" u="sng" dirty="0">
                <a:solidFill>
                  <a:schemeClr val="bg2">
                    <a:lumMod val="50000"/>
                  </a:schemeClr>
                </a:solidFill>
              </a:rPr>
              <a:t> Coach: Weight Loss </a:t>
            </a:r>
            <a:r>
              <a:rPr lang="ar-BH" sz="2100" b="1" u="sng" dirty="0">
                <a:solidFill>
                  <a:schemeClr val="bg2">
                    <a:lumMod val="50000"/>
                  </a:schemeClr>
                </a:solidFill>
              </a:rPr>
              <a:t>لإنقاص وزنك – مجانا</a:t>
            </a:r>
            <a:endParaRPr lang="ar-BH" sz="2100" dirty="0">
              <a:solidFill>
                <a:schemeClr val="bg2">
                  <a:lumMod val="50000"/>
                </a:schemeClr>
              </a:solidFill>
            </a:endParaRPr>
          </a:p>
          <a:p>
            <a:pPr marL="68580" indent="0">
              <a:buNone/>
            </a:pPr>
            <a:r>
              <a:rPr lang="ar-BH" dirty="0"/>
              <a:t>من خلال اسمه فهو واضح، تطبيق رائع وذكي سيكون مدربك الذكي لإنقاص وزنك، ستحصل على إرشادات، توضيحات دروس وكذلك يتابع نشاطاتك وسيفيدك في بناء جسد إنقاص الدهون والشحوم، وفي النهاية طبعا جسد رشيق خال من مشاكل الدهون وأمراض السمنة !</a:t>
            </a:r>
          </a:p>
          <a:p>
            <a:endParaRPr lang="ar-BH" dirty="0"/>
          </a:p>
          <a:p>
            <a:endParaRPr lang="ar-BH" dirty="0"/>
          </a:p>
        </p:txBody>
      </p:sp>
      <p:pic>
        <p:nvPicPr>
          <p:cNvPr id="2050" name="Picture 2" descr="تطبيق Human لمتابعة حركاتك، مشيك، قيادتك - نشاط جسدك للأيفو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31" y="1124744"/>
            <a:ext cx="1296143" cy="23078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تطبيق Noom Coach: Weight Loss لإنقاص وزنك - مجان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933056"/>
            <a:ext cx="1895871" cy="25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2915816" y="836712"/>
            <a:ext cx="5760756" cy="5400600"/>
          </a:xfrm>
        </p:spPr>
        <p:txBody>
          <a:bodyPr>
            <a:normAutofit fontScale="92500" lnSpcReduction="20000"/>
          </a:bodyPr>
          <a:lstStyle/>
          <a:p>
            <a:pPr marL="68580" indent="0">
              <a:buNone/>
            </a:pPr>
            <a:r>
              <a:rPr lang="ar-BH" b="1" u="sng" dirty="0"/>
              <a:t> </a:t>
            </a:r>
            <a:r>
              <a:rPr lang="ar-BH" b="1" u="sng" dirty="0">
                <a:solidFill>
                  <a:schemeClr val="bg2">
                    <a:lumMod val="50000"/>
                  </a:schemeClr>
                </a:solidFill>
              </a:rPr>
              <a:t>تطبيق </a:t>
            </a:r>
            <a:r>
              <a:rPr lang="en-US" b="1" u="sng" dirty="0" err="1">
                <a:solidFill>
                  <a:schemeClr val="bg2">
                    <a:lumMod val="50000"/>
                  </a:schemeClr>
                </a:solidFill>
              </a:rPr>
              <a:t>MotionX</a:t>
            </a:r>
            <a:r>
              <a:rPr lang="en-US" b="1" u="sng" dirty="0">
                <a:solidFill>
                  <a:schemeClr val="bg2">
                    <a:lumMod val="50000"/>
                  </a:schemeClr>
                </a:solidFill>
              </a:rPr>
              <a:t> 24/7 </a:t>
            </a:r>
            <a:r>
              <a:rPr lang="ar-BH" b="1" u="sng" dirty="0">
                <a:solidFill>
                  <a:schemeClr val="bg2">
                    <a:lumMod val="50000"/>
                  </a:schemeClr>
                </a:solidFill>
              </a:rPr>
              <a:t>كل شيء في مكان واحد تطبيق رياضي للأيفون</a:t>
            </a:r>
            <a:endParaRPr lang="ar-BH" dirty="0">
              <a:solidFill>
                <a:schemeClr val="bg2">
                  <a:lumMod val="50000"/>
                </a:schemeClr>
              </a:solidFill>
            </a:endParaRPr>
          </a:p>
          <a:p>
            <a:pPr marL="68580" indent="0">
              <a:buNone/>
            </a:pPr>
            <a:r>
              <a:rPr lang="ar-BH" dirty="0"/>
              <a:t>ماذا يمكن أن نقول في هذا التطبيق؟ إنه احترافي بكل ما تحمله الكلمة من معنى، يوفر لك دليلا رياضيا، يوفر لك إحصائيات ونتائج أعمالك الرياضية، نصائح حول الأكل، السعرات الحرارية الناتجة عن الأكل، كيف تحرق الدهون، كذلك متابعة حالة النوم الخاصة بك، باختصار تطبيق يدخل ويتابع جميع خطواتك ليساعدك لتكون في صحة أفضل.</a:t>
            </a:r>
          </a:p>
          <a:p>
            <a:pPr marL="68580" indent="0">
              <a:buNone/>
            </a:pPr>
            <a:r>
              <a:rPr lang="ar-BH" b="1" u="sng" dirty="0">
                <a:solidFill>
                  <a:schemeClr val="bg2">
                    <a:lumMod val="50000"/>
                  </a:schemeClr>
                </a:solidFill>
              </a:rPr>
              <a:t>تطبيق </a:t>
            </a:r>
            <a:r>
              <a:rPr lang="en-US" b="1" u="sng" dirty="0">
                <a:solidFill>
                  <a:schemeClr val="bg2">
                    <a:lumMod val="50000"/>
                  </a:schemeClr>
                </a:solidFill>
              </a:rPr>
              <a:t>CARROT Fit </a:t>
            </a:r>
            <a:r>
              <a:rPr lang="ar-BH" b="1" u="sng" dirty="0">
                <a:solidFill>
                  <a:schemeClr val="bg2">
                    <a:lumMod val="50000"/>
                  </a:schemeClr>
                </a:solidFill>
              </a:rPr>
              <a:t>للتخلص من السمنة في 7 دقائق</a:t>
            </a:r>
            <a:r>
              <a:rPr lang="ar-BH" b="1" dirty="0">
                <a:solidFill>
                  <a:schemeClr val="bg2">
                    <a:lumMod val="50000"/>
                  </a:schemeClr>
                </a:solidFill>
              </a:rPr>
              <a:t/>
            </a:r>
            <a:br>
              <a:rPr lang="ar-BH" b="1" dirty="0">
                <a:solidFill>
                  <a:schemeClr val="bg2">
                    <a:lumMod val="50000"/>
                  </a:schemeClr>
                </a:solidFill>
              </a:rPr>
            </a:br>
            <a:endParaRPr lang="ar-BH" dirty="0">
              <a:solidFill>
                <a:schemeClr val="bg2">
                  <a:lumMod val="50000"/>
                </a:schemeClr>
              </a:solidFill>
            </a:endParaRPr>
          </a:p>
          <a:p>
            <a:pPr marL="68580" indent="0">
              <a:buNone/>
            </a:pPr>
            <a:r>
              <a:rPr lang="ar-BH" dirty="0"/>
              <a:t>هل تعاني من السمنة؟ من المؤكد أن هذا التطبيق سيساعدك، فقط تحتاج إلى 7 دقائق للتخلص من السمنة، طبعا ليس في يوم واحد، بل 7 دقائق لأيام عديدة، التطبيق سيرشدك وسيكون دليلك الأفضل، مع متابعة جميع نشاطاتك وستحصل على جسم رشيق مميز !</a:t>
            </a:r>
          </a:p>
          <a:p>
            <a:pPr marL="68580" indent="0">
              <a:buNone/>
            </a:pPr>
            <a:endParaRPr lang="ar-BH" dirty="0"/>
          </a:p>
        </p:txBody>
      </p:sp>
      <p:pic>
        <p:nvPicPr>
          <p:cNvPr id="3074" name="Picture 2" descr="تطبيق MotionX 24/7 كل شيء في مكان واحد تطبيق رياضي للأيفو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58" y="692696"/>
            <a:ext cx="1512168" cy="2587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تطبيق CARROT Fit للتخلص من السمنة في 7 دقائ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58" y="3645024"/>
            <a:ext cx="1519237"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1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3275856" y="908720"/>
            <a:ext cx="5040560" cy="4968552"/>
          </a:xfrm>
        </p:spPr>
        <p:txBody>
          <a:bodyPr>
            <a:normAutofit/>
          </a:bodyPr>
          <a:lstStyle/>
          <a:p>
            <a:pPr marL="68580" indent="0">
              <a:buNone/>
            </a:pPr>
            <a:r>
              <a:rPr lang="ar-BH" b="1" u="sng" dirty="0">
                <a:solidFill>
                  <a:schemeClr val="bg2">
                    <a:lumMod val="50000"/>
                  </a:schemeClr>
                </a:solidFill>
              </a:rPr>
              <a:t>تطبيق 7 </a:t>
            </a:r>
            <a:r>
              <a:rPr lang="en-US" b="1" u="sng" dirty="0">
                <a:solidFill>
                  <a:schemeClr val="bg2">
                    <a:lumMod val="50000"/>
                  </a:schemeClr>
                </a:solidFill>
              </a:rPr>
              <a:t>Minute Workout </a:t>
            </a:r>
            <a:r>
              <a:rPr lang="ar-BH" b="1" u="sng" dirty="0">
                <a:solidFill>
                  <a:schemeClr val="bg2">
                    <a:lumMod val="50000"/>
                  </a:schemeClr>
                </a:solidFill>
              </a:rPr>
              <a:t>التفاعلي لرياضة جسدك للأيفون – مجانا</a:t>
            </a:r>
            <a:endParaRPr lang="ar-BH" dirty="0">
              <a:solidFill>
                <a:schemeClr val="bg2">
                  <a:lumMod val="50000"/>
                </a:schemeClr>
              </a:solidFill>
            </a:endParaRPr>
          </a:p>
          <a:p>
            <a:pPr marL="68580" indent="0">
              <a:buNone/>
            </a:pPr>
            <a:r>
              <a:rPr lang="ar-BH" dirty="0"/>
              <a:t>على نفس موضوع التطبيقات الأخرى، هذا التطبيق المميز والرائع سيضمن لك بناء جسد رشيق رياضي خالي من الدهون، سيكون مرشدك إلى أفضل الخطوات الرياضية، بكل بساطة يقدم لك حركات تفاعلية، عند كل حركة عليك تحريك الجهاز بطريقة معينة، التطبيق سيفهم الحركة وسيسجلها عنده، مع أوامر صوتية وإحصائيات، تطبيق رائع ومميز </a:t>
            </a:r>
            <a:r>
              <a:rPr lang="ar-BH" dirty="0" smtClean="0"/>
              <a:t>!</a:t>
            </a:r>
            <a:endParaRPr lang="ar-SA" dirty="0" smtClean="0"/>
          </a:p>
          <a:p>
            <a:endParaRPr lang="ar-BH" dirty="0"/>
          </a:p>
          <a:p>
            <a:endParaRPr lang="ar-BH" dirty="0"/>
          </a:p>
        </p:txBody>
      </p:sp>
      <p:pic>
        <p:nvPicPr>
          <p:cNvPr id="4098" name="Picture 2" descr="تطبيق 7 Minute Workout التفاعلي لرياضة جسدك للأيفو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2448272" cy="435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827584" y="620688"/>
            <a:ext cx="7488832" cy="5760640"/>
          </a:xfrm>
        </p:spPr>
        <p:txBody>
          <a:bodyPr>
            <a:noAutofit/>
          </a:bodyPr>
          <a:lstStyle/>
          <a:p>
            <a:pPr marL="68580" indent="0">
              <a:buNone/>
            </a:pPr>
            <a:r>
              <a:rPr lang="ar-BH" sz="1200" b="1" dirty="0">
                <a:solidFill>
                  <a:schemeClr val="bg2">
                    <a:lumMod val="50000"/>
                  </a:schemeClr>
                </a:solidFill>
              </a:rPr>
              <a:t> </a:t>
            </a:r>
            <a:r>
              <a:rPr lang="en-US" sz="1200" b="1" dirty="0">
                <a:solidFill>
                  <a:schemeClr val="bg2">
                    <a:lumMod val="50000"/>
                  </a:schemeClr>
                </a:solidFill>
              </a:rPr>
              <a:t>Nike GPS</a:t>
            </a:r>
          </a:p>
          <a:p>
            <a:pPr marL="68580" indent="0">
              <a:buNone/>
            </a:pPr>
            <a:r>
              <a:rPr lang="ar-BH" sz="1200" b="1" dirty="0"/>
              <a:t>إنه التطبيق المثالي للعدائين، حيث يعرفهم على كل شيء خاص برياضة الجري، ويعرف المستخدم بالمسافة التي اتخذها أثناء الجري، حيث ترى مسار رحلتك على الخريطة المرسومة على التطبيق، كما يُعرفك أيضاً بكمية السعرات الحرارية التي أحرقتها، ومتوسط سرعتك وأعلى سرعة وصلت إليها، إنه بالفعل تحدي لحرق أكبر كمية من السعرات الحرارية</a:t>
            </a:r>
            <a:r>
              <a:rPr lang="ar-BH" sz="1200" b="1" dirty="0" smtClean="0"/>
              <a:t>.</a:t>
            </a:r>
            <a:endParaRPr lang="en-US" sz="1200" b="1" dirty="0" smtClean="0"/>
          </a:p>
          <a:p>
            <a:pPr marL="68580" indent="0">
              <a:buNone/>
            </a:pPr>
            <a:endParaRPr lang="ar-BH" sz="1200" b="1" dirty="0">
              <a:solidFill>
                <a:schemeClr val="bg2">
                  <a:lumMod val="50000"/>
                </a:schemeClr>
              </a:solidFill>
            </a:endParaRPr>
          </a:p>
          <a:p>
            <a:pPr marL="68580" indent="0">
              <a:buNone/>
            </a:pPr>
            <a:r>
              <a:rPr lang="ar-BH" sz="1200" b="1" dirty="0">
                <a:solidFill>
                  <a:schemeClr val="bg2">
                    <a:lumMod val="50000"/>
                  </a:schemeClr>
                </a:solidFill>
              </a:rPr>
              <a:t>  </a:t>
            </a:r>
            <a:r>
              <a:rPr lang="en-US" sz="1200" b="1" dirty="0">
                <a:solidFill>
                  <a:schemeClr val="bg2">
                    <a:lumMod val="50000"/>
                  </a:schemeClr>
                </a:solidFill>
              </a:rPr>
              <a:t>Pickup Sports</a:t>
            </a:r>
          </a:p>
          <a:p>
            <a:pPr marL="68580" indent="0">
              <a:buNone/>
            </a:pPr>
            <a:r>
              <a:rPr lang="ar-BH" sz="1200" b="1" dirty="0"/>
              <a:t>لن تمارس الرياضة وحيداً بعد استخدام هذا التطبيق، لأنه يحدد لك أماكن الأشخاص الذين يمارسون الرياضة المفضلة لك في نفس منطقتك عن طريق الـ </a:t>
            </a:r>
            <a:r>
              <a:rPr lang="en-US" sz="1200" b="1" dirty="0"/>
              <a:t>GPS، </a:t>
            </a:r>
            <a:r>
              <a:rPr lang="ar-BH" sz="1200" b="1" dirty="0"/>
              <a:t>فيظهر لك في التطبيق عدد من الرياضات المختلفة وأماكن الأشخاص الذين يمارسونها، اختر ما تشاء واذهب إليهم لتشاركهم اللعب في أي وقت.</a:t>
            </a:r>
          </a:p>
          <a:p>
            <a:pPr marL="68580" indent="0">
              <a:buNone/>
            </a:pPr>
            <a:r>
              <a:rPr lang="ar-BH" sz="1200" b="1" dirty="0"/>
              <a:t> </a:t>
            </a:r>
            <a:endParaRPr lang="ar-BH" sz="1200" b="1" dirty="0">
              <a:solidFill>
                <a:schemeClr val="bg2">
                  <a:lumMod val="50000"/>
                </a:schemeClr>
              </a:solidFill>
            </a:endParaRPr>
          </a:p>
          <a:p>
            <a:pPr marL="68580" indent="0">
              <a:buNone/>
            </a:pPr>
            <a:r>
              <a:rPr lang="en-US" sz="1200" b="1" dirty="0" smtClean="0">
                <a:solidFill>
                  <a:schemeClr val="bg2">
                    <a:lumMod val="50000"/>
                  </a:schemeClr>
                </a:solidFill>
              </a:rPr>
              <a:t>Calorie </a:t>
            </a:r>
            <a:r>
              <a:rPr lang="en-US" sz="1200" b="1" dirty="0">
                <a:solidFill>
                  <a:schemeClr val="bg2">
                    <a:lumMod val="50000"/>
                  </a:schemeClr>
                </a:solidFill>
              </a:rPr>
              <a:t>Counter</a:t>
            </a:r>
          </a:p>
          <a:p>
            <a:pPr marL="68580" indent="0">
              <a:buNone/>
            </a:pPr>
            <a:r>
              <a:rPr lang="ar-BH" sz="1200" b="1" dirty="0"/>
              <a:t>هناك العشرات من تطبيقات حرق السعرات الحرارية في السوق، لكن هذا التطبيق هو المثالي لحرق السعرات الحرارية، وذلك عن طريق إدخال طولك ووزنك وعمرك إلى التطبيق، وعند كل مرة تدخل للتطبيق قائمة الطعام التي ستتناولها، يحدد لك كيفية المحافظة على النظام الغذائي لك والمناسب لوزنك وعمرك، هذا التطبيق مفيد جداً للرجال الباحثين عن الرشاقة، لأنه يحافظ على النظام الغذائي بالتسجيل المستمر بكل ما تناولت في الذاكرة الخاصة به.</a:t>
            </a:r>
          </a:p>
          <a:p>
            <a:pPr marL="68580" indent="0">
              <a:buNone/>
            </a:pPr>
            <a:r>
              <a:rPr lang="ar-BH" sz="1200" b="1" dirty="0"/>
              <a:t> </a:t>
            </a:r>
          </a:p>
          <a:p>
            <a:pPr marL="68580" indent="0">
              <a:buNone/>
            </a:pPr>
            <a:r>
              <a:rPr lang="ar-BH" sz="1200" b="1" dirty="0"/>
              <a:t> </a:t>
            </a:r>
            <a:r>
              <a:rPr lang="en-US" sz="1200" b="1" dirty="0">
                <a:solidFill>
                  <a:schemeClr val="bg2">
                    <a:lumMod val="50000"/>
                  </a:schemeClr>
                </a:solidFill>
              </a:rPr>
              <a:t>Hundred Push-Ups</a:t>
            </a:r>
          </a:p>
          <a:p>
            <a:pPr marL="68580" indent="0">
              <a:buNone/>
            </a:pPr>
            <a:r>
              <a:rPr lang="ar-BH" sz="1200" b="1" dirty="0"/>
              <a:t>إذا كنت تريد شكلاً جميلاً لجسدك عن طريق ممارسة ألعاب اللياقة البدنية مثل تمارين الضغط والبطن وبعض التمارين السويدية، فسيساعدك هذا التطبيق على إجراء هذه التمارين مجاناً دون الحاجة لصالات الجيم، حيث يعرض لك التمارين الرياضية المختلفة، لكن إذا أردت الوصول لجسم رشيق قوي شكله رائع، عليك أن تمارس على الأقل 100 مرة من كل تمرين سواءً في الصباح أو المساء أو الاثنين معاً.</a:t>
            </a:r>
          </a:p>
          <a:p>
            <a:pPr marL="68580" indent="0">
              <a:buNone/>
            </a:pPr>
            <a:r>
              <a:rPr lang="ar-BH" sz="1200" b="1" dirty="0"/>
              <a:t> </a:t>
            </a:r>
          </a:p>
          <a:p>
            <a:pPr marL="68580" indent="0">
              <a:buNone/>
            </a:pPr>
            <a:r>
              <a:rPr lang="en-US" sz="1200" b="1" dirty="0" smtClean="0">
                <a:solidFill>
                  <a:schemeClr val="bg2">
                    <a:lumMod val="50000"/>
                  </a:schemeClr>
                </a:solidFill>
              </a:rPr>
              <a:t>The </a:t>
            </a:r>
            <a:r>
              <a:rPr lang="en-US" sz="1200" b="1" dirty="0">
                <a:solidFill>
                  <a:schemeClr val="bg2">
                    <a:lumMod val="50000"/>
                  </a:schemeClr>
                </a:solidFill>
              </a:rPr>
              <a:t>North Face Trailhead</a:t>
            </a:r>
          </a:p>
          <a:p>
            <a:pPr marL="68580" indent="0">
              <a:buNone/>
            </a:pPr>
            <a:r>
              <a:rPr lang="ar-BH" sz="1200" b="1" dirty="0"/>
              <a:t>هذا التطبيق لا بد منه إذا كنت تعيش في الهواء الطلق، ويوفر لك قاعدة بيانات لمسارات المشي لمسافات طويلة، وغيرها من الأنشطة الأخرى في الهواء الطلق، وذلك عن طريق تحديد المواقع المناسبة لك لتمارس فيها رياضة المشي لمدة طويلة، فضلاً عن تسجيل لقطات خاصة بك وكتابة كل ما تريد أثناء المشي أو بعده لتصبح ذكريات جميلة لك.</a:t>
            </a:r>
          </a:p>
          <a:p>
            <a:pPr marL="68580" indent="0">
              <a:buNone/>
            </a:pPr>
            <a:r>
              <a:rPr lang="ar-BH" sz="1200" b="1" dirty="0"/>
              <a:t> </a:t>
            </a:r>
          </a:p>
          <a:p>
            <a:endParaRPr lang="ar-BH" sz="900" dirty="0"/>
          </a:p>
        </p:txBody>
      </p:sp>
    </p:spTree>
    <p:extLst>
      <p:ext uri="{BB962C8B-B14F-4D97-AF65-F5344CB8AC3E}">
        <p14:creationId xmlns:p14="http://schemas.microsoft.com/office/powerpoint/2010/main" val="32942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arn(inVertic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arn(inVertic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arn(inVertical)">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barn(inVertical)">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539552" y="692696"/>
            <a:ext cx="7992888" cy="5832629"/>
          </a:xfrm>
        </p:spPr>
        <p:txBody>
          <a:bodyPr>
            <a:normAutofit fontScale="62500" lnSpcReduction="20000"/>
          </a:bodyPr>
          <a:lstStyle/>
          <a:p>
            <a:pPr marL="68580" indent="0">
              <a:buNone/>
            </a:pPr>
            <a:r>
              <a:rPr lang="en-US" b="1" dirty="0"/>
              <a:t> </a:t>
            </a:r>
            <a:r>
              <a:rPr lang="en-US" b="1" dirty="0">
                <a:solidFill>
                  <a:schemeClr val="bg2">
                    <a:lumMod val="50000"/>
                  </a:schemeClr>
                </a:solidFill>
              </a:rPr>
              <a:t>First</a:t>
            </a:r>
            <a:r>
              <a:rPr lang="en-US" b="1" dirty="0"/>
              <a:t> </a:t>
            </a:r>
            <a:r>
              <a:rPr lang="en-US" b="1" dirty="0">
                <a:solidFill>
                  <a:schemeClr val="bg2">
                    <a:lumMod val="50000"/>
                  </a:schemeClr>
                </a:solidFill>
              </a:rPr>
              <a:t>Aid</a:t>
            </a:r>
          </a:p>
          <a:p>
            <a:pPr marL="68580" indent="0">
              <a:buNone/>
            </a:pPr>
            <a:r>
              <a:rPr lang="ar-BH" b="1" dirty="0"/>
              <a:t>يُعرّفك هذا التطبيق بأساسيات الإسعافات الأولية إذا كنت تمارس مجموعة من الرياضات المختلفة، فإذا كنت لم تتدرب مسبقاً على الإسعافات الأولية، فستتعرف على كل شيء حولها من خلال هذا التطبيق وكيفية التعامل مع كل شيء من حروق مختلفة لكسر في العظام، فهو مثالي إذا كنت تمارس رياضة المشي لمسافات طويلة أو ممارسة كرة القدم.</a:t>
            </a:r>
          </a:p>
          <a:p>
            <a:pPr marL="68580" indent="0">
              <a:buNone/>
            </a:pPr>
            <a:r>
              <a:rPr lang="ar-BH" b="1" dirty="0"/>
              <a:t> </a:t>
            </a:r>
          </a:p>
          <a:p>
            <a:pPr marL="68580" indent="0">
              <a:buNone/>
            </a:pPr>
            <a:r>
              <a:rPr lang="ar-BH" b="1" dirty="0"/>
              <a:t> </a:t>
            </a:r>
            <a:r>
              <a:rPr lang="en-US" b="1" dirty="0" err="1">
                <a:solidFill>
                  <a:schemeClr val="bg2">
                    <a:lumMod val="50000"/>
                  </a:schemeClr>
                </a:solidFill>
              </a:rPr>
              <a:t>iPhodometer</a:t>
            </a:r>
            <a:endParaRPr lang="en-US" b="1" dirty="0">
              <a:solidFill>
                <a:schemeClr val="bg2">
                  <a:lumMod val="50000"/>
                </a:schemeClr>
              </a:solidFill>
            </a:endParaRPr>
          </a:p>
          <a:p>
            <a:pPr marL="68580" indent="0">
              <a:buNone/>
            </a:pPr>
            <a:r>
              <a:rPr lang="ar-BH" b="1" dirty="0"/>
              <a:t>هذا التطبيق هو عداد الخطوات والسعرات الحرارية التي تفقدها خلال المشي أو الجري، كما يخبرك التطبيق يومياً بعدد الكيلومترات التي تمشيها ليخبرك أيضاً بعدد السعرات الحرارية التي أحرقتها أثناء المشي أو الجري يومياً.</a:t>
            </a:r>
          </a:p>
          <a:p>
            <a:pPr marL="68580" indent="0">
              <a:buNone/>
            </a:pPr>
            <a:r>
              <a:rPr lang="ar-BH" b="1" dirty="0"/>
              <a:t> </a:t>
            </a:r>
          </a:p>
          <a:p>
            <a:pPr marL="68580" indent="0">
              <a:buNone/>
            </a:pPr>
            <a:r>
              <a:rPr lang="ar-BH" b="1" dirty="0"/>
              <a:t> </a:t>
            </a:r>
            <a:r>
              <a:rPr lang="en-US" b="1" dirty="0">
                <a:solidFill>
                  <a:schemeClr val="bg2">
                    <a:lumMod val="50000"/>
                  </a:schemeClr>
                </a:solidFill>
              </a:rPr>
              <a:t>Restaurant</a:t>
            </a:r>
            <a:r>
              <a:rPr lang="en-US" b="1" dirty="0"/>
              <a:t> </a:t>
            </a:r>
            <a:r>
              <a:rPr lang="en-US" b="1" dirty="0">
                <a:solidFill>
                  <a:schemeClr val="bg2">
                    <a:lumMod val="50000"/>
                  </a:schemeClr>
                </a:solidFill>
              </a:rPr>
              <a:t>Nutrition</a:t>
            </a:r>
          </a:p>
          <a:p>
            <a:pPr marL="68580" indent="0">
              <a:buNone/>
            </a:pPr>
            <a:r>
              <a:rPr lang="ar-BH" b="1" dirty="0"/>
              <a:t>يختص هذا التطبيق بتحديد التغذية السليمة بدلاً من تناول الوجبات السريعة دون معرفة محتوياتها، فيحدد للمستخدم كمية الدهون والسكر والصوديوم في الوجبة التي سيأكلها، لكي يحدد هل كمية الدهون كثيرة، فيقللها بطلب نوع آخر، وربما يكون الأمر به عناء قليل، ولكنه سيقوم على حفظ صحتك ورشاقتك.</a:t>
            </a:r>
          </a:p>
          <a:p>
            <a:pPr marL="68580" indent="0">
              <a:buNone/>
            </a:pPr>
            <a:r>
              <a:rPr lang="ar-BH" b="1" dirty="0"/>
              <a:t> </a:t>
            </a:r>
          </a:p>
          <a:p>
            <a:pPr marL="68580" indent="0">
              <a:buNone/>
            </a:pPr>
            <a:r>
              <a:rPr lang="ar-BH" b="1" dirty="0"/>
              <a:t> </a:t>
            </a:r>
            <a:r>
              <a:rPr lang="en-US" b="1" dirty="0" err="1">
                <a:solidFill>
                  <a:schemeClr val="bg2">
                    <a:lumMod val="50000"/>
                  </a:schemeClr>
                </a:solidFill>
              </a:rPr>
              <a:t>smartSCORECARD</a:t>
            </a:r>
            <a:endParaRPr lang="en-US" b="1" dirty="0">
              <a:solidFill>
                <a:schemeClr val="bg2">
                  <a:lumMod val="50000"/>
                </a:schemeClr>
              </a:solidFill>
            </a:endParaRPr>
          </a:p>
          <a:p>
            <a:pPr marL="68580" indent="0">
              <a:buNone/>
            </a:pPr>
            <a:r>
              <a:rPr lang="ar-BH" b="1" dirty="0"/>
              <a:t>اللعب هو وسيلة رائعة للبقاء نشيطاً، فيتيح لك تطبيق </a:t>
            </a:r>
            <a:r>
              <a:rPr lang="en-US" b="1" dirty="0" err="1"/>
              <a:t>smartSCORECARD</a:t>
            </a:r>
            <a:r>
              <a:rPr lang="ar-BH" b="1" dirty="0"/>
              <a:t>إمكانية تحديد أماكن النوادي والصالات الرياضية عن طريق خدمة الـ </a:t>
            </a:r>
            <a:r>
              <a:rPr lang="en-US" b="1" dirty="0"/>
              <a:t>GPS، </a:t>
            </a:r>
            <a:r>
              <a:rPr lang="ar-BH" b="1" dirty="0"/>
              <a:t>فيستطيع من خلاله اختيار المكان المناسب للتدريب واللعب، وبعد أن تستخدم التطبيق يجدول كل أماكن النوادي التي ذهبت إليها لتساعد بها لاعبين آخرين.</a:t>
            </a:r>
          </a:p>
          <a:p>
            <a:pPr marL="68580" indent="0">
              <a:buNone/>
            </a:pPr>
            <a:r>
              <a:rPr lang="ar-BH" b="1" dirty="0"/>
              <a:t> </a:t>
            </a:r>
          </a:p>
          <a:p>
            <a:pPr marL="68580" indent="0">
              <a:buNone/>
            </a:pPr>
            <a:r>
              <a:rPr lang="ar-BH" b="1" dirty="0"/>
              <a:t> </a:t>
            </a:r>
            <a:r>
              <a:rPr lang="en-US" b="1" dirty="0" err="1">
                <a:solidFill>
                  <a:schemeClr val="bg2">
                    <a:lumMod val="50000"/>
                  </a:schemeClr>
                </a:solidFill>
              </a:rPr>
              <a:t>iFitness</a:t>
            </a:r>
            <a:endParaRPr lang="en-US" b="1" dirty="0">
              <a:solidFill>
                <a:schemeClr val="bg2">
                  <a:lumMod val="50000"/>
                </a:schemeClr>
              </a:solidFill>
            </a:endParaRPr>
          </a:p>
          <a:p>
            <a:pPr marL="68580" indent="0">
              <a:buNone/>
            </a:pPr>
            <a:r>
              <a:rPr lang="ar-BH" b="1" dirty="0"/>
              <a:t>تتطلب اللياقة البدنية عادةً تدريبات مكثفة منسقة، يوفر لك تطبيق </a:t>
            </a:r>
            <a:r>
              <a:rPr lang="en-US" b="1" dirty="0" err="1"/>
              <a:t>iFitness</a:t>
            </a:r>
            <a:r>
              <a:rPr lang="ar-BH" b="1" dirty="0"/>
              <a:t>العشرات من تدريبات اللياقة البدنية، ويشرح لك كيفية تفسيرها بالضبط كما هي لتحصل على اللياقة البدنية المرغوبة</a:t>
            </a:r>
            <a:r>
              <a:rPr lang="ar-BH" b="1" dirty="0" smtClean="0"/>
              <a:t>.</a:t>
            </a:r>
            <a:endParaRPr lang="ar-BH" b="1" dirty="0"/>
          </a:p>
        </p:txBody>
      </p:sp>
    </p:spTree>
    <p:extLst>
      <p:ext uri="{BB962C8B-B14F-4D97-AF65-F5344CB8AC3E}">
        <p14:creationId xmlns:p14="http://schemas.microsoft.com/office/powerpoint/2010/main" val="19945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7024744" cy="1143000"/>
          </a:xfrm>
        </p:spPr>
        <p:txBody>
          <a:bodyPr>
            <a:noAutofit/>
          </a:bodyPr>
          <a:lstStyle/>
          <a:p>
            <a:pPr algn="r"/>
            <a:r>
              <a:rPr lang="ar-EG" sz="2000" dirty="0"/>
              <a:t>هل تمارس الرياضة ؟ سباحة , مشي , سباق … ؟ و تريد ان تجعل جهازك الذكي المشتغل بنظام الأندرويد يساعدك في تمارينك اليومية ؟</a:t>
            </a:r>
            <a:br>
              <a:rPr lang="ar-EG" sz="2000" dirty="0"/>
            </a:br>
            <a:endParaRPr lang="ar-BH" sz="2000" dirty="0"/>
          </a:p>
        </p:txBody>
      </p:sp>
      <p:sp>
        <p:nvSpPr>
          <p:cNvPr id="3" name="Content Placeholder 2"/>
          <p:cNvSpPr>
            <a:spLocks noGrp="1"/>
          </p:cNvSpPr>
          <p:nvPr>
            <p:ph idx="1"/>
          </p:nvPr>
        </p:nvSpPr>
        <p:spPr/>
        <p:txBody>
          <a:bodyPr/>
          <a:lstStyle/>
          <a:p>
            <a:r>
              <a:rPr lang="ar-SA" dirty="0" smtClean="0"/>
              <a:t> </a:t>
            </a:r>
            <a:endParaRPr lang="ar-BH" dirty="0"/>
          </a:p>
        </p:txBody>
      </p:sp>
      <p:pic>
        <p:nvPicPr>
          <p:cNvPr id="3074" name="Picture 2" descr="أفضل 10 تطبيقات اللياقة البدنية للأندرويد في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6489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611560" y="620689"/>
            <a:ext cx="7991581" cy="2880319"/>
          </a:xfrm>
        </p:spPr>
        <p:txBody>
          <a:bodyPr>
            <a:normAutofit lnSpcReduction="10000"/>
          </a:bodyPr>
          <a:lstStyle/>
          <a:p>
            <a:pPr marL="68580" indent="0">
              <a:buNone/>
            </a:pPr>
            <a:r>
              <a:rPr lang="ar-BH" dirty="0">
                <a:solidFill>
                  <a:schemeClr val="accent1">
                    <a:lumMod val="75000"/>
                  </a:schemeClr>
                </a:solidFill>
              </a:rPr>
              <a:t>أسلوب الحياة الصحي هو نمط حياتي يجعل الشخص يستيقظ كل صباح من دون أن يشعر بالكسل والتعب، وهو ذلك الأسلوب الذي يخلص الفرد من الإحساس باليأس والكآبة، وممارسة أسلوب حياة صحي أمر مهم وأساسي في الحياة اليومية، لأن الإنسان يتعرض في الحياة اليومية للكثير من الضغوطات ويتحمل الكثير من المسؤوليات والأعباء، وينصح العلماء والأطباء أن ينظم الإنسان أسلوب حياته وأن يتبع نمطا من الحياة يحافظ به على عافيته.</a:t>
            </a:r>
          </a:p>
        </p:txBody>
      </p:sp>
      <p:pic>
        <p:nvPicPr>
          <p:cNvPr id="2050" name="Picture 2" descr="http://www.albedaya-algadida.com/attach/PjO006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89" y="3284848"/>
            <a:ext cx="8183216" cy="324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73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3059832" y="692696"/>
            <a:ext cx="5625189" cy="5832647"/>
          </a:xfrm>
        </p:spPr>
        <p:txBody>
          <a:bodyPr>
            <a:normAutofit/>
          </a:bodyPr>
          <a:lstStyle/>
          <a:p>
            <a:pPr marL="68580" indent="0">
              <a:buNone/>
            </a:pPr>
            <a:r>
              <a:rPr lang="ar-BH" sz="1400" b="1" dirty="0">
                <a:solidFill>
                  <a:schemeClr val="bg2">
                    <a:lumMod val="50000"/>
                  </a:schemeClr>
                </a:solidFill>
              </a:rPr>
              <a:t>1-</a:t>
            </a:r>
            <a:r>
              <a:rPr lang="ar-BH" sz="1400" dirty="0">
                <a:solidFill>
                  <a:schemeClr val="bg2">
                    <a:lumMod val="50000"/>
                  </a:schemeClr>
                </a:solidFill>
              </a:rPr>
              <a:t>  </a:t>
            </a:r>
            <a:r>
              <a:rPr lang="ar-BH" sz="1400" b="1" dirty="0">
                <a:solidFill>
                  <a:schemeClr val="bg2">
                    <a:lumMod val="50000"/>
                  </a:schemeClr>
                </a:solidFill>
              </a:rPr>
              <a:t>تطبيق </a:t>
            </a:r>
            <a:r>
              <a:rPr lang="ar-BH" sz="1400" dirty="0">
                <a:solidFill>
                  <a:schemeClr val="bg2">
                    <a:lumMod val="50000"/>
                  </a:schemeClr>
                </a:solidFill>
              </a:rPr>
              <a:t> </a:t>
            </a:r>
            <a:r>
              <a:rPr lang="en-US" sz="1400" b="1" dirty="0">
                <a:solidFill>
                  <a:schemeClr val="bg2">
                    <a:lumMod val="50000"/>
                  </a:schemeClr>
                </a:solidFill>
              </a:rPr>
              <a:t>Adidas </a:t>
            </a:r>
            <a:r>
              <a:rPr lang="en-US" sz="1400" b="1" dirty="0" err="1" smtClean="0">
                <a:solidFill>
                  <a:schemeClr val="bg2">
                    <a:lumMod val="50000"/>
                  </a:schemeClr>
                </a:solidFill>
              </a:rPr>
              <a:t>miCoach</a:t>
            </a:r>
            <a:endParaRPr lang="ar-SA" sz="1400" b="1" dirty="0" smtClean="0">
              <a:solidFill>
                <a:schemeClr val="bg2">
                  <a:lumMod val="50000"/>
                </a:schemeClr>
              </a:solidFill>
            </a:endParaRPr>
          </a:p>
          <a:p>
            <a:pPr marL="68580" indent="0">
              <a:buNone/>
            </a:pPr>
            <a:r>
              <a:rPr lang="ar-EG" sz="1600" dirty="0"/>
              <a:t>ليس مجرد تطبيقي رياضي عادي انه مدرب شخصي بالنسبة لك . هذا التطبيق يستطيع تحديد موقعك بتقنية الــ </a:t>
            </a:r>
            <a:r>
              <a:rPr lang="en-US" sz="1600" dirty="0"/>
              <a:t>GPS </a:t>
            </a:r>
            <a:r>
              <a:rPr lang="ar-EG" sz="1600" dirty="0"/>
              <a:t>و على اثر ذلك يحدد المسافة التي قطعتها في تمرين الجري أو المشي و بعطي لك توجيهات و أوامر صوتية للقيام بتمرينك على أفضل وجه كما أنه يعطي لك بعض المعلومات المهمة في هذه الحالة مثل السعرات الحرارية التي تم حرقها و أيضا السرعة و الوقت المستغرق في التمرين و ما تبقى من الوقت المحدد لذلك.</a:t>
            </a:r>
          </a:p>
          <a:p>
            <a:pPr marL="68580" indent="0">
              <a:buNone/>
            </a:pPr>
            <a:r>
              <a:rPr lang="ar-EG" sz="1600" dirty="0"/>
              <a:t>ما سيبهرك أيضا عند استعمالك لهذا التطبيق هو أنه يوفر لك الكثير من الخطط التدريبية لمختلف الرياضات البدنية  اضافة الى </a:t>
            </a:r>
            <a:r>
              <a:rPr lang="ar-EG" sz="1600" dirty="0" smtClean="0"/>
              <a:t>400 </a:t>
            </a:r>
            <a:r>
              <a:rPr lang="ar-EG" sz="1600" dirty="0"/>
              <a:t>تمرين رياضي </a:t>
            </a:r>
            <a:r>
              <a:rPr lang="ar-EG" sz="1600" dirty="0" smtClean="0"/>
              <a:t>.</a:t>
            </a:r>
            <a:endParaRPr lang="en-US" sz="1600" dirty="0" smtClean="0"/>
          </a:p>
          <a:p>
            <a:pPr marL="68580" indent="0">
              <a:buNone/>
            </a:pPr>
            <a:endParaRPr lang="ar-SA" sz="1600" dirty="0" smtClean="0"/>
          </a:p>
          <a:p>
            <a:pPr marL="68580" indent="0">
              <a:buNone/>
            </a:pPr>
            <a:endParaRPr lang="ar-SA" sz="1600" dirty="0" smtClean="0"/>
          </a:p>
          <a:p>
            <a:pPr marL="68580" indent="0">
              <a:buNone/>
            </a:pPr>
            <a:r>
              <a:rPr lang="ar-EG" sz="1600" dirty="0" smtClean="0"/>
              <a:t>نعلم </a:t>
            </a:r>
            <a:r>
              <a:rPr lang="ar-EG" sz="1600" dirty="0"/>
              <a:t>أن اليوغا من الرياضات المهدئة للأعصاب و التي تساعدك على الاسترخاء و هذا ما يهدف اليه تطبيق </a:t>
            </a:r>
            <a:r>
              <a:rPr lang="en-US" sz="1600" dirty="0"/>
              <a:t>Office Yoga </a:t>
            </a:r>
            <a:r>
              <a:rPr lang="ar-EG" sz="1600" dirty="0"/>
              <a:t>فمع ضغوط العمل و التي تواجهك في مكتبك يمكنك مزاولة اليوغا لوقت قصير بالطريقة الصحيحة و التي يعلمها لك هذا التطبيق صوتا و صورة و بالتالي يصبح بامكانك التركيز على عملك و النجاح في مهامك دون الاحساس بالارهاق.</a:t>
            </a:r>
            <a:endParaRPr lang="en-US" sz="1600" dirty="0" smtClean="0"/>
          </a:p>
          <a:p>
            <a:pPr marL="68580" indent="0">
              <a:buNone/>
            </a:pPr>
            <a:endParaRPr lang="ar-EG" sz="1600" dirty="0"/>
          </a:p>
          <a:p>
            <a:pPr marL="68580" indent="0">
              <a:buNone/>
            </a:pPr>
            <a:endParaRPr lang="ar-BH" sz="1600" dirty="0"/>
          </a:p>
        </p:txBody>
      </p:sp>
      <p:pic>
        <p:nvPicPr>
          <p:cNvPr id="4098" name="Picture 2" descr="adidasmicoach-58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2592288" cy="2320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70240" y="3696948"/>
            <a:ext cx="2701672" cy="307777"/>
          </a:xfrm>
          <a:prstGeom prst="rect">
            <a:avLst/>
          </a:prstGeom>
          <a:noFill/>
        </p:spPr>
        <p:txBody>
          <a:bodyPr wrap="square" lIns="91440" tIns="45720" rIns="91440" bIns="45720">
            <a:spAutoFit/>
          </a:bodyPr>
          <a:lstStyle/>
          <a:p>
            <a:pPr algn="ctr"/>
            <a:r>
              <a:rPr lang="en-US" sz="1400" b="1" cap="none" spc="0"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 </a:t>
            </a:r>
            <a:r>
              <a:rPr lang="ar-BH" sz="1400" b="1" dirty="0" smtClean="0">
                <a:solidFill>
                  <a:schemeClr val="bg2">
                    <a:lumMod val="50000"/>
                  </a:schemeClr>
                </a:solidFill>
              </a:rPr>
              <a:t>2-</a:t>
            </a:r>
            <a:r>
              <a:rPr lang="ar-BH" sz="1400" dirty="0">
                <a:solidFill>
                  <a:schemeClr val="bg2">
                    <a:lumMod val="50000"/>
                  </a:schemeClr>
                </a:solidFill>
              </a:rPr>
              <a:t>  </a:t>
            </a:r>
            <a:r>
              <a:rPr lang="ar-BH" sz="1400" b="1" dirty="0">
                <a:solidFill>
                  <a:schemeClr val="bg2">
                    <a:lumMod val="50000"/>
                  </a:schemeClr>
                </a:solidFill>
              </a:rPr>
              <a:t>تطبيق </a:t>
            </a:r>
            <a:r>
              <a:rPr lang="ar-BH" sz="1400" dirty="0">
                <a:solidFill>
                  <a:schemeClr val="bg2">
                    <a:lumMod val="50000"/>
                  </a:schemeClr>
                </a:solidFill>
              </a:rPr>
              <a:t> </a:t>
            </a:r>
            <a:r>
              <a:rPr lang="en-US" sz="1400" dirty="0" smtClean="0">
                <a:solidFill>
                  <a:schemeClr val="bg2">
                    <a:lumMod val="50000"/>
                  </a:schemeClr>
                </a:solidFill>
              </a:rPr>
              <a:t>  </a:t>
            </a:r>
            <a:r>
              <a:rPr lang="en-US" sz="1400" b="1" dirty="0" smtClean="0">
                <a:solidFill>
                  <a:schemeClr val="bg2">
                    <a:lumMod val="50000"/>
                  </a:schemeClr>
                </a:solidFill>
              </a:rPr>
              <a:t>Office </a:t>
            </a:r>
            <a:r>
              <a:rPr lang="en-US" sz="1400" b="1" dirty="0">
                <a:solidFill>
                  <a:schemeClr val="bg2">
                    <a:lumMod val="50000"/>
                  </a:schemeClr>
                </a:solidFill>
              </a:rPr>
              <a:t>Yoga</a:t>
            </a:r>
            <a:endParaRPr lang="en-US" sz="1400" b="1" cap="none" spc="0"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pic>
        <p:nvPicPr>
          <p:cNvPr id="4100" name="Picture 4" descr="Office Y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33" y="3534310"/>
            <a:ext cx="12287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500"/>
                                        <p:tgtEl>
                                          <p:spTgt spid="409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fade">
                                      <p:cBhvr>
                                        <p:cTn id="3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3131840" y="620688"/>
            <a:ext cx="5409165" cy="5616624"/>
          </a:xfrm>
        </p:spPr>
        <p:txBody>
          <a:bodyPr>
            <a:normAutofit/>
          </a:bodyPr>
          <a:lstStyle/>
          <a:p>
            <a:pPr marL="68580" indent="0">
              <a:buNone/>
            </a:pPr>
            <a:r>
              <a:rPr lang="ar-BH" b="1" dirty="0">
                <a:solidFill>
                  <a:schemeClr val="bg2">
                    <a:lumMod val="50000"/>
                  </a:schemeClr>
                </a:solidFill>
              </a:rPr>
              <a:t>3-</a:t>
            </a:r>
            <a:r>
              <a:rPr lang="ar-BH" dirty="0">
                <a:solidFill>
                  <a:schemeClr val="bg2">
                    <a:lumMod val="50000"/>
                  </a:schemeClr>
                </a:solidFill>
              </a:rPr>
              <a:t>      </a:t>
            </a:r>
            <a:r>
              <a:rPr lang="ar-BH" b="1" dirty="0">
                <a:solidFill>
                  <a:schemeClr val="bg2">
                    <a:lumMod val="50000"/>
                  </a:schemeClr>
                </a:solidFill>
              </a:rPr>
              <a:t>تطبيق </a:t>
            </a:r>
            <a:r>
              <a:rPr lang="ar-BH" dirty="0">
                <a:solidFill>
                  <a:schemeClr val="bg2">
                    <a:lumMod val="50000"/>
                  </a:schemeClr>
                </a:solidFill>
              </a:rPr>
              <a:t> </a:t>
            </a:r>
            <a:r>
              <a:rPr lang="en-US" b="1" dirty="0">
                <a:solidFill>
                  <a:schemeClr val="bg2">
                    <a:lumMod val="50000"/>
                  </a:schemeClr>
                </a:solidFill>
              </a:rPr>
              <a:t>Fitness Buddy</a:t>
            </a:r>
            <a:endParaRPr lang="en-US" dirty="0">
              <a:solidFill>
                <a:schemeClr val="bg2">
                  <a:lumMod val="50000"/>
                </a:schemeClr>
              </a:solidFill>
            </a:endParaRPr>
          </a:p>
          <a:p>
            <a:pPr marL="68580" indent="0">
              <a:buNone/>
            </a:pPr>
            <a:r>
              <a:rPr lang="ar-BH" sz="1600" dirty="0"/>
              <a:t>النسخة المجانية من هذا التطبيق توفر لك معلومات و صور لحوالي 300 تمرين رياضي أما النسخة المدفوعة منه فتوفر لك أكثر من ذلك أكثر من معلومات و صور لــ 1400 تمرين رياضي متنوع كما أنه يأتي بفيديوهات كثيرة فائقة الوضوح تعلمك كيفية القيام بها بالشكل الصحيح لا ننسى مقاييس الجسم و المزيد مما يحمله </a:t>
            </a:r>
            <a:r>
              <a:rPr lang="en-US" sz="1600" dirty="0"/>
              <a:t>Fitness </a:t>
            </a:r>
            <a:r>
              <a:rPr lang="en-US" sz="1600" dirty="0" smtClean="0"/>
              <a:t>Buddy</a:t>
            </a:r>
          </a:p>
          <a:p>
            <a:pPr marL="68580" indent="0">
              <a:buNone/>
            </a:pPr>
            <a:endParaRPr lang="en-US" sz="1600" dirty="0"/>
          </a:p>
          <a:p>
            <a:pPr marL="68580" indent="0">
              <a:buNone/>
            </a:pPr>
            <a:r>
              <a:rPr lang="en-US" dirty="0" smtClean="0">
                <a:solidFill>
                  <a:schemeClr val="bg2">
                    <a:lumMod val="50000"/>
                  </a:schemeClr>
                </a:solidFill>
              </a:rPr>
              <a:t>-4</a:t>
            </a:r>
            <a:r>
              <a:rPr lang="ar-BH" b="1" dirty="0" smtClean="0">
                <a:solidFill>
                  <a:schemeClr val="bg2">
                    <a:lumMod val="50000"/>
                  </a:schemeClr>
                </a:solidFill>
              </a:rPr>
              <a:t>تطبيق</a:t>
            </a:r>
            <a:r>
              <a:rPr lang="ar-BH" b="1" dirty="0">
                <a:solidFill>
                  <a:schemeClr val="bg2">
                    <a:lumMod val="50000"/>
                  </a:schemeClr>
                </a:solidFill>
              </a:rPr>
              <a:t> </a:t>
            </a:r>
            <a:r>
              <a:rPr lang="ar-BH" dirty="0">
                <a:solidFill>
                  <a:schemeClr val="bg2">
                    <a:lumMod val="50000"/>
                  </a:schemeClr>
                </a:solidFill>
              </a:rPr>
              <a:t> </a:t>
            </a:r>
            <a:r>
              <a:rPr lang="en-US" b="1" dirty="0">
                <a:solidFill>
                  <a:schemeClr val="bg2">
                    <a:lumMod val="50000"/>
                  </a:schemeClr>
                </a:solidFill>
              </a:rPr>
              <a:t>Zombies, Run! </a:t>
            </a:r>
            <a:r>
              <a:rPr lang="en-US" b="1" dirty="0" smtClean="0">
                <a:solidFill>
                  <a:schemeClr val="bg2">
                    <a:lumMod val="50000"/>
                  </a:schemeClr>
                </a:solidFill>
              </a:rPr>
              <a:t>2</a:t>
            </a:r>
            <a:r>
              <a:rPr lang="ar-EG" dirty="0"/>
              <a:t/>
            </a:r>
            <a:br>
              <a:rPr lang="ar-EG" dirty="0"/>
            </a:br>
            <a:r>
              <a:rPr lang="ar-EG" sz="1700" dirty="0"/>
              <a:t>هل تريد احتراف الجري أو فقدان بعض الوزن ؟ حسنا كلاهما يمكن أن يتحققا مع تطبيق </a:t>
            </a:r>
            <a:r>
              <a:rPr lang="en-US" sz="1700" dirty="0"/>
              <a:t>Zombies, Run! 2 </a:t>
            </a:r>
            <a:r>
              <a:rPr lang="ar-EG" sz="1700" dirty="0"/>
              <a:t>المسلي . في هذا التطبيق الذي يدخل ضمن صنف ألعاب التحدي مهمتك هي الهرب من ال </a:t>
            </a:r>
            <a:r>
              <a:rPr lang="en-US" sz="1700" dirty="0"/>
              <a:t>Zombies </a:t>
            </a:r>
            <a:r>
              <a:rPr lang="ar-EG" sz="1700" dirty="0"/>
              <a:t>المتوحشين لكن ذلك لن يتحقق ان كنت لا تجري في الواقع فالمطلوب منك ارتداء سماعات جهازك و الجري في الواقع كي تتحرك في اللعبة و يسهل الهروب من المتوحشين لتحصل على النقاط و الادوات التي ستمكنك من التقدم عليهم . انه تطبيق عملي أنصح به من يعانون من السمنة و من يريد احتراف رياضة الجري لمختلف المسافات.</a:t>
            </a:r>
            <a:endParaRPr lang="ar-BH" sz="1700" dirty="0"/>
          </a:p>
        </p:txBody>
      </p:sp>
      <p:pic>
        <p:nvPicPr>
          <p:cNvPr id="5122" name="Picture 2" descr="fitnessbuddy-58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2137420" cy="22242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tnessbuddy-58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56992"/>
            <a:ext cx="2281436" cy="22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01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additive="base">
                                        <p:cTn id="28" dur="500" fill="hold"/>
                                        <p:tgtEl>
                                          <p:spTgt spid="5122"/>
                                        </p:tgtEl>
                                        <p:attrNameLst>
                                          <p:attrName>ppt_x</p:attrName>
                                        </p:attrNameLst>
                                      </p:cBhvr>
                                      <p:tavLst>
                                        <p:tav tm="0">
                                          <p:val>
                                            <p:strVal val="#ppt_x"/>
                                          </p:val>
                                        </p:tav>
                                        <p:tav tm="100000">
                                          <p:val>
                                            <p:strVal val="#ppt_x"/>
                                          </p:val>
                                        </p:tav>
                                      </p:tavLst>
                                    </p:anim>
                                    <p:anim calcmode="lin" valueType="num">
                                      <p:cBhvr additive="base">
                                        <p:cTn id="2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4"/>
                                        </p:tgtEl>
                                        <p:attrNameLst>
                                          <p:attrName>style.visibility</p:attrName>
                                        </p:attrNameLst>
                                      </p:cBhvr>
                                      <p:to>
                                        <p:strVal val="visible"/>
                                      </p:to>
                                    </p:set>
                                    <p:anim calcmode="lin" valueType="num">
                                      <p:cBhvr additive="base">
                                        <p:cTn id="34" dur="500" fill="hold"/>
                                        <p:tgtEl>
                                          <p:spTgt spid="5124"/>
                                        </p:tgtEl>
                                        <p:attrNameLst>
                                          <p:attrName>ppt_x</p:attrName>
                                        </p:attrNameLst>
                                      </p:cBhvr>
                                      <p:tavLst>
                                        <p:tav tm="0">
                                          <p:val>
                                            <p:strVal val="#ppt_x"/>
                                          </p:val>
                                        </p:tav>
                                        <p:tav tm="100000">
                                          <p:val>
                                            <p:strVal val="#ppt_x"/>
                                          </p:val>
                                        </p:tav>
                                      </p:tavLst>
                                    </p:anim>
                                    <p:anim calcmode="lin" valueType="num">
                                      <p:cBhvr additive="base">
                                        <p:cTn id="35"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2843808" y="620688"/>
            <a:ext cx="5616624" cy="6120680"/>
          </a:xfrm>
        </p:spPr>
        <p:txBody>
          <a:bodyPr>
            <a:normAutofit/>
          </a:bodyPr>
          <a:lstStyle/>
          <a:p>
            <a:pPr marL="68580" indent="0">
              <a:buNone/>
            </a:pPr>
            <a:r>
              <a:rPr lang="ar-BH" sz="1600" b="1" dirty="0">
                <a:solidFill>
                  <a:schemeClr val="bg2">
                    <a:lumMod val="50000"/>
                  </a:schemeClr>
                </a:solidFill>
              </a:rPr>
              <a:t>5-</a:t>
            </a:r>
            <a:r>
              <a:rPr lang="ar-BH" sz="1600" dirty="0">
                <a:solidFill>
                  <a:schemeClr val="bg2">
                    <a:lumMod val="50000"/>
                  </a:schemeClr>
                </a:solidFill>
              </a:rPr>
              <a:t>  </a:t>
            </a:r>
            <a:r>
              <a:rPr lang="ar-BH" sz="1600" b="1" dirty="0">
                <a:solidFill>
                  <a:schemeClr val="bg2">
                    <a:lumMod val="50000"/>
                  </a:schemeClr>
                </a:solidFill>
              </a:rPr>
              <a:t>تطبيق </a:t>
            </a:r>
            <a:r>
              <a:rPr lang="ar-BH" sz="1600" dirty="0">
                <a:solidFill>
                  <a:schemeClr val="bg2">
                    <a:lumMod val="50000"/>
                  </a:schemeClr>
                </a:solidFill>
              </a:rPr>
              <a:t> </a:t>
            </a:r>
            <a:r>
              <a:rPr lang="en-US" sz="1600" b="1" dirty="0" err="1">
                <a:solidFill>
                  <a:schemeClr val="bg2">
                    <a:lumMod val="50000"/>
                  </a:schemeClr>
                </a:solidFill>
              </a:rPr>
              <a:t>Endomondo</a:t>
            </a:r>
            <a:r>
              <a:rPr lang="en-US" sz="1600" b="1" dirty="0">
                <a:solidFill>
                  <a:schemeClr val="bg2">
                    <a:lumMod val="50000"/>
                  </a:schemeClr>
                </a:solidFill>
              </a:rPr>
              <a:t> Sports Tracker</a:t>
            </a:r>
            <a:endParaRPr lang="en-US" sz="1600" dirty="0">
              <a:solidFill>
                <a:schemeClr val="bg2">
                  <a:lumMod val="50000"/>
                </a:schemeClr>
              </a:solidFill>
            </a:endParaRPr>
          </a:p>
          <a:p>
            <a:pPr marL="68580" indent="0">
              <a:buNone/>
            </a:pPr>
            <a:r>
              <a:rPr lang="ar-BH" sz="1900" dirty="0"/>
              <a:t>ما يوفره لك هذا التطبيق لا يمكن لتطبيق مجاني أخر أن يوفره لك فهو يعتمد على تقنية الــ </a:t>
            </a:r>
            <a:r>
              <a:rPr lang="en-US" sz="1900" dirty="0"/>
              <a:t>GPS </a:t>
            </a:r>
            <a:r>
              <a:rPr lang="ar-BH" sz="1900" dirty="0"/>
              <a:t>لتحديد كم هي المسافة التي قطعتها و انت تجري كما أنه يحدد لك موقعك على خريطة مدينتك و عدد السعرات الحرارية التي تم حرقها و السرعة التي تجري بها . لا ننسى أن تطبيق </a:t>
            </a:r>
            <a:r>
              <a:rPr lang="en-US" sz="1900" dirty="0" err="1"/>
              <a:t>Endomondo</a:t>
            </a:r>
            <a:r>
              <a:rPr lang="en-US" sz="1900" dirty="0"/>
              <a:t> Sports Tracker</a:t>
            </a:r>
            <a:r>
              <a:rPr lang="ar-BH" sz="1900" dirty="0"/>
              <a:t>يوفر لك ارسال نتائجك الى أصدقائك و معارفك .</a:t>
            </a:r>
          </a:p>
          <a:p>
            <a:pPr marL="68580" indent="0">
              <a:buNone/>
            </a:pPr>
            <a:endParaRPr lang="ar-SA" sz="1800" b="1" dirty="0" smtClean="0">
              <a:solidFill>
                <a:schemeClr val="bg2">
                  <a:lumMod val="50000"/>
                </a:schemeClr>
              </a:solidFill>
            </a:endParaRPr>
          </a:p>
          <a:p>
            <a:pPr marL="68580" indent="0">
              <a:buNone/>
            </a:pPr>
            <a:r>
              <a:rPr lang="ar-BH" sz="1800" b="1" dirty="0" smtClean="0">
                <a:solidFill>
                  <a:schemeClr val="bg2">
                    <a:lumMod val="50000"/>
                  </a:schemeClr>
                </a:solidFill>
              </a:rPr>
              <a:t>6-</a:t>
            </a:r>
            <a:r>
              <a:rPr lang="ar-BH" sz="1800" dirty="0">
                <a:solidFill>
                  <a:schemeClr val="bg2">
                    <a:lumMod val="50000"/>
                  </a:schemeClr>
                </a:solidFill>
              </a:rPr>
              <a:t> </a:t>
            </a:r>
            <a:r>
              <a:rPr lang="ar-BH" sz="1800" b="1" dirty="0" smtClean="0">
                <a:solidFill>
                  <a:schemeClr val="bg2">
                    <a:lumMod val="50000"/>
                  </a:schemeClr>
                </a:solidFill>
              </a:rPr>
              <a:t>تطبيق</a:t>
            </a:r>
            <a:r>
              <a:rPr lang="ar-BH" sz="1800" b="1" dirty="0">
                <a:solidFill>
                  <a:schemeClr val="bg2">
                    <a:lumMod val="50000"/>
                  </a:schemeClr>
                </a:solidFill>
              </a:rPr>
              <a:t> </a:t>
            </a:r>
            <a:r>
              <a:rPr lang="ar-BH" sz="1800" dirty="0">
                <a:solidFill>
                  <a:schemeClr val="bg2">
                    <a:lumMod val="50000"/>
                  </a:schemeClr>
                </a:solidFill>
              </a:rPr>
              <a:t> </a:t>
            </a:r>
            <a:r>
              <a:rPr lang="en-US" sz="1800" b="1" dirty="0">
                <a:solidFill>
                  <a:schemeClr val="bg2">
                    <a:lumMod val="50000"/>
                  </a:schemeClr>
                </a:solidFill>
              </a:rPr>
              <a:t>Couch-to-5k</a:t>
            </a:r>
            <a:endParaRPr lang="en-US" sz="1800" dirty="0">
              <a:solidFill>
                <a:schemeClr val="bg2">
                  <a:lumMod val="50000"/>
                </a:schemeClr>
              </a:solidFill>
            </a:endParaRPr>
          </a:p>
          <a:p>
            <a:pPr marL="68580" indent="0">
              <a:buNone/>
            </a:pPr>
            <a:r>
              <a:rPr lang="ar-BH" sz="1900" dirty="0"/>
              <a:t>يتطلب 30 دقيقة لثلاتة ايام من الأسبوع و الهدف التدرب في 9 أسابيع لقطع مسافة 5 كيلومترات . التطبيق يوفر لك بعض المدربين على شكل كرتون يعطونك بعض التوجيهات و يوجهوك لتقطع مسافة 5 كيلومترات في 9 أسابيع .</a:t>
            </a:r>
          </a:p>
          <a:p>
            <a:pPr marL="68580" indent="0">
              <a:buNone/>
            </a:pPr>
            <a:r>
              <a:rPr lang="ar-BH" sz="1900" dirty="0"/>
              <a:t>التطبيق يوفر لك تشغيل مقطع صوتي دون اغلاقه و يمكنك أيضا ان تختار صوت المدرب الذي تفضله صوت ذكوري أم أنثوي .</a:t>
            </a:r>
          </a:p>
          <a:p>
            <a:endParaRPr lang="ar-BH" dirty="0"/>
          </a:p>
        </p:txBody>
      </p:sp>
      <p:pic>
        <p:nvPicPr>
          <p:cNvPr id="6146" name="Picture 2" descr="endomondo-58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00" y="548680"/>
            <a:ext cx="2313199" cy="24642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uchto5k-58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00" y="4005064"/>
            <a:ext cx="23132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1000"/>
                                        <p:tgtEl>
                                          <p:spTgt spid="6146"/>
                                        </p:tgtEl>
                                      </p:cBhvr>
                                    </p:animEffect>
                                    <p:anim calcmode="lin" valueType="num">
                                      <p:cBhvr>
                                        <p:cTn id="38" dur="1000" fill="hold"/>
                                        <p:tgtEl>
                                          <p:spTgt spid="6146"/>
                                        </p:tgtEl>
                                        <p:attrNameLst>
                                          <p:attrName>ppt_x</p:attrName>
                                        </p:attrNameLst>
                                      </p:cBhvr>
                                      <p:tavLst>
                                        <p:tav tm="0">
                                          <p:val>
                                            <p:strVal val="#ppt_x"/>
                                          </p:val>
                                        </p:tav>
                                        <p:tav tm="100000">
                                          <p:val>
                                            <p:strVal val="#ppt_x"/>
                                          </p:val>
                                        </p:tav>
                                      </p:tavLst>
                                    </p:anim>
                                    <p:anim calcmode="lin" valueType="num">
                                      <p:cBhvr>
                                        <p:cTn id="3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148"/>
                                        </p:tgtEl>
                                        <p:attrNameLst>
                                          <p:attrName>style.visibility</p:attrName>
                                        </p:attrNameLst>
                                      </p:cBhvr>
                                      <p:to>
                                        <p:strVal val="visible"/>
                                      </p:to>
                                    </p:set>
                                    <p:animEffect transition="in" filter="fade">
                                      <p:cBhvr>
                                        <p:cTn id="44" dur="1000"/>
                                        <p:tgtEl>
                                          <p:spTgt spid="6148"/>
                                        </p:tgtEl>
                                      </p:cBhvr>
                                    </p:animEffect>
                                    <p:anim calcmode="lin" valueType="num">
                                      <p:cBhvr>
                                        <p:cTn id="45" dur="1000" fill="hold"/>
                                        <p:tgtEl>
                                          <p:spTgt spid="6148"/>
                                        </p:tgtEl>
                                        <p:attrNameLst>
                                          <p:attrName>ppt_x</p:attrName>
                                        </p:attrNameLst>
                                      </p:cBhvr>
                                      <p:tavLst>
                                        <p:tav tm="0">
                                          <p:val>
                                            <p:strVal val="#ppt_x"/>
                                          </p:val>
                                        </p:tav>
                                        <p:tav tm="100000">
                                          <p:val>
                                            <p:strVal val="#ppt_x"/>
                                          </p:val>
                                        </p:tav>
                                      </p:tavLst>
                                    </p:anim>
                                    <p:anim calcmode="lin" valueType="num">
                                      <p:cBhvr>
                                        <p:cTn id="4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3131840" y="692696"/>
            <a:ext cx="5561586" cy="5733256"/>
          </a:xfrm>
        </p:spPr>
        <p:txBody>
          <a:bodyPr>
            <a:normAutofit fontScale="70000" lnSpcReduction="20000"/>
          </a:bodyPr>
          <a:lstStyle/>
          <a:p>
            <a:pPr marL="68580" indent="0">
              <a:buNone/>
            </a:pPr>
            <a:r>
              <a:rPr lang="ar-SA" dirty="0">
                <a:solidFill>
                  <a:schemeClr val="bg2">
                    <a:lumMod val="50000"/>
                  </a:schemeClr>
                </a:solidFill>
              </a:rPr>
              <a:t> </a:t>
            </a:r>
            <a:r>
              <a:rPr lang="ar-BH" b="1" dirty="0">
                <a:solidFill>
                  <a:schemeClr val="bg2">
                    <a:lumMod val="50000"/>
                  </a:schemeClr>
                </a:solidFill>
              </a:rPr>
              <a:t>7- </a:t>
            </a:r>
            <a:r>
              <a:rPr lang="ar-BH" b="1" dirty="0" smtClean="0">
                <a:solidFill>
                  <a:schemeClr val="bg2">
                    <a:lumMod val="50000"/>
                  </a:schemeClr>
                </a:solidFill>
              </a:rPr>
              <a:t>تطبيق</a:t>
            </a:r>
            <a:r>
              <a:rPr lang="ar-BH" dirty="0">
                <a:solidFill>
                  <a:schemeClr val="bg2">
                    <a:lumMod val="50000"/>
                  </a:schemeClr>
                </a:solidFill>
              </a:rPr>
              <a:t> </a:t>
            </a:r>
            <a:r>
              <a:rPr lang="en-US" b="1" dirty="0">
                <a:solidFill>
                  <a:schemeClr val="bg2">
                    <a:lumMod val="50000"/>
                  </a:schemeClr>
                </a:solidFill>
              </a:rPr>
              <a:t>Nike Training Club</a:t>
            </a:r>
            <a:endParaRPr lang="en-US" dirty="0">
              <a:solidFill>
                <a:schemeClr val="bg2">
                  <a:lumMod val="50000"/>
                </a:schemeClr>
              </a:solidFill>
            </a:endParaRPr>
          </a:p>
          <a:p>
            <a:pPr marL="68580" indent="0">
              <a:buNone/>
            </a:pPr>
            <a:r>
              <a:rPr lang="ar-BH" dirty="0"/>
              <a:t>انه مدربك الخاص على شكل تطبيق ذكي و مشهور لطالما سمعنا عنه على منصة </a:t>
            </a:r>
            <a:r>
              <a:rPr lang="en-US" dirty="0"/>
              <a:t>iOS </a:t>
            </a:r>
            <a:r>
              <a:rPr lang="ar-BH" dirty="0"/>
              <a:t>و ها هو أيضا متوفر لجهاز الأندرويد الخاص بك مجانا يهدف الى تلقينك طرق اداء الكثير من التمارين الرياضية بالصوت و الصورة و كلما تقدمت في اداء تمرين كلما أعطى لك الحق للانتقال الى التمرين التالي و هكذا بالنسبة لبقية التمارين الرياضية و تتراوح مدة التدريبات بين 15 الى 45 دقيقة</a:t>
            </a:r>
          </a:p>
          <a:p>
            <a:pPr marL="68580" indent="0">
              <a:buNone/>
            </a:pPr>
            <a:r>
              <a:rPr lang="ar-BH" dirty="0"/>
              <a:t>يسمح لك التطبيق بتشغيل المقطع الموسيقي المفضل أثناء التمرين و مشاركة تقدمك في التمارين مع أصدقائك عبر الشبكات الاجتماعية المختلفة مثل الفايسبوك و تويتر</a:t>
            </a:r>
          </a:p>
          <a:p>
            <a:pPr marL="68580" indent="0">
              <a:buNone/>
            </a:pPr>
            <a:endParaRPr lang="en-US" b="1" dirty="0" smtClean="0">
              <a:solidFill>
                <a:schemeClr val="bg2">
                  <a:lumMod val="50000"/>
                </a:schemeClr>
              </a:solidFill>
            </a:endParaRPr>
          </a:p>
          <a:p>
            <a:pPr marL="68580" indent="0">
              <a:buNone/>
            </a:pPr>
            <a:r>
              <a:rPr lang="ar-BH" b="1" dirty="0" smtClean="0">
                <a:solidFill>
                  <a:schemeClr val="bg2">
                    <a:lumMod val="50000"/>
                  </a:schemeClr>
                </a:solidFill>
              </a:rPr>
              <a:t>8-</a:t>
            </a:r>
            <a:r>
              <a:rPr lang="ar-BH" dirty="0">
                <a:solidFill>
                  <a:schemeClr val="bg2">
                    <a:lumMod val="50000"/>
                  </a:schemeClr>
                </a:solidFill>
              </a:rPr>
              <a:t> </a:t>
            </a:r>
            <a:r>
              <a:rPr lang="ar-BH" b="1" dirty="0" smtClean="0">
                <a:solidFill>
                  <a:schemeClr val="bg2">
                    <a:lumMod val="50000"/>
                  </a:schemeClr>
                </a:solidFill>
              </a:rPr>
              <a:t>تطبيق</a:t>
            </a:r>
            <a:r>
              <a:rPr lang="en-US" b="1" dirty="0" err="1" smtClean="0">
                <a:solidFill>
                  <a:schemeClr val="bg2">
                    <a:lumMod val="50000"/>
                  </a:schemeClr>
                </a:solidFill>
              </a:rPr>
              <a:t>FatSecret</a:t>
            </a:r>
            <a:r>
              <a:rPr lang="en-US" b="1" dirty="0" smtClean="0">
                <a:solidFill>
                  <a:schemeClr val="bg2">
                    <a:lumMod val="50000"/>
                  </a:schemeClr>
                </a:solidFill>
              </a:rPr>
              <a:t> </a:t>
            </a:r>
            <a:r>
              <a:rPr lang="en-US" b="1" dirty="0">
                <a:solidFill>
                  <a:schemeClr val="bg2">
                    <a:lumMod val="50000"/>
                  </a:schemeClr>
                </a:solidFill>
              </a:rPr>
              <a:t>Calorie </a:t>
            </a:r>
            <a:r>
              <a:rPr lang="en-US" b="1" dirty="0" smtClean="0">
                <a:solidFill>
                  <a:schemeClr val="bg2">
                    <a:lumMod val="50000"/>
                  </a:schemeClr>
                </a:solidFill>
              </a:rPr>
              <a:t>Counter</a:t>
            </a:r>
            <a:r>
              <a:rPr lang="en-US" b="1" dirty="0"/>
              <a:t> </a:t>
            </a:r>
            <a:endParaRPr lang="en-US" dirty="0"/>
          </a:p>
          <a:p>
            <a:pPr marL="68580" indent="0">
              <a:buNone/>
            </a:pPr>
            <a:r>
              <a:rPr lang="ar-BH" dirty="0"/>
              <a:t>من اسمه يمكن معرفة دوره أليس كذلك ؟ قبل أن تأكل تفاحة ما أو اكلة ما يجب عليك أن تعرف كم من السعرات الحرارية ستكسبها ؟ و ايضا تركيز الفيتاميات و السكريات و الدهنيات فيها كي تقرر ان كان ذلك في مصلحة صحتك أم لا . فمثلا شخص مريض بالسكري لا يجوز له أكل الشكولاتة لأنه يحفز زيادة تركيز السكر في الدم و بالتالي حدوث اضرار على المستوى الصحي لكن و بمجرد أن يعرف هذا الشخص ذلك باستعمال تطبيق </a:t>
            </a:r>
            <a:r>
              <a:rPr lang="en-US" dirty="0" err="1"/>
              <a:t>FatSecret</a:t>
            </a:r>
            <a:r>
              <a:rPr lang="en-US" dirty="0"/>
              <a:t> Calorie Counter</a:t>
            </a:r>
            <a:r>
              <a:rPr lang="ar-BH" dirty="0"/>
              <a:t>فانه سيقلع عن أكل الشكولاتة و سيضيف الى لائحة الاكلات المفضلة لديه و المتوازنة لصحته ما ينفعه فعلا.</a:t>
            </a:r>
          </a:p>
          <a:p>
            <a:pPr marL="68580" indent="0">
              <a:buNone/>
            </a:pPr>
            <a:endParaRPr lang="ar-BH" dirty="0"/>
          </a:p>
        </p:txBody>
      </p:sp>
      <p:pic>
        <p:nvPicPr>
          <p:cNvPr id="7170" name="Picture 2" descr="Nike Training Cl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13144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tsecretcalorie-58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15" y="3573016"/>
            <a:ext cx="256946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fade">
                                      <p:cBhvr>
                                        <p:cTn id="42" dur="1000"/>
                                        <p:tgtEl>
                                          <p:spTgt spid="7170"/>
                                        </p:tgtEl>
                                      </p:cBhvr>
                                    </p:animEffect>
                                    <p:anim calcmode="lin" valueType="num">
                                      <p:cBhvr>
                                        <p:cTn id="43" dur="1000" fill="hold"/>
                                        <p:tgtEl>
                                          <p:spTgt spid="7170"/>
                                        </p:tgtEl>
                                        <p:attrNameLst>
                                          <p:attrName>ppt_x</p:attrName>
                                        </p:attrNameLst>
                                      </p:cBhvr>
                                      <p:tavLst>
                                        <p:tav tm="0">
                                          <p:val>
                                            <p:strVal val="#ppt_x"/>
                                          </p:val>
                                        </p:tav>
                                        <p:tav tm="100000">
                                          <p:val>
                                            <p:strVal val="#ppt_x"/>
                                          </p:val>
                                        </p:tav>
                                      </p:tavLst>
                                    </p:anim>
                                    <p:anim calcmode="lin" valueType="num">
                                      <p:cBhvr>
                                        <p:cTn id="4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fade">
                                      <p:cBhvr>
                                        <p:cTn id="49" dur="1000"/>
                                        <p:tgtEl>
                                          <p:spTgt spid="7172"/>
                                        </p:tgtEl>
                                      </p:cBhvr>
                                    </p:animEffect>
                                    <p:anim calcmode="lin" valueType="num">
                                      <p:cBhvr>
                                        <p:cTn id="50" dur="1000" fill="hold"/>
                                        <p:tgtEl>
                                          <p:spTgt spid="7172"/>
                                        </p:tgtEl>
                                        <p:attrNameLst>
                                          <p:attrName>ppt_x</p:attrName>
                                        </p:attrNameLst>
                                      </p:cBhvr>
                                      <p:tavLst>
                                        <p:tav tm="0">
                                          <p:val>
                                            <p:strVal val="#ppt_x"/>
                                          </p:val>
                                        </p:tav>
                                        <p:tav tm="100000">
                                          <p:val>
                                            <p:strVal val="#ppt_x"/>
                                          </p:val>
                                        </p:tav>
                                      </p:tavLst>
                                    </p:anim>
                                    <p:anim calcmode="lin" valueType="num">
                                      <p:cBhvr>
                                        <p:cTn id="51"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a:xfrm>
            <a:off x="4067944" y="692696"/>
            <a:ext cx="4392488" cy="5544616"/>
          </a:xfrm>
        </p:spPr>
        <p:txBody>
          <a:bodyPr>
            <a:normAutofit fontScale="62500" lnSpcReduction="20000"/>
          </a:bodyPr>
          <a:lstStyle/>
          <a:p>
            <a:pPr marL="68580" indent="0">
              <a:buNone/>
            </a:pPr>
            <a:r>
              <a:rPr lang="ar-SA" dirty="0" smtClean="0"/>
              <a:t> </a:t>
            </a:r>
            <a:r>
              <a:rPr lang="ar-BH" b="1" dirty="0">
                <a:solidFill>
                  <a:schemeClr val="bg2">
                    <a:lumMod val="50000"/>
                  </a:schemeClr>
                </a:solidFill>
              </a:rPr>
              <a:t>9-</a:t>
            </a:r>
            <a:r>
              <a:rPr lang="ar-BH" dirty="0">
                <a:solidFill>
                  <a:schemeClr val="bg2">
                    <a:lumMod val="50000"/>
                  </a:schemeClr>
                </a:solidFill>
              </a:rPr>
              <a:t> </a:t>
            </a:r>
            <a:r>
              <a:rPr lang="ar-BH" b="1" dirty="0" smtClean="0">
                <a:solidFill>
                  <a:schemeClr val="bg2">
                    <a:lumMod val="50000"/>
                  </a:schemeClr>
                </a:solidFill>
              </a:rPr>
              <a:t>تطبيق</a:t>
            </a:r>
            <a:r>
              <a:rPr lang="ar-BH" b="1" dirty="0">
                <a:solidFill>
                  <a:schemeClr val="bg2">
                    <a:lumMod val="50000"/>
                  </a:schemeClr>
                </a:solidFill>
              </a:rPr>
              <a:t> </a:t>
            </a:r>
            <a:r>
              <a:rPr lang="ar-BH" dirty="0">
                <a:solidFill>
                  <a:schemeClr val="bg2">
                    <a:lumMod val="50000"/>
                  </a:schemeClr>
                </a:solidFill>
              </a:rPr>
              <a:t> </a:t>
            </a:r>
            <a:r>
              <a:rPr lang="en-US" b="1" dirty="0">
                <a:solidFill>
                  <a:schemeClr val="bg2">
                    <a:lumMod val="50000"/>
                  </a:schemeClr>
                </a:solidFill>
              </a:rPr>
              <a:t>You Are Your Own Gym</a:t>
            </a:r>
            <a:endParaRPr lang="en-US" dirty="0">
              <a:solidFill>
                <a:schemeClr val="bg2">
                  <a:lumMod val="50000"/>
                </a:schemeClr>
              </a:solidFill>
            </a:endParaRPr>
          </a:p>
          <a:p>
            <a:pPr marL="68580" indent="0">
              <a:buNone/>
            </a:pPr>
            <a:r>
              <a:rPr lang="ar-BH" dirty="0"/>
              <a:t>لا تحتاج للذهاب الى نادي رياضي ما كي تتمكن من امتلاك عضلات قوية و جسم صحي . فتطبيق </a:t>
            </a:r>
            <a:r>
              <a:rPr lang="en-US" dirty="0"/>
              <a:t>You Are Your Own Gym </a:t>
            </a:r>
            <a:r>
              <a:rPr lang="ar-BH" dirty="0"/>
              <a:t>سيكون هو بذاته النادي الخاص بك و المتوفر دائما لك . باستعمالك لهذا التطبيق سيكون من السهل عليك ممارسة التمارين الرياضية الشاقة و احتراف كافة تدريبات حمل الأثقال وبناء العضلات والتي تصل إلى 200 تمرين مختلف لكافة أجزاء الجسم مدمجة بفيديوهات تعليمية فائقة </a:t>
            </a:r>
            <a:r>
              <a:rPr lang="ar-BH" dirty="0" smtClean="0"/>
              <a:t>الوضوح</a:t>
            </a:r>
            <a:endParaRPr lang="ar-SA" dirty="0" smtClean="0"/>
          </a:p>
          <a:p>
            <a:pPr marL="68580" indent="0">
              <a:buNone/>
            </a:pPr>
            <a:endParaRPr lang="ar-BH" dirty="0"/>
          </a:p>
          <a:p>
            <a:pPr marL="68580" indent="0">
              <a:buNone/>
            </a:pPr>
            <a:r>
              <a:rPr lang="ar-BH" b="1" dirty="0">
                <a:solidFill>
                  <a:schemeClr val="bg2">
                    <a:lumMod val="50000"/>
                  </a:schemeClr>
                </a:solidFill>
              </a:rPr>
              <a:t>10-</a:t>
            </a:r>
            <a:r>
              <a:rPr lang="ar-BH" dirty="0">
                <a:solidFill>
                  <a:schemeClr val="bg2">
                    <a:lumMod val="50000"/>
                  </a:schemeClr>
                </a:solidFill>
              </a:rPr>
              <a:t>  </a:t>
            </a:r>
            <a:r>
              <a:rPr lang="ar-BH" b="1" dirty="0">
                <a:solidFill>
                  <a:schemeClr val="bg2">
                    <a:lumMod val="50000"/>
                  </a:schemeClr>
                </a:solidFill>
              </a:rPr>
              <a:t>تطبيق </a:t>
            </a:r>
            <a:r>
              <a:rPr lang="ar-BH" dirty="0">
                <a:solidFill>
                  <a:schemeClr val="bg2">
                    <a:lumMod val="50000"/>
                  </a:schemeClr>
                </a:solidFill>
              </a:rPr>
              <a:t> </a:t>
            </a:r>
            <a:r>
              <a:rPr lang="en-US" b="1" dirty="0">
                <a:solidFill>
                  <a:schemeClr val="bg2">
                    <a:lumMod val="50000"/>
                  </a:schemeClr>
                </a:solidFill>
              </a:rPr>
              <a:t>Charity Miles</a:t>
            </a:r>
            <a:endParaRPr lang="en-US" dirty="0">
              <a:solidFill>
                <a:schemeClr val="bg2">
                  <a:lumMod val="50000"/>
                </a:schemeClr>
              </a:solidFill>
            </a:endParaRPr>
          </a:p>
          <a:p>
            <a:pPr marL="68580" indent="0">
              <a:buNone/>
            </a:pPr>
            <a:r>
              <a:rPr lang="ar-BH" dirty="0"/>
              <a:t>هناك الكثير من الأمور التي يمكن أن تحفزنا لممارسة رياضة ما لكن ما رأيك ان تربح بعض المال مقابل المشي أو الجري و حتى ركوب الدراجات كل يوم ؟ انه محفز كبير و ذات قيمة ؟</a:t>
            </a:r>
          </a:p>
          <a:p>
            <a:pPr marL="68580" indent="0">
              <a:buNone/>
            </a:pPr>
            <a:r>
              <a:rPr lang="ar-BH" dirty="0"/>
              <a:t>حسنا هذا ما يوفره لك تطبيق </a:t>
            </a:r>
            <a:r>
              <a:rPr lang="en-US" dirty="0"/>
              <a:t>Charity Miles </a:t>
            </a:r>
            <a:r>
              <a:rPr lang="ar-BH" dirty="0"/>
              <a:t>مكافأة مالية مقابل مزاولتك لهذه الرياضات يوميا اذ أن القائمين عليه يؤمنون بأن المجتمع سيصبح أفضل اذا كان أفراده كلهم يمارسون رياضة ما بشكل يومي و دائم</a:t>
            </a:r>
          </a:p>
          <a:p>
            <a:pPr marL="68580" indent="0">
              <a:buNone/>
            </a:pPr>
            <a:r>
              <a:rPr lang="ar-BH" dirty="0"/>
              <a:t>اذن كانت هذه 10 أفضل تطبيقات اللياقة البدنية للأندرويد في 2013 كلها تهدف للحصول على مجتمع سليم في تركيبته الصحية انها تحفزنا و تشجعنا و تساعدنا أيضا على ممارسة الرياضة يوميا و هذه نتيجة ايجابية أخرى تحسب لصالح التكنولوجيا و التقنية .</a:t>
            </a:r>
          </a:p>
          <a:p>
            <a:endParaRPr lang="ar-BH" dirty="0"/>
          </a:p>
        </p:txBody>
      </p:sp>
      <p:pic>
        <p:nvPicPr>
          <p:cNvPr id="8194" name="Picture 2" descr="youareyourowngym-58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2857500" cy="23202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aritymiles-58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45024"/>
            <a:ext cx="285750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5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ar-BH" dirty="0"/>
          </a:p>
        </p:txBody>
      </p:sp>
      <p:sp>
        <p:nvSpPr>
          <p:cNvPr id="3" name="Content Placeholder 2"/>
          <p:cNvSpPr>
            <a:spLocks noGrp="1"/>
          </p:cNvSpPr>
          <p:nvPr>
            <p:ph idx="1"/>
          </p:nvPr>
        </p:nvSpPr>
        <p:spPr/>
        <p:txBody>
          <a:bodyPr/>
          <a:lstStyle/>
          <a:p>
            <a:pPr marL="68580" indent="0">
              <a:buNone/>
            </a:pPr>
            <a:r>
              <a:rPr lang="ar-SA" dirty="0"/>
              <a:t> </a:t>
            </a:r>
            <a:endParaRPr lang="ar-BH" dirty="0"/>
          </a:p>
        </p:txBody>
      </p:sp>
      <p:sp>
        <p:nvSpPr>
          <p:cNvPr id="5" name="Rectangle 4"/>
          <p:cNvSpPr/>
          <p:nvPr/>
        </p:nvSpPr>
        <p:spPr>
          <a:xfrm>
            <a:off x="478969" y="692696"/>
            <a:ext cx="8269494" cy="4524315"/>
          </a:xfrm>
          <a:prstGeom prst="rect">
            <a:avLst/>
          </a:prstGeom>
          <a:noFill/>
        </p:spPr>
        <p:txBody>
          <a:bodyPr wrap="square" lIns="91440" tIns="45720" rIns="91440" bIns="45720">
            <a:spAutoFit/>
          </a:bodyPr>
          <a:lstStyle/>
          <a:p>
            <a:pPr algn="ctr"/>
            <a:r>
              <a:rPr lang="ar-BH" dirty="0"/>
              <a:t>من الآيات الواردة في شأن المحافظة على التوازن والصحة في باطن الجسد وظاهره ، قوله تعالى: وكُلُواْ وَاشْرَبُواْ وَلاَ تُسْرِفُواْ إِنَّهُ لاَ يُحِبُّ الْمُسْرِفِينَ {الأعراف:31}، قال العلامة ابن القيم رحمه الله:في هاتين الكلمتين الإلهيتين حفظ الصحة كلها فقد أرشد سبحانه إلى إدخال ما يقيم البدن من الطعام والشراب عوض ما تحلل منه، ولكن بمقدار في الكمية والكيفية ومتى جاوز </a:t>
            </a:r>
            <a:r>
              <a:rPr lang="ar-BH" dirty="0" smtClean="0"/>
              <a:t>الإنسان</a:t>
            </a:r>
            <a:endParaRPr lang="en-US" dirty="0" smtClean="0"/>
          </a:p>
          <a:p>
            <a:pPr algn="ctr"/>
            <a:r>
              <a:rPr lang="ar-BH" dirty="0" smtClean="0"/>
              <a:t> </a:t>
            </a:r>
            <a:r>
              <a:rPr lang="ar-BH" dirty="0"/>
              <a:t>ذلك كان إسرافاً، وكلا الأمرين </a:t>
            </a:r>
            <a:endParaRPr lang="en-US" dirty="0" smtClean="0"/>
          </a:p>
          <a:p>
            <a:r>
              <a:rPr lang="ar-BH" dirty="0" smtClean="0"/>
              <a:t>مانع </a:t>
            </a:r>
            <a:r>
              <a:rPr lang="ar-BH" dirty="0"/>
              <a:t>من الصحة جالب للمرض أعني عدم الأكل والشرب أو الإسراف فيهما. والآيات في هذا المقام كثيرة</a:t>
            </a:r>
            <a:r>
              <a:rPr lang="ar-BH" dirty="0" smtClean="0"/>
              <a:t>.</a:t>
            </a:r>
            <a:r>
              <a:rPr lang="ar-BH" dirty="0"/>
              <a:t> ومن الأحاديث الواردة أيضاً في هذا الشأن ما أخرجه أحمد في مسنده أنه صلى الله عليه وسلم قال: ما ملأ ابن آدم وعاء شراً من بطنه بحسب ابن آدم لقيمات يقمن صلبه فإن كان لا بد فاعل فثلث لطعامه وثلث لشرابه وثلث لنفسه. فهذا الحديث من أصول الطب الجامعة وأسس الصحة المانعة ، وفي ذلك ما فيه من العناية بهذا الجسد والمحافظة عليه مما يؤذيه، ومن الأحاديث الواردة في هذا الباب وما أكثرها قوله صلى الله عليه وسلم: من كان له شعر فليكرمه. رواه أبو داود، وقوله صلى الله عليه وسلم: طهروا هذه الأجساد...رواه الطبراني.</a:t>
            </a:r>
          </a:p>
          <a:p>
            <a:r>
              <a:rPr lang="ar-BH" dirty="0"/>
              <a:t>وللاستزادة حول هذا الموضوع ننصح بمراجعة كتب العلامة ابن القيم رحمه الله ولا سيما كتابيه الطب النبوي وزاد المعاد في هدي خير العباد فقد آجاد فيهما وأفاد</a:t>
            </a:r>
            <a:r>
              <a:rPr lang="ar-BH" dirty="0" smtClean="0"/>
              <a:t>.</a:t>
            </a:r>
            <a:r>
              <a:rPr lang="ar-SA" b="0" cap="none" spc="0" dirty="0" smtClean="0">
                <a:ln w="18415" cmpd="sng">
                  <a:solidFill>
                    <a:srgbClr val="FFFFFF"/>
                  </a:solidFill>
                  <a:prstDash val="solid"/>
                </a:ln>
                <a:effectLst>
                  <a:outerShdw blurRad="63500" dir="3600000" algn="tl" rotWithShape="0">
                    <a:srgbClr val="000000">
                      <a:alpha val="70000"/>
                    </a:srgbClr>
                  </a:outerShdw>
                </a:effectLst>
              </a:rPr>
              <a:t> </a:t>
            </a:r>
            <a:endParaRPr lang="en-US" b="0" cap="none" spc="0" dirty="0">
              <a:ln w="18415" cmpd="sng">
                <a:solidFill>
                  <a:srgbClr val="FFFFFF"/>
                </a:solidFill>
                <a:prstDash val="solid"/>
              </a:ln>
              <a:effectLst>
                <a:outerShdw blurRad="63500" dir="3600000" algn="tl" rotWithShape="0">
                  <a:srgbClr val="000000">
                    <a:alpha val="70000"/>
                  </a:srgbClr>
                </a:outerShdw>
              </a:effectLst>
            </a:endParaRPr>
          </a:p>
        </p:txBody>
      </p:sp>
      <p:sp>
        <p:nvSpPr>
          <p:cNvPr id="6" name="Rectangle 5"/>
          <p:cNvSpPr/>
          <p:nvPr/>
        </p:nvSpPr>
        <p:spPr>
          <a:xfrm>
            <a:off x="478969" y="5670257"/>
            <a:ext cx="4379725" cy="646331"/>
          </a:xfrm>
          <a:prstGeom prst="rect">
            <a:avLst/>
          </a:prstGeom>
          <a:noFill/>
        </p:spPr>
        <p:txBody>
          <a:bodyPr wrap="none" lIns="91440" tIns="45720" rIns="91440" bIns="45720">
            <a:spAutoFit/>
          </a:bodyPr>
          <a:lstStyle/>
          <a:p>
            <a:pPr algn="ctr"/>
            <a:r>
              <a:rPr lang="ar-SA" sz="3600" dirty="0" smtClean="0">
                <a:ln w="10160">
                  <a:solidFill>
                    <a:schemeClr val="accent1"/>
                  </a:solidFill>
                  <a:prstDash val="solid"/>
                </a:ln>
                <a:solidFill>
                  <a:schemeClr val="tx2">
                    <a:lumMod val="75000"/>
                  </a:schemeClr>
                </a:solidFill>
                <a:effectLst>
                  <a:outerShdw blurRad="38100" dist="32000" dir="5400000" algn="tl">
                    <a:srgbClr val="000000">
                      <a:alpha val="30000"/>
                    </a:srgbClr>
                  </a:outerShdw>
                </a:effectLst>
              </a:rPr>
              <a:t>عرض/نوره احمد الفالح</a:t>
            </a:r>
            <a:endParaRPr lang="en-US" sz="3600" b="0" cap="none" spc="0" dirty="0">
              <a:ln w="10160">
                <a:solidFill>
                  <a:schemeClr val="accent1"/>
                </a:solidFill>
                <a:prstDash val="solid"/>
              </a:ln>
              <a:solidFill>
                <a:schemeClr val="tx2">
                  <a:lumMod val="75000"/>
                </a:schemeClr>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5940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exc.ccm2.net/iex/1280/2033626849/8129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88161"/>
            <a:ext cx="5715000" cy="2801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16016" y="-99392"/>
            <a:ext cx="4536504" cy="1143000"/>
          </a:xfrm>
          <a:ln>
            <a:noFill/>
          </a:ln>
        </p:spPr>
        <p:txBody>
          <a:bodyPr>
            <a:noAutofit/>
          </a:bodyPr>
          <a:lstStyle/>
          <a:p>
            <a:r>
              <a:rPr lang="ar-BH" sz="1600" b="1" i="1" u="sng" dirty="0">
                <a:latin typeface="AngsanaUPC" panose="02020603050405020304" pitchFamily="18" charset="-34"/>
              </a:rPr>
              <a:t>العناصر الأساسية لأسلوب </a:t>
            </a:r>
            <a:r>
              <a:rPr lang="ar-BH" sz="1600" b="1" i="1" u="sng" dirty="0" smtClean="0">
                <a:latin typeface="AngsanaUPC" panose="02020603050405020304" pitchFamily="18" charset="-34"/>
              </a:rPr>
              <a:t>الحياة</a:t>
            </a:r>
            <a:r>
              <a:rPr lang="ar-SA" sz="1600" b="1" i="1" u="sng" dirty="0" smtClean="0">
                <a:latin typeface="AngsanaUPC" panose="02020603050405020304" pitchFamily="18" charset="-34"/>
              </a:rPr>
              <a:t/>
            </a:r>
            <a:br>
              <a:rPr lang="ar-SA" sz="1600" b="1" i="1" u="sng" dirty="0" smtClean="0">
                <a:latin typeface="AngsanaUPC" panose="02020603050405020304" pitchFamily="18" charset="-34"/>
              </a:rPr>
            </a:br>
            <a:r>
              <a:rPr lang="ar-BH" sz="1600" b="1" i="1" u="sng" dirty="0" smtClean="0">
                <a:latin typeface="AngsanaUPC" panose="02020603050405020304" pitchFamily="18" charset="-34"/>
              </a:rPr>
              <a:t> </a:t>
            </a:r>
            <a:r>
              <a:rPr lang="ar-BH" sz="1600" b="1" i="1" u="sng" dirty="0">
                <a:latin typeface="AngsanaUPC" panose="02020603050405020304" pitchFamily="18" charset="-34"/>
              </a:rPr>
              <a:t>الصحي</a:t>
            </a:r>
            <a:r>
              <a:rPr lang="ar-BH" sz="2800" dirty="0">
                <a:latin typeface="AngsanaUPC" panose="02020603050405020304" pitchFamily="18" charset="-34"/>
              </a:rPr>
              <a:t/>
            </a:r>
            <a:br>
              <a:rPr lang="ar-BH" sz="2800" dirty="0">
                <a:latin typeface="AngsanaUPC" panose="02020603050405020304" pitchFamily="18" charset="-34"/>
              </a:rPr>
            </a:br>
            <a:endParaRPr lang="ar-BH" sz="2800" dirty="0">
              <a:latin typeface="AngsanaUPC" panose="02020603050405020304" pitchFamily="18" charset="-34"/>
            </a:endParaRPr>
          </a:p>
        </p:txBody>
      </p:sp>
      <p:sp>
        <p:nvSpPr>
          <p:cNvPr id="3" name="Content Placeholder 2"/>
          <p:cNvSpPr>
            <a:spLocks noGrp="1"/>
          </p:cNvSpPr>
          <p:nvPr>
            <p:ph idx="1"/>
          </p:nvPr>
        </p:nvSpPr>
        <p:spPr>
          <a:xfrm>
            <a:off x="755576" y="764704"/>
            <a:ext cx="7929445" cy="3024337"/>
          </a:xfrm>
        </p:spPr>
        <p:txBody>
          <a:bodyPr>
            <a:normAutofit fontScale="77500" lnSpcReduction="20000"/>
          </a:bodyPr>
          <a:lstStyle/>
          <a:p>
            <a:pPr marL="68580" indent="0" fontAlgn="base">
              <a:buNone/>
            </a:pPr>
            <a:r>
              <a:rPr lang="ar-BH" dirty="0" smtClean="0"/>
              <a:t>• </a:t>
            </a:r>
            <a:r>
              <a:rPr lang="ar-BH" dirty="0"/>
              <a:t>تناول طعام صحي متوازن والإكثار من تناول الأغذية التي تحتوي على معادن؛ إذ يساعد تناول الكالسيوم والمعادن الأخرى على تخلص الجسم من الدهون غير المرغوبة.</a:t>
            </a:r>
          </a:p>
          <a:p>
            <a:pPr marL="68580" indent="0" fontAlgn="base">
              <a:buNone/>
            </a:pPr>
            <a:r>
              <a:rPr lang="ar-BH" dirty="0"/>
              <a:t>• الحفاظ على النشاط البدني؛ فيجب أن يقوم الفرد بنشاط بدني معتدل يوميا (كالسير مثلا)، بالإضافة إلى ساعة من النشاط البدني المكثف أسبوعيا.</a:t>
            </a:r>
          </a:p>
          <a:p>
            <a:pPr marL="68580" indent="0" fontAlgn="base">
              <a:buNone/>
            </a:pPr>
            <a:r>
              <a:rPr lang="ar-BH" dirty="0"/>
              <a:t>• الابتعاد عن التدخين.</a:t>
            </a:r>
          </a:p>
          <a:p>
            <a:pPr marL="68580" indent="0" fontAlgn="base">
              <a:buNone/>
            </a:pPr>
            <a:r>
              <a:rPr lang="ar-BH" dirty="0"/>
              <a:t>• التقليل من التوتر والمحافظة على الهدوء؛ فالتوتر والضغط النفسي يؤديان إلى الجوع وزيادة الوزن.</a:t>
            </a:r>
          </a:p>
          <a:p>
            <a:pPr marL="68580" indent="0" fontAlgn="base">
              <a:buNone/>
            </a:pPr>
            <a:r>
              <a:rPr lang="ar-BH" dirty="0"/>
              <a:t>• التعرض لقدر كاف من الشمس والحصول على قسط كاف من النوم؛ إذ تساعد أشعة الشمس على إنتاج فيتامين "د"، الذي يساعد على تخفيف الدهون، كما أن النوم ضروري لاستعادة الشباب وتجدد الخلايا.</a:t>
            </a:r>
          </a:p>
          <a:p>
            <a:endParaRPr lang="ar-BH" dirty="0"/>
          </a:p>
        </p:txBody>
      </p:sp>
    </p:spTree>
    <p:extLst>
      <p:ext uri="{BB962C8B-B14F-4D97-AF65-F5344CB8AC3E}">
        <p14:creationId xmlns:p14="http://schemas.microsoft.com/office/powerpoint/2010/main" val="130294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9392"/>
            <a:ext cx="7024744" cy="1143000"/>
          </a:xfrm>
        </p:spPr>
        <p:txBody>
          <a:bodyPr>
            <a:normAutofit fontScale="90000"/>
          </a:bodyPr>
          <a:lstStyle/>
          <a:p>
            <a:pPr algn="r"/>
            <a:r>
              <a:rPr lang="ar-BH" sz="3100" b="1" i="1" u="sng" dirty="0"/>
              <a:t>تنظيم الغذاء</a:t>
            </a:r>
            <a:r>
              <a:rPr lang="ar-BH" dirty="0"/>
              <a:t/>
            </a:r>
            <a:br>
              <a:rPr lang="ar-BH" dirty="0"/>
            </a:br>
            <a:endParaRPr lang="ar-BH" dirty="0"/>
          </a:p>
        </p:txBody>
      </p:sp>
      <p:sp>
        <p:nvSpPr>
          <p:cNvPr id="3" name="Content Placeholder 2"/>
          <p:cNvSpPr>
            <a:spLocks noGrp="1"/>
          </p:cNvSpPr>
          <p:nvPr>
            <p:ph idx="1"/>
          </p:nvPr>
        </p:nvSpPr>
        <p:spPr>
          <a:xfrm>
            <a:off x="4067944" y="764704"/>
            <a:ext cx="4545069" cy="4248472"/>
          </a:xfrm>
        </p:spPr>
        <p:txBody>
          <a:bodyPr>
            <a:noAutofit/>
          </a:bodyPr>
          <a:lstStyle/>
          <a:p>
            <a:pPr marL="68580" indent="0" fontAlgn="base">
              <a:buNone/>
            </a:pPr>
            <a:r>
              <a:rPr lang="ar-BH" sz="1600" dirty="0" smtClean="0"/>
              <a:t>ينصح </a:t>
            </a:r>
            <a:r>
              <a:rPr lang="ar-BH" sz="1600" dirty="0"/>
              <a:t>خبراء التغذية والأطباء بأن يتبع الإنسان غذاء صحيا ليحافظ على صحته، إذ عليه بتناول الخضراوات والفواكه واللحوم المفيدة، والابتعاد عن الأطعمة الضارة؛ مثل الدهون والسكر والمشروبات الغازية التي تقلل من نسبة إصابة الشخص بأمراض عدة أهمها: أمراض القلب والكوليسترول والسكري والسمنة.</a:t>
            </a:r>
          </a:p>
          <a:p>
            <a:pPr marL="68580" indent="0" fontAlgn="base">
              <a:buNone/>
            </a:pPr>
            <a:r>
              <a:rPr lang="ar-BH" sz="1600" dirty="0"/>
              <a:t>وإذا كان الغذاء المفيد أساس الصحة والعافية، فإن تنظيم تناول هذا الغذاء لا يقل أهمية عن الغذاء نفسه، فلا يجب أن تزيد النسب على حد معين ولا تقل عن حد معين، فمثلا يجب تجنب تناول الأطعمة الدسمة كالبطاطا المقلية والحلويات، والإكثار من تناول اللحوم والفواكه والخضراوات، فالحصول على ما يحتاجه الجسم من الأطعمة بالنسب الصحيحة يكون فيه الكثير </a:t>
            </a:r>
            <a:r>
              <a:rPr lang="ar-BH" sz="1600" dirty="0" smtClean="0"/>
              <a:t>من</a:t>
            </a:r>
            <a:r>
              <a:rPr lang="ar-SA" sz="1600" dirty="0"/>
              <a:t> </a:t>
            </a:r>
            <a:r>
              <a:rPr lang="ar-SA" sz="1600" dirty="0" smtClean="0"/>
              <a:t>الفائدة</a:t>
            </a:r>
            <a:endParaRPr lang="ar-BH" sz="1600" dirty="0"/>
          </a:p>
          <a:p>
            <a:pPr marL="68580" indent="0" fontAlgn="base">
              <a:buNone/>
            </a:pPr>
            <a:r>
              <a:rPr lang="ar-BH" sz="1600" dirty="0"/>
              <a:t>وتنظيم تناول الغذاء لا يعني تنظيم نسب الأطعمة فحسب؛ بل يتعداه إلى تنظيم الأوقات التي تتناول الغذاء فيها، وينصح بتناول خمس وجبات صغيرة متفرقة خلال اليوم، على أن تكون آخر وجبة تتناولها قبل أربع ساعات من خلود الفرد إلى النوم، مع مراعاة أن تكون الوجبات صحية ومفيدة بعيدا عن الوجبات التي تحتوي على كميات كبيرة من الدسم.</a:t>
            </a:r>
          </a:p>
          <a:p>
            <a:pPr marL="68580" indent="0">
              <a:buNone/>
            </a:pPr>
            <a:endParaRPr lang="ar-BH" sz="1800" dirty="0"/>
          </a:p>
        </p:txBody>
      </p:sp>
      <p:pic>
        <p:nvPicPr>
          <p:cNvPr id="7172" name="Picture 4" descr="http://4.bp.blogspot.com/-t61D9jBS9EE/UK970B5CXvI/AAAAAAAAD6Y/BSax8bjGZy8/s1600/health1.680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62724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9392"/>
            <a:ext cx="7024744" cy="1143000"/>
          </a:xfrm>
        </p:spPr>
        <p:txBody>
          <a:bodyPr>
            <a:normAutofit/>
          </a:bodyPr>
          <a:lstStyle/>
          <a:p>
            <a:pPr algn="r"/>
            <a:r>
              <a:rPr lang="ar-BH" sz="2000" b="1" i="1" u="sng" dirty="0"/>
              <a:t>الحفاظ على النشاط البدني</a:t>
            </a:r>
            <a:r>
              <a:rPr lang="ar-BH" dirty="0"/>
              <a:t/>
            </a:r>
            <a:br>
              <a:rPr lang="ar-BH" dirty="0"/>
            </a:br>
            <a:endParaRPr lang="ar-BH" dirty="0"/>
          </a:p>
        </p:txBody>
      </p:sp>
      <p:sp>
        <p:nvSpPr>
          <p:cNvPr id="3" name="Content Placeholder 2"/>
          <p:cNvSpPr>
            <a:spLocks noGrp="1"/>
          </p:cNvSpPr>
          <p:nvPr>
            <p:ph idx="1"/>
          </p:nvPr>
        </p:nvSpPr>
        <p:spPr>
          <a:xfrm>
            <a:off x="611560" y="692696"/>
            <a:ext cx="8001453" cy="3508977"/>
          </a:xfrm>
        </p:spPr>
        <p:txBody>
          <a:bodyPr>
            <a:normAutofit/>
          </a:bodyPr>
          <a:lstStyle/>
          <a:p>
            <a:pPr marL="68580" indent="0" fontAlgn="base">
              <a:buNone/>
            </a:pPr>
            <a:r>
              <a:rPr lang="ar-BH" sz="1600" dirty="0" smtClean="0"/>
              <a:t>مفهوم </a:t>
            </a:r>
            <a:r>
              <a:rPr lang="ar-BH" sz="1600" dirty="0"/>
              <a:t>اللياقة البدنية بالنسبة للشخص العادي يعرف على أنه الحالة التي تساعد الشخص على القيام بالأعمال اليومية بنشاط وحيوية ويقظة ومن دون تعب سريع، وتمنح القدرة على القيام بنشاطات إضافية عند اللزوم، وكذلك هي القدرة على تحمل الضغوط المستمرة، والتي لا يستطيع تحملها الشخص العادي قليل اللياقة، وهذه قاعدة أساسية للصحة وسلامة الجسم.</a:t>
            </a:r>
          </a:p>
          <a:p>
            <a:pPr marL="68580" indent="0" fontAlgn="base">
              <a:buNone/>
            </a:pPr>
            <a:r>
              <a:rPr lang="ar-BH" sz="1600" dirty="0"/>
              <a:t>وتعد اللياقة البدنية جزءا من اللياقة الشاملة التي تشمل جميع الجوانب النفسية والبدنية والعقلية والاجتماعية والصحية.</a:t>
            </a:r>
          </a:p>
          <a:p>
            <a:pPr marL="68580" indent="0" fontAlgn="base">
              <a:buNone/>
            </a:pPr>
            <a:r>
              <a:rPr lang="ar-BH" sz="1600" dirty="0"/>
              <a:t>وللذين يريدون البدء ببرنامج رياضي للوصول إلى اللياقة البدنية، لا بد لهم أن يعرفوا أن اللياقة البدنية صفة شخصية تختلف من شخص إلى آخر وتتأثر كذلك بالعمر والجنس والوراثة والعادات الشخصية، والتمارين الرياضية، والعادات الغذائية، وإذا كان من الصعب تغيير العوامل الثلاثة الأولى، فإنه بإمكان الشخص تطوير العوامل الباقية، للحصول على أفضل النتائج.</a:t>
            </a:r>
          </a:p>
          <a:p>
            <a:pPr marL="68580" indent="0">
              <a:buNone/>
            </a:pPr>
            <a:endParaRPr lang="ar-BH" sz="2000" dirty="0"/>
          </a:p>
        </p:txBody>
      </p:sp>
      <p:pic>
        <p:nvPicPr>
          <p:cNvPr id="6146" name="Picture 2" descr="http://www.arab-ency.com/servers/gallery/91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3356992"/>
            <a:ext cx="7056785" cy="30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15416"/>
            <a:ext cx="3744416" cy="1143000"/>
          </a:xfrm>
        </p:spPr>
        <p:txBody>
          <a:bodyPr>
            <a:noAutofit/>
          </a:bodyPr>
          <a:lstStyle/>
          <a:p>
            <a:r>
              <a:rPr lang="ar-BH" sz="1800" b="1" i="1" u="sng" dirty="0"/>
              <a:t>ومن أبرز الأعذار التي يتذرع بها الأفراد لعدم اتباع نمط صحي:</a:t>
            </a:r>
            <a:r>
              <a:rPr lang="ar-BH" sz="1800" dirty="0"/>
              <a:t/>
            </a:r>
            <a:br>
              <a:rPr lang="ar-BH" sz="1800" dirty="0"/>
            </a:br>
            <a:endParaRPr lang="ar-BH" sz="1800" dirty="0"/>
          </a:p>
        </p:txBody>
      </p:sp>
      <p:sp>
        <p:nvSpPr>
          <p:cNvPr id="5" name="Content Placeholder 4"/>
          <p:cNvSpPr>
            <a:spLocks noGrp="1"/>
          </p:cNvSpPr>
          <p:nvPr>
            <p:ph idx="1"/>
          </p:nvPr>
        </p:nvSpPr>
        <p:spPr>
          <a:xfrm>
            <a:off x="467544" y="836712"/>
            <a:ext cx="8136904" cy="5616624"/>
          </a:xfrm>
        </p:spPr>
        <p:txBody>
          <a:bodyPr>
            <a:normAutofit fontScale="47500" lnSpcReduction="20000"/>
          </a:bodyPr>
          <a:lstStyle/>
          <a:p>
            <a:pPr marL="68580" indent="0" fontAlgn="base">
              <a:buNone/>
            </a:pPr>
            <a:r>
              <a:rPr lang="ar-BH" sz="2900" b="1" i="1" u="sng" dirty="0" smtClean="0"/>
              <a:t>1</a:t>
            </a:r>
            <a:r>
              <a:rPr lang="ar-BH" sz="2900" b="1" i="1" u="sng" dirty="0"/>
              <a:t>. "لا أملك الوقت"،</a:t>
            </a:r>
            <a:endParaRPr lang="ar-BH" sz="2900" dirty="0"/>
          </a:p>
          <a:p>
            <a:pPr marL="68580" indent="0" fontAlgn="base">
              <a:buNone/>
            </a:pPr>
            <a:r>
              <a:rPr lang="ar-BH" sz="2900" dirty="0"/>
              <a:t>وهو اكثر الأعذار والأسباب شيوعا التي يستشهد بها كل من لايقوم بأداء أي تمرين.</a:t>
            </a:r>
          </a:p>
          <a:p>
            <a:pPr marL="68580" indent="0" fontAlgn="base">
              <a:buNone/>
            </a:pPr>
            <a:r>
              <a:rPr lang="ar-BH" sz="2900" dirty="0"/>
              <a:t>والحل في مثل هذه الحالة هو التفكير في الأولويات، هل صحتك ولياقتك البدنية أهم من مشاهدة التلفزيون لنصف ساعة إضافية إلى جانب ساعاتك اليومية المعتادة؟</a:t>
            </a:r>
          </a:p>
          <a:p>
            <a:pPr marL="68580" indent="0" fontAlgn="base">
              <a:buNone/>
            </a:pPr>
            <a:r>
              <a:rPr lang="ar-BH" sz="2900" dirty="0"/>
              <a:t>بطريقة أخرى، عندما تقول بأنك لا تملك وقتا، يمكن لك ان تمشي إلى مكان عملك أو أن تصعد الدرجات بدلا من استخدام المصعد يوميا، يمكن لك أن ترتب وقتك وتخصص نصف ساعة للحركة النشيطة من أجل صحتك.</a:t>
            </a:r>
          </a:p>
          <a:p>
            <a:pPr marL="68580" indent="0" fontAlgn="base">
              <a:buNone/>
            </a:pPr>
            <a:r>
              <a:rPr lang="ar-BH" sz="2900" b="1" i="1" u="sng" dirty="0"/>
              <a:t>2. "لياقتي البدنية ليست جيدة، أنا متعب"،</a:t>
            </a:r>
            <a:endParaRPr lang="ar-BH" sz="2900" dirty="0"/>
          </a:p>
          <a:p>
            <a:pPr marL="68580" indent="0" fontAlgn="base">
              <a:buNone/>
            </a:pPr>
            <a:r>
              <a:rPr lang="ar-BH" sz="2900" dirty="0"/>
              <a:t>هذه هي النقطة تحديدا، أنت لست لائقا بدنيا بدرجة كافية ويجب أن تمارس التمارين الرياضية، كما أنك لا تملك الطاقة؛ لأنك لست في وضع صحي جيد.</a:t>
            </a:r>
          </a:p>
          <a:p>
            <a:pPr marL="68580" indent="0" fontAlgn="base">
              <a:buNone/>
            </a:pPr>
            <a:r>
              <a:rPr lang="ar-BH" sz="2900" dirty="0"/>
              <a:t>-لتحسين وضعك الصحي، فكر باتباع خطوات صغيرة كخطوات الطفل بمعنى ابدأ بزيادة لياقتك تدريجيا بالمشي لفترات قليلة ومسافات قصيرة، والعب رياضة خفيفة مع ممارسة تمارين الضغط تدريجيا. مع هذه الخطوات يوميا يزداد مستوى اللياقة الصحية بقدر ثباتك والتزامك به ومع الوقت يمكن زيادة مدة التمرين بالقدر الذي تريد. ومع الدوام على هذا الحال يمكن رفع مستويات الطاقة وحينها تختفي الأعذار، وهي البداية فقط.</a:t>
            </a:r>
          </a:p>
          <a:p>
            <a:pPr marL="68580" indent="0" fontAlgn="base">
              <a:buNone/>
            </a:pPr>
            <a:r>
              <a:rPr lang="ar-BH" sz="2900" b="1" i="1" u="sng" dirty="0"/>
              <a:t>3."إنها مملة"،</a:t>
            </a:r>
            <a:endParaRPr lang="ar-BH" sz="2900" dirty="0"/>
          </a:p>
          <a:p>
            <a:pPr marL="68580" indent="0" fontAlgn="base">
              <a:buNone/>
            </a:pPr>
            <a:r>
              <a:rPr lang="ar-BH" sz="2900" dirty="0"/>
              <a:t>يجب أن لايكون الوضع بهذا الحال، ابدأ بالركض أو الهرولة برفقة صديق أو رفيق مقرب، انضم إلى نادي اللياقة واختر برامج جديدة فريدة لم تجربها من قبل مثل؛ اليوغا او الكيك بوكسنغ وحتى صفوف الكاراتيه والتايكواندو او اي تمرين يشدك إليه.</a:t>
            </a:r>
          </a:p>
          <a:p>
            <a:pPr marL="68580" indent="0" fontAlgn="base">
              <a:buNone/>
            </a:pPr>
            <a:r>
              <a:rPr lang="ar-BH" sz="2900" dirty="0"/>
              <a:t>ابدأ بلعب رياضة ذات مستوى تنافسي فهي كفيلة بالاستحواذ على اهتمامك وتعزز من قدرتك على ممارسة التمارين بنشاط مما يعزز لياقتك البدنية وتصبح اكثر صحة. وعند شعورك بالملل من التمرين قم بتغييره ولكن يجب استشارة المدرب قبل التغيير فهو سيوصي لك بتمارين جيدة.</a:t>
            </a:r>
          </a:p>
          <a:p>
            <a:pPr marL="68580" indent="0" fontAlgn="base">
              <a:buNone/>
            </a:pPr>
            <a:r>
              <a:rPr lang="ar-BH" sz="2900" b="1" i="1" u="sng" dirty="0"/>
              <a:t>4."لم أفعل هذا من قبل، إنني كبير على البدء الآن"،</a:t>
            </a:r>
            <a:endParaRPr lang="ar-BH" sz="2900" dirty="0"/>
          </a:p>
          <a:p>
            <a:pPr marL="68580" indent="0" fontAlgn="base">
              <a:buNone/>
            </a:pPr>
            <a:r>
              <a:rPr lang="ar-BH" sz="2900" dirty="0" smtClean="0"/>
              <a:t>تعلمون المثل الشائع "لم يفت الوقت على الإطلاق"، ولذا ماذا يعني أنك لم تجرب ممارسة التمارين من قبل ولم تضع خطة لها، يمكن لك ان تبدأ الآن. لذا مهما كانت الأعذار التي يختلقها الشخص فهي ليست مبررا لإهمال الصحة العامة واللياقة البدنية فهي المفتاح لعمر طويل وجسد خال من الأمراض، وتذكر أنه مهما كان العذر فهناك دوما المخرج منها، فالصحة الجيدة هي </a:t>
            </a:r>
            <a:r>
              <a:rPr lang="ar-SA" sz="2900" dirty="0" smtClean="0"/>
              <a:t>الهدف</a:t>
            </a:r>
            <a:r>
              <a:rPr lang="ar-BH" sz="2900" dirty="0" smtClean="0"/>
              <a:t> الأسمى.</a:t>
            </a:r>
            <a:endParaRPr lang="ar-BH" sz="2900" dirty="0"/>
          </a:p>
          <a:p>
            <a:pPr marL="68580" indent="0">
              <a:buNone/>
            </a:pPr>
            <a:r>
              <a:rPr lang="ar-BH" dirty="0"/>
              <a:t/>
            </a:r>
            <a:br>
              <a:rPr lang="ar-BH" dirty="0"/>
            </a:br>
            <a:endParaRPr lang="ar-BH" dirty="0"/>
          </a:p>
        </p:txBody>
      </p:sp>
    </p:spTree>
    <p:extLst>
      <p:ext uri="{BB962C8B-B14F-4D97-AF65-F5344CB8AC3E}">
        <p14:creationId xmlns:p14="http://schemas.microsoft.com/office/powerpoint/2010/main" val="42835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692696"/>
            <a:ext cx="7772400" cy="2200275"/>
          </a:xfrm>
        </p:spPr>
        <p:txBody>
          <a:bodyPr/>
          <a:lstStyle/>
          <a:p>
            <a:r>
              <a:rPr lang="ar-SA" dirty="0" smtClean="0"/>
              <a:t> </a:t>
            </a:r>
            <a:endParaRPr lang="ar-BH" dirty="0"/>
          </a:p>
        </p:txBody>
      </p:sp>
      <p:sp>
        <p:nvSpPr>
          <p:cNvPr id="3" name="Content Placeholder 2"/>
          <p:cNvSpPr>
            <a:spLocks noGrp="1"/>
          </p:cNvSpPr>
          <p:nvPr>
            <p:ph type="body" idx="1"/>
          </p:nvPr>
        </p:nvSpPr>
        <p:spPr>
          <a:xfrm>
            <a:off x="835226" y="706502"/>
            <a:ext cx="7772400" cy="1500187"/>
          </a:xfrm>
        </p:spPr>
        <p:txBody>
          <a:bodyPr>
            <a:normAutofit lnSpcReduction="10000"/>
          </a:bodyPr>
          <a:lstStyle/>
          <a:p>
            <a:r>
              <a:rPr lang="ar-BH" sz="3200" b="1" i="1" dirty="0">
                <a:solidFill>
                  <a:schemeClr val="accent1">
                    <a:lumMod val="75000"/>
                  </a:schemeClr>
                </a:solidFill>
                <a:latin typeface="AngsanaUPC" panose="02020603050405020304" pitchFamily="18" charset="-34"/>
              </a:rPr>
              <a:t>وقبل البدء بممارسة أي برنامج رياضي، يجب أخذ مجموعة الإرشادات الآتية بعين الاعتبار</a:t>
            </a:r>
            <a:endParaRPr lang="ar-BH" sz="3200" dirty="0">
              <a:solidFill>
                <a:schemeClr val="accent1">
                  <a:lumMod val="75000"/>
                </a:schemeClr>
              </a:solidFill>
              <a:latin typeface="AngsanaUPC" panose="02020603050405020304" pitchFamily="18" charset="-34"/>
            </a:endParaRPr>
          </a:p>
        </p:txBody>
      </p:sp>
      <p:pic>
        <p:nvPicPr>
          <p:cNvPr id="2050" name="Picture 2" descr="http://kontt3rafde.com/wp-content/uploads/2014/02/sports-for-every-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064896" cy="42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6448680" cy="648072"/>
          </a:xfrm>
        </p:spPr>
        <p:txBody>
          <a:bodyPr>
            <a:noAutofit/>
          </a:bodyPr>
          <a:lstStyle/>
          <a:p>
            <a:pPr algn="r"/>
            <a:r>
              <a:rPr lang="ar-BH" sz="2000" b="1" i="1" u="sng" dirty="0"/>
              <a:t>أولا:تمارين الإحماء والتبريد</a:t>
            </a:r>
            <a:r>
              <a:rPr lang="ar-BH" sz="2000" dirty="0"/>
              <a:t/>
            </a:r>
            <a:br>
              <a:rPr lang="ar-BH" sz="2000" dirty="0"/>
            </a:br>
            <a:r>
              <a:rPr lang="en-US" sz="2000" dirty="0" smtClean="0"/>
              <a:t> </a:t>
            </a:r>
            <a:endParaRPr lang="ar-BH" sz="2000" dirty="0"/>
          </a:p>
        </p:txBody>
      </p:sp>
      <p:sp>
        <p:nvSpPr>
          <p:cNvPr id="3" name="Content Placeholder 2"/>
          <p:cNvSpPr>
            <a:spLocks noGrp="1"/>
          </p:cNvSpPr>
          <p:nvPr>
            <p:ph idx="1"/>
          </p:nvPr>
        </p:nvSpPr>
        <p:spPr>
          <a:xfrm>
            <a:off x="1979712" y="762041"/>
            <a:ext cx="6777317" cy="4680520"/>
          </a:xfrm>
        </p:spPr>
        <p:txBody>
          <a:bodyPr>
            <a:normAutofit fontScale="85000" lnSpcReduction="10000"/>
          </a:bodyPr>
          <a:lstStyle/>
          <a:p>
            <a:pPr marL="68580" indent="0" fontAlgn="base">
              <a:buNone/>
            </a:pPr>
            <a:r>
              <a:rPr lang="ar-BH" dirty="0" smtClean="0"/>
              <a:t>قبل </a:t>
            </a:r>
            <a:r>
              <a:rPr lang="ar-BH" dirty="0"/>
              <a:t>البدء بأي تمرين، لا بد أولا من القيام بعملية تسخين وإحماء، لمدة تتراوح بين 5 و10 دقائق، ومن تمرينات الإحماء: المشي والهرولة البطيئة، تحريك الذراعين إلى الأمام والخلف (بشكل دائري)، ولف أعلى الجسم بشكل دائري.</a:t>
            </a:r>
          </a:p>
          <a:p>
            <a:pPr marL="68580" indent="0" fontAlgn="base">
              <a:buNone/>
            </a:pPr>
            <a:r>
              <a:rPr lang="ar-BH" dirty="0"/>
              <a:t>كذلك يجب إنهاء التمارين بتمارين التبريد، مثل المشي البطيء، أو حركات تمدد وشد اليدين والرجلين، لمدة تتراوح بين 5 و10 دقائق.</a:t>
            </a:r>
          </a:p>
          <a:p>
            <a:pPr marL="68580" indent="0" fontAlgn="base">
              <a:buNone/>
            </a:pPr>
            <a:r>
              <a:rPr lang="ar-BH" dirty="0"/>
              <a:t>وتتمثل أهمية القيام بتمارين الإحماء والتسخين في: تنبيه أجهزة الجسم المختلفة للقيام بدورها، وإكساب العضلات المرونة اللازمة للعمل، وزيادة سرعة نبضات القلب، وزيادة كمية تدفق الدم، وتنظيم عملية التنفس وزيادة سرعته</a:t>
            </a:r>
            <a:r>
              <a:rPr lang="ar-BH" dirty="0" smtClean="0"/>
              <a:t>، </a:t>
            </a:r>
            <a:r>
              <a:rPr lang="ar-BH" dirty="0"/>
              <a:t>وكذلك سرعة الدورة الدموية، ورفع درجة حرارة الجسم.</a:t>
            </a:r>
          </a:p>
          <a:p>
            <a:pPr marL="68580" indent="0" fontAlgn="base">
              <a:buNone/>
            </a:pPr>
            <a:r>
              <a:rPr lang="ar-BH" dirty="0"/>
              <a:t>ومن لا يعطي تدريبات الإحماء الأهمية المطلوبة</a:t>
            </a:r>
            <a:r>
              <a:rPr lang="ar-BH" dirty="0" smtClean="0"/>
              <a:t>،</a:t>
            </a:r>
            <a:endParaRPr lang="en-US" dirty="0" smtClean="0"/>
          </a:p>
          <a:p>
            <a:pPr marL="68580" indent="0" fontAlgn="base">
              <a:buNone/>
            </a:pPr>
            <a:r>
              <a:rPr lang="ar-BH" dirty="0" smtClean="0"/>
              <a:t> </a:t>
            </a:r>
            <a:r>
              <a:rPr lang="ar-BH" dirty="0"/>
              <a:t>يلحق الضرر الكبير بجسده، وقد يتعرض للإصابة </a:t>
            </a:r>
            <a:endParaRPr lang="en-US" dirty="0" smtClean="0"/>
          </a:p>
          <a:p>
            <a:pPr marL="68580" indent="0" fontAlgn="base">
              <a:buNone/>
            </a:pPr>
            <a:r>
              <a:rPr lang="ar-BH" dirty="0" smtClean="0"/>
              <a:t>المباشرة </a:t>
            </a:r>
            <a:r>
              <a:rPr lang="ar-BH" dirty="0"/>
              <a:t>التي تترك أثرها.</a:t>
            </a:r>
          </a:p>
          <a:p>
            <a:endParaRPr lang="ar-BH" dirty="0"/>
          </a:p>
        </p:txBody>
      </p:sp>
      <p:sp>
        <p:nvSpPr>
          <p:cNvPr id="4" name="AutoShape 2" descr="data:image/jpeg;base64,/9j/4AAQSkZJRgABAQAAAQABAAD/2wCEAAkGBxQSEBUUEBQVFhQTGBYWFRYXGBgXGBcYGhcYFhYXGBUYHSggGhslGxUYIjEhJSkrLjAuGR8zODMsNygtLisBCgoKDA0MFA8NFCwZFBksKywsLCw3LCssLCw3LCwsLCwsKywsNzcrLCwsKywrKyw3LCsrKywrKysrLCsrKysrK//AABEIAJ4BPwMBIgACEQEDEQH/xAAcAAEAAQUBAQAAAAAAAAAAAAAABAECAwUHBgj/xABDEAACAQIEAwUFBgQEAwkAAAABAgADEQQSITEFQVETImFxkQYHMoGhUmJyscHRFCNCshczguEkk9IIFRZTVJKzwvD/xAAVAQEBAAAAAAAAAAAAAAAAAAAAAf/EABYRAQEBAAAAAAAAAAAAAAAAAAARAf/aAAwDAQACEQMRAD8A7jERAREQEREBERAREQEREBERAREQEREBF4mg4pWdcXSYE5FcU2UHftEJznqO7a24y3gb+IiAiIgIiICIiAiIgIiICIiAiIgIiICIiAiJjesoNidem59BAyRMBrn+lWPov91jLWrsBcqB5sB9YEmJp2fEuxak1MIPhzKSKh6A3uBv3voZs8PVzKDYjqDuDzBgZYiICIiAiJ5P3mcbr4TAFsGC2JqstKlZcxBOrNbbRVY3OkD1kTjvu39pOLrjqdHigd6OIDhKhWmQjqpcXeloLhSMp11E7FAREQEREBNDiaJrO/LMivRtob02YXJ+8HA8mm1xzd3KN3OUeF/iPyW5+U5hxT3u4Cnj0Qdq1OjemaqDuC+YVNL3YArTsQORtvCuqYeqHUMNmAPrMkg8NrKbhCCptUQjYpUuwI+eb5Wk6EIiICIiAiIgIiICIiAiIgIiICIiAiIgJgUWqH7wBHmND+kzzDikJU5fiGqnxgRTVcs2Y5aYNgy6X65ib5RyuN+stqYZGYJa+l3Ld45Tstzf4vyB6iS84Cd0XtoB47AHpIGLwrrTWnStd3Oc3tyLcwe7cAW+zppAiN7VYc4sYOlUzVrFmCqWCqtrrcC2c3+HpfwvtKdb+b8LAONza2Zdtje5F9/syGUxC5CeyqAHZQaTDukWW5Ib55f32LuGQMOoI6jWxv8AUGBIiIgIiICaPi2JTMlYpUqJSvcqMy2a16mW92y5b6A6ZrTaY8ns2t0tfpfS8g43iWW1PD03dzoLKQqKCAWLNZdOQuL2gDWpV6lPILkfzM+UjRbWAY2vcldOnyk9MUhdqYZS6gFlBGYA7EjcAzTVeF0irf8ACOXOpYMiszam5qLUBDX5+M0vBcFUCK9atUp4kOmtVXs2wZCGOWzaDMtvqQYr3UTDQrEkhhZl5XuCDsQem/pM0qEREDVcYqWWob6rSITmS1S6rYDc3QAec5ThfchhnpLUFaqVZQwbtUAsRcH/ACD+c649BTVdyoLIoVTa5GjE288wllPhYyhczKhAzUxbKTbUbXAPMA2PzN4rXeyVJaeFwiozMEpmkC3xWABUN94BR9Z6Oaajww02pEGwFR7qLZSCKi0z4EKwGngOQm5lQiIgIiaH2y9q6HDcMa+IJNzlRF+J26Lfw1Jgb6Jyn2F97n/eOPGGeiKAqK3ZENnJZdSrEgDVQToOU6h2N9yT87fQWgZCwG88j7xvbhOGYbOF7SsxCol9ATrmqEfCuh89hzI9X2C/ZX0E13EMHSL2qUwyuDcZb6raxsBfUHX8IgeB90/vPq8SxD4fFU6a1AhqI9IMFIBUFWVibHvA3v8A79UnnuD+zmGpV+2w9FUOUrnFNELXtcXChiunPQ6dJ6GAiIgJZVqhQWYhVG5JsB5ky+fN/tpxnEcX42MAzlMOuI7Baa3AsrWeo32msCRfQaW6kO/UOP4V2ypiaDN9kVUJ9AZsQZ57A+w3D6VHskwlApaxzIrM2lrszXJPjebHA4U4amtNAz0kGVLtd1UbLdj3wBzJvpzOsDYxMVHEK3wnXmNiPMHUTLAREQNVxsVFQtQPf7pta+bKcxFud1DD5iXcOqPVyVDbKRcC1iGHdOnO9zJ1f+n8Q/aZYGMLcC/LX6W/WW4le43kZmllY90+UC4SsogsAOkrAREQMOLp5qbKNypA87aS6hUzIrD+oA+ovMk8lxr23wXDavYYyqUJBqU+479wk6dwG3ezAA8gIHrJr6eEFZA1Ul1bvBD8Nr3TQb2Fvnr0ng8b77+GoD2Yr1DyAp5Qfm5FvSe09kOMU8ZgaFeie46AWO6svdZT4ggiBtKOHVdRe55kljbpdiTaZYiAiIgR8P8AHU/EP7F/YyRI9P8AzX/Ch+rD9JIgYcRqUH3r+gJ/O0zSM7XqgD+lST4XNl9bN6STAREtqNYE9IF0+fP+0bxbPjKGGF7UaZqHoWqG23gEHrO4tRCk5axVzYtmOYXP3SdL9NPCYMXgixDVqVKrlBB7tyVO4s3yNtdoV8mezeLejiaNagC1WjVR0QH47MO5Yam+1hvefYdHEMVGamwNhcAggG2oBuL+k85j/Y/AZqOITC0kqUqtF0dF7MjvqLnLa9uhnqxBqHi6TVVKgZeYZtSpGqsAp1IOupEpSLllL5RYsul7+Gp2BAv8xJ0iYlspNzuM3zTX8vyhEuJQGVgIiICcywvu8R+INxDDYhqdUYg1CrIHQnmBswBBYb8/KdNmp4bhRQqVAX7rnOmaw3LEi/he3kB4wJuDxWcajKwLAqeqnKSOq3Gh/LaSDIlGkrqb6jOxU/Mm6n5yPVruyVE7NiVBUnMELXBsV1vqOemt+kDxvtV7zsNhMSlKrfYsWQZ3TTuG1xYHpfb6er9kvafD8RodthWuASrAghlYciD4EEec4d7zvYfEGoMRTU1WcBXFND3yDYFFFzmta6aEW26e49yPspiMDSqNibo+IKnsCfgRQcrv9lyToOn0iuqRESotZQd+WsuiICUZb7ysQEREBES12sCemsC6cF95Xu64njuJ169Kmr0myLSJqItkVFFgpNxrm+ZM7jQxVwC4y321uN9NeskwPl3/AAc4t/5Cf86n/wBU7V7n+AYnA8PNDGKFcVXZQGDjKwU7qbDXNpPcRBSIiAiIgcX98vvAxWBx1Kjg37PLSDVCVVg+ZjlHeH9OU7faM8h/jhxO1v8Ah/Psjf8Aut9J9LCVgcq9yPtliOIHFjFtnqIaTKwAUBSGGQBRyK3/ANRnVZSVgJZWp5lIuRfmNx4i8viBEwGENNWDOahZixZgoJ2FjlAGgFplFHL8Gnhy+Q5fKZogYHUkWKi1xz00N5niIFGOk0GHxeIdx29DKoc5cozErZhrrZd9Tc7/ADnoIgWUR3RfQ2Fx8pfEQEREBLWQHcXl0QEwYihexU2Zdj+YI5g9JniBpsZhlLZgWoVSbdoqghr8ibEa23Njt5SmC4rQRxh7qrBbjUFWtvZ+bc7Gxm5Zbix1B5SDR4Lh0N1o0gRfXIL63J1/1H1gT4iICIlIFYiICIiAltX4T5GXS2rsfIwIdLEKqqG2I3t3d+fTzOkzAFfh7y9OY8jz8j6yGMMWVCpF1XS+m/RhqD6g8xIzYsUjYllY2suXvm5tfIO64vuy2tzgbqnUDDT/AHHgRyl81vDsWajkshRkLI17a2CMDoTpZ9r6azZQEREBERAREQEREBERAREQERMOKPdsN2svrofpeBD4jxdaKZyrFbgCxXva20uRp4mwmHAcdWsXNIBlQgEh1LD7V0B0t9eV5Ko4ZGLkqp72XUA2AAAA8P3ivg0VSURVZe8CqgG413A5jQ+BgTQb7Ssj4bQ5RtYMvgDy+R/OSICIiAiIgIiICIiAiIgck99+N4gyrRwC1OxUZsQ1I/zCT8Iyqc4pgbkCxO+2vk/cX7R4heJ/wtapUZKyP3KhY5XQFwRm1Xuhh46dJ3bEqoY9qhdGswOXNkIFje2wsAb+fhIT4ah2tOpTuzq1w4vUCAqQ13sct1JG43EK30S2m4YXUgjqJdCEREBLamx8jLpa40MCNgfhX8CyPxNRnB+430VjJGCOg/CPzMj8WOo8j9QRaBdgh/PrfjU+tJP2mxmvwrDt634k/wDjE2EBKXkXi2NFChVrNtSR3P8ApUn9J8hY3j2MxeI7RqtZ6rtdQjPcHkEUHQDkBA+yInlvdtxLEV+H0jjUdMQgy1A4szW+ByOpW1/G89TAREQIHHeJrhcNVxFQErRRnIG5yi9h5ziXCvfzX/iR/E0KX8OTYinm7RB1zE2e3SwvO3cb4auJw1WhU+GsjIbbjMLXHiN5xn2U90S0KwfGt22Ru6iISgI5uSCOWx0/Fe0K7bgcWlamtSm2ZHAZT1B232mea7hOUBgpW97kLewvz11J6k7n0mxhCIiAmKr8SeZ/tP7zLMGJcKQx2F7+nTnA837U+2OH4ZQ7XEZmNSo606aAFnINja5sALbnqJZ7H+3mG4pTqnD51ekLvTqABgCDYixIIuCND+czLwqlXxYOJQFkSoEVtSt6mdjcdVentzB3tMeK4XQw+JNSiqrUei1NgLB2Lsq0lzG17kPbMTsbWEK9HR3T8H/T+8kyLQqBmBXbJpy3O1uRGXaSoQiIgaP2z9ok4fg6mIcZiosifbqNoi6bXPPpeci4T7be0JqCu2GapQJuaZoimpX7jHvDwNz852fiyUy1PtjYKWYa27wGh01GhbUS2nUokXpU85IuCEJvp9thb6wJuBxQq0kqLcB1DAEWIuL2I5EbETJUqBRcmwEhYSk4pKHK0wqi+WxIsNe8RlHPlI74kZv5SGo24Zrn5qDy8e6vQmBnqcUC1URlYBwxVjuSupGXfa566aibBWBFxqDsZo8ZUxANOp2aZlzKVD3zZrHu3AJbuDTbXfS82mAoZFItYFiwXkt9SPW5+cCTERAj12LHIuhIux+yu2nieXzPKZUUAAAWAFgByExYcd6ofvAeirMeM4clS5IKuRbOpKvbpmHLU6HSBD4fXCVXphy6kkqdwt9Mua2tjvck6r1m4mor0hVTsyoWpSOambd0slrMvQa2I3HoZPwWI7RA2xtqOh5iBIiIgJRtpWUMCFw03VfFAfUkyHx7EhGQG5ZtFVQWZjrsBr5nlvMmERgKXZkZQhBVrgEBgBqNiPn+sjY/BvVqLUV6VKogARw2crqcwsQAQdLjwhUjh2KRq1Ygj/MUa6HSiuhB1B30m1NQdRNbS4fUI/m1EqNoQ3YqLfUylGiiVBnKuWPcayDKbaqANr2Jv8ukIy45zUQqqOVuLkELcAgm3eBGnOY0wlADMF3NiLuST0Kk3J8CJs7SLiaIDrUsLjRjzyn9jY+sBgKIUMQoUMbhQLWAAUXHU2vJcRAQYmLFPZCfIeptAwCurswzaLYEXtck2v5X0HI6yUqgCwFh0E1nEaOZ1AJUUihNv6rsMq/hutz5Dxm1gY6tNW+IeX+xltLRityRYEX1IvcWvz2mHFrncKCVCd9iLX5hRqCOp+Q6y3h1J8zO75g1ggIAIUbXItcm5O2mkCdERASJjKQZ6RN+6xIF9L5GsSOdtfz5CS5gxJsUP3h9Qw/WBDx3BldxUUlaqm4e7Hll1UMOX69Te3B8ERXapUPaVHy3ZthlbMtgSbG9vQbAWm1iBFwdMB6pHNv/AKrt01JPzkqYMH8JP2mY/K5t9LTPAShMrLK3wnyP5QNZxKstOmC4JNRlzAd52BN8ijcjYW6GSlaqw+Faf4jnbyyiwB+ZklUGmmoFry+Bo+MU0y5a1RidHvcoqqrqrN3LDTPzv9JOw50tQUBTrnN7HxA3Y+J9ZXF4ValQBxcZHBFzYjMmhGxHgZMAgYqeHANySzdTy8gNBM0RAREQI1BrPUH4W9Rb81MyvXUbsB5kTn3vN9gcTxKtSqYbEijkQowJcZu9mB7nmd54er7jMaxu2NpMep7Un1IgdyWkezFtGBLi/wBo3JB87kfORUqZKuYH+W6lstudwGN+WUnUffY8pK4TRqJQpLXYNVVEWoy3AZgAGIvrYma/i6VLMqUXfNrTZWC5HYEHMcwYDmbb3tA3QMrIPBMEaGHpUi2Y01Ck66kDXcnSToCUMrECDhsOrKhYA2DWuAdyNvSVxWHT7K7W2H2lmXC0SoAPLN6E3H0lcVSLbb2I+oP6QNfT4enb5siW7NLaDe9S+nkR6SZjsKrUnUopBVtLDpMiUiCD4AH5dPWZXFwYGPDYdEFqahQSTZRYXO5sJfVHdPkfylMObqvkJdV+E+RgUom6jyH5S+W0xoPIS6AllZbqR1EviBrcY2hbbNTP/uTvgefxeklYmvawUXZthyH3m6KP2HOQeIi5FEITnuwYEgJya+Ug65jpzu2uk8zx3iWNosycPwzY3v2rOagp5AAP5Su7XJuSdNrnncwr1FWkGVlBJXU1G+21vhuPLW21reWzUzk3EOOe0VQBKHDadBdASHpuwH3b1Ao08J1ekLAX6CEXxEQEwYwd3yKn0YGZ5q/afHdhgsRWtfsqVR7fhUkflAnUahYtoQAbC+5tubdL+tryuZsxBHdtcHx5g/8A7rPnNPfrxELbs8KT1KVNfkKlph/xt4kW7xo5SdQtO2nMAljY2hX0lhVsijwH5TLI/D8StWlTqU/gqIrr5MAR9DJEISjC4I6ysQLKTXA+vmNDL5w33pe8rGYLiNTDYOoioqoWuiswdlzNqfAg/OeFHvW4te/8WfLs6Vv7IWPqSmb1H8Ao/M/rJE8R7ovaRsfw/tazZq4qOlY2A1FitgNhkK/O89vCEREBERAREQEREBERAREQEREBERAREQEREBERA12L4OlSqtVmcMmwVrC42JA33Om2vlJtCiqKFQAAbATJEBERAREQEoRKxAs7IdB6COyHQegl8QKCViICIiBoMX7F4CrUapVwdB3clmZqaksTuSesxf8AgHhn/ocN/wAtZ6SIEDhHBcPhVKYWjTpKxzEIoUE2tc252Ak+IgIiIH//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sp>
        <p:nvSpPr>
          <p:cNvPr id="5" name="AutoShape 4" descr="data:image/jpeg;base64,/9j/4AAQSkZJRgABAQAAAQABAAD/2wCEAAkGBxQSEBUUEBQVFhQTGBYWFRYXGBgXGBcYGhcYFhYXGBUYHSggGhslGxUYIjEhJSkrLjAuGR8zODMsNygtLisBCgoKDA0MFA8NFCwZFBksKywsLCw3LCssLCw3LCwsLCwsKywsNzcrLCwsKywrKyw3LCsrKywrKysrLCsrKysrK//AABEIAJ4BPwMBIgACEQEDEQH/xAAcAAEAAQUBAQAAAAAAAAAAAAAABAECAwUHBgj/xABDEAACAQIEAwUFBgQEAwkAAAABAgADEQQSITEFQVETImFxkQYHMoGhUmJyscHRFCNCshczguEkk9IIFRZTVJKzwvD/xAAVAQEBAAAAAAAAAAAAAAAAAAAAAf/EABYRAQEBAAAAAAAAAAAAAAAAAAARAf/aAAwDAQACEQMRAD8A7jERAREQEREBERAREQEREBERAREQEREBF4mg4pWdcXSYE5FcU2UHftEJznqO7a24y3gb+IiAiIgIiICIiAiIgIiICIiAiIgIiICIiAiJjesoNidem59BAyRMBrn+lWPov91jLWrsBcqB5sB9YEmJp2fEuxak1MIPhzKSKh6A3uBv3voZs8PVzKDYjqDuDzBgZYiICIiAiJ5P3mcbr4TAFsGC2JqstKlZcxBOrNbbRVY3OkD1kTjvu39pOLrjqdHigd6OIDhKhWmQjqpcXeloLhSMp11E7FAREQEREBNDiaJrO/LMivRtob02YXJ+8HA8mm1xzd3KN3OUeF/iPyW5+U5hxT3u4Cnj0Qdq1OjemaqDuC+YVNL3YArTsQORtvCuqYeqHUMNmAPrMkg8NrKbhCCptUQjYpUuwI+eb5Wk6EIiICIiAiIgIiICIiAiIgIiICIiAiIgJgUWqH7wBHmND+kzzDikJU5fiGqnxgRTVcs2Y5aYNgy6X65ib5RyuN+stqYZGYJa+l3Ld45Tstzf4vyB6iS84Cd0XtoB47AHpIGLwrrTWnStd3Oc3tyLcwe7cAW+zppAiN7VYc4sYOlUzVrFmCqWCqtrrcC2c3+HpfwvtKdb+b8LAONza2Zdtje5F9/syGUxC5CeyqAHZQaTDukWW5Ib55f32LuGQMOoI6jWxv8AUGBIiIgIiICaPi2JTMlYpUqJSvcqMy2a16mW92y5b6A6ZrTaY8ns2t0tfpfS8g43iWW1PD03dzoLKQqKCAWLNZdOQuL2gDWpV6lPILkfzM+UjRbWAY2vcldOnyk9MUhdqYZS6gFlBGYA7EjcAzTVeF0irf8ACOXOpYMiszam5qLUBDX5+M0vBcFUCK9atUp4kOmtVXs2wZCGOWzaDMtvqQYr3UTDQrEkhhZl5XuCDsQem/pM0qEREDVcYqWWob6rSITmS1S6rYDc3QAec5ThfchhnpLUFaqVZQwbtUAsRcH/ACD+c649BTVdyoLIoVTa5GjE288wllPhYyhczKhAzUxbKTbUbXAPMA2PzN4rXeyVJaeFwiozMEpmkC3xWABUN94BR9Z6Oaajww02pEGwFR7qLZSCKi0z4EKwGngOQm5lQiIgIiaH2y9q6HDcMa+IJNzlRF+J26Lfw1Jgb6Jyn2F97n/eOPGGeiKAqK3ZENnJZdSrEgDVQToOU6h2N9yT87fQWgZCwG88j7xvbhOGYbOF7SsxCol9ATrmqEfCuh89hzI9X2C/ZX0E13EMHSL2qUwyuDcZb6raxsBfUHX8IgeB90/vPq8SxD4fFU6a1AhqI9IMFIBUFWVibHvA3v8A79UnnuD+zmGpV+2w9FUOUrnFNELXtcXChiunPQ6dJ6GAiIgJZVqhQWYhVG5JsB5ky+fN/tpxnEcX42MAzlMOuI7Baa3AsrWeo32msCRfQaW6kO/UOP4V2ypiaDN9kVUJ9AZsQZ57A+w3D6VHskwlApaxzIrM2lrszXJPjebHA4U4amtNAz0kGVLtd1UbLdj3wBzJvpzOsDYxMVHEK3wnXmNiPMHUTLAREQNVxsVFQtQPf7pta+bKcxFud1DD5iXcOqPVyVDbKRcC1iGHdOnO9zJ1f+n8Q/aZYGMLcC/LX6W/WW4le43kZmllY90+UC4SsogsAOkrAREQMOLp5qbKNypA87aS6hUzIrD+oA+ovMk8lxr23wXDavYYyqUJBqU+479wk6dwG3ezAA8gIHrJr6eEFZA1Ul1bvBD8Nr3TQb2Fvnr0ng8b77+GoD2Yr1DyAp5Qfm5FvSe09kOMU8ZgaFeie46AWO6svdZT4ggiBtKOHVdRe55kljbpdiTaZYiAiIgR8P8AHU/EP7F/YyRI9P8AzX/Ch+rD9JIgYcRqUH3r+gJ/O0zSM7XqgD+lST4XNl9bN6STAREtqNYE9IF0+fP+0bxbPjKGGF7UaZqHoWqG23gEHrO4tRCk5axVzYtmOYXP3SdL9NPCYMXgixDVqVKrlBB7tyVO4s3yNtdoV8mezeLejiaNagC1WjVR0QH47MO5Yam+1hvefYdHEMVGamwNhcAggG2oBuL+k85j/Y/AZqOITC0kqUqtF0dF7MjvqLnLa9uhnqxBqHi6TVVKgZeYZtSpGqsAp1IOupEpSLllL5RYsul7+Gp2BAv8xJ0iYlspNzuM3zTX8vyhEuJQGVgIiICcywvu8R+INxDDYhqdUYg1CrIHQnmBswBBYb8/KdNmp4bhRQqVAX7rnOmaw3LEi/he3kB4wJuDxWcajKwLAqeqnKSOq3Gh/LaSDIlGkrqb6jOxU/Mm6n5yPVruyVE7NiVBUnMELXBsV1vqOemt+kDxvtV7zsNhMSlKrfYsWQZ3TTuG1xYHpfb6er9kvafD8RodthWuASrAghlYciD4EEec4d7zvYfEGoMRTU1WcBXFND3yDYFFFzmta6aEW26e49yPspiMDSqNibo+IKnsCfgRQcrv9lyToOn0iuqRESotZQd+WsuiICUZb7ysQEREBES12sCemsC6cF95Xu64njuJ169Kmr0myLSJqItkVFFgpNxrm+ZM7jQxVwC4y321uN9NeskwPl3/AAc4t/5Cf86n/wBU7V7n+AYnA8PNDGKFcVXZQGDjKwU7qbDXNpPcRBSIiAiIgcX98vvAxWBx1Kjg37PLSDVCVVg+ZjlHeH9OU7faM8h/jhxO1v8Ah/Psjf8Aut9J9LCVgcq9yPtliOIHFjFtnqIaTKwAUBSGGQBRyK3/ANRnVZSVgJZWp5lIuRfmNx4i8viBEwGENNWDOahZixZgoJ2FjlAGgFplFHL8Gnhy+Q5fKZogYHUkWKi1xz00N5niIFGOk0GHxeIdx29DKoc5cozErZhrrZd9Tc7/ADnoIgWUR3RfQ2Fx8pfEQEREBLWQHcXl0QEwYihexU2Zdj+YI5g9JniBpsZhlLZgWoVSbdoqghr8ibEa23Njt5SmC4rQRxh7qrBbjUFWtvZ+bc7Gxm5Zbix1B5SDR4Lh0N1o0gRfXIL63J1/1H1gT4iICIlIFYiICIiAltX4T5GXS2rsfIwIdLEKqqG2I3t3d+fTzOkzAFfh7y9OY8jz8j6yGMMWVCpF1XS+m/RhqD6g8xIzYsUjYllY2suXvm5tfIO64vuy2tzgbqnUDDT/AHHgRyl81vDsWajkshRkLI17a2CMDoTpZ9r6azZQEREBERAREQEREBERAREQERMOKPdsN2svrofpeBD4jxdaKZyrFbgCxXva20uRp4mwmHAcdWsXNIBlQgEh1LD7V0B0t9eV5Ko4ZGLkqp72XUA2AAAA8P3ivg0VSURVZe8CqgG413A5jQ+BgTQb7Ssj4bQ5RtYMvgDy+R/OSICIiAiIgIiICIiAiIgck99+N4gyrRwC1OxUZsQ1I/zCT8Iyqc4pgbkCxO+2vk/cX7R4heJ/wtapUZKyP3KhY5XQFwRm1Xuhh46dJ3bEqoY9qhdGswOXNkIFje2wsAb+fhIT4ah2tOpTuzq1w4vUCAqQ13sct1JG43EK30S2m4YXUgjqJdCEREBLamx8jLpa40MCNgfhX8CyPxNRnB+430VjJGCOg/CPzMj8WOo8j9QRaBdgh/PrfjU+tJP2mxmvwrDt634k/wDjE2EBKXkXi2NFChVrNtSR3P8ApUn9J8hY3j2MxeI7RqtZ6rtdQjPcHkEUHQDkBA+yInlvdtxLEV+H0jjUdMQgy1A4szW+ByOpW1/G89TAREQIHHeJrhcNVxFQErRRnIG5yi9h5ziXCvfzX/iR/E0KX8OTYinm7RB1zE2e3SwvO3cb4auJw1WhU+GsjIbbjMLXHiN5xn2U90S0KwfGt22Ru6iISgI5uSCOWx0/Fe0K7bgcWlamtSm2ZHAZT1B232mea7hOUBgpW97kLewvz11J6k7n0mxhCIiAmKr8SeZ/tP7zLMGJcKQx2F7+nTnA837U+2OH4ZQ7XEZmNSo606aAFnINja5sALbnqJZ7H+3mG4pTqnD51ekLvTqABgCDYixIIuCND+czLwqlXxYOJQFkSoEVtSt6mdjcdVentzB3tMeK4XQw+JNSiqrUei1NgLB2Lsq0lzG17kPbMTsbWEK9HR3T8H/T+8kyLQqBmBXbJpy3O1uRGXaSoQiIgaP2z9ok4fg6mIcZiosifbqNoi6bXPPpeci4T7be0JqCu2GapQJuaZoimpX7jHvDwNz852fiyUy1PtjYKWYa27wGh01GhbUS2nUokXpU85IuCEJvp9thb6wJuBxQq0kqLcB1DAEWIuL2I5EbETJUqBRcmwEhYSk4pKHK0wqi+WxIsNe8RlHPlI74kZv5SGo24Zrn5qDy8e6vQmBnqcUC1URlYBwxVjuSupGXfa566aibBWBFxqDsZo8ZUxANOp2aZlzKVD3zZrHu3AJbuDTbXfS82mAoZFItYFiwXkt9SPW5+cCTERAj12LHIuhIux+yu2nieXzPKZUUAAAWAFgByExYcd6ofvAeirMeM4clS5IKuRbOpKvbpmHLU6HSBD4fXCVXphy6kkqdwt9Mua2tjvck6r1m4mor0hVTsyoWpSOambd0slrMvQa2I3HoZPwWI7RA2xtqOh5iBIiIgJRtpWUMCFw03VfFAfUkyHx7EhGQG5ZtFVQWZjrsBr5nlvMmERgKXZkZQhBVrgEBgBqNiPn+sjY/BvVqLUV6VKogARw2crqcwsQAQdLjwhUjh2KRq1Ygj/MUa6HSiuhB1B30m1NQdRNbS4fUI/m1EqNoQ3YqLfUylGiiVBnKuWPcayDKbaqANr2Jv8ukIy45zUQqqOVuLkELcAgm3eBGnOY0wlADMF3NiLuST0Kk3J8CJs7SLiaIDrUsLjRjzyn9jY+sBgKIUMQoUMbhQLWAAUXHU2vJcRAQYmLFPZCfIeptAwCurswzaLYEXtck2v5X0HI6yUqgCwFh0E1nEaOZ1AJUUihNv6rsMq/hutz5Dxm1gY6tNW+IeX+xltLRityRYEX1IvcWvz2mHFrncKCVCd9iLX5hRqCOp+Q6y3h1J8zO75g1ggIAIUbXItcm5O2mkCdERASJjKQZ6RN+6xIF9L5GsSOdtfz5CS5gxJsUP3h9Qw/WBDx3BldxUUlaqm4e7Hll1UMOX69Te3B8ERXapUPaVHy3ZthlbMtgSbG9vQbAWm1iBFwdMB6pHNv/AKrt01JPzkqYMH8JP2mY/K5t9LTPAShMrLK3wnyP5QNZxKstOmC4JNRlzAd52BN8ijcjYW6GSlaqw+Faf4jnbyyiwB+ZklUGmmoFry+Bo+MU0y5a1RidHvcoqqrqrN3LDTPzv9JOw50tQUBTrnN7HxA3Y+J9ZXF4ValQBxcZHBFzYjMmhGxHgZMAgYqeHANySzdTy8gNBM0RAREQI1BrPUH4W9Rb81MyvXUbsB5kTn3vN9gcTxKtSqYbEijkQowJcZu9mB7nmd54er7jMaxu2NpMep7Un1IgdyWkezFtGBLi/wBo3JB87kfORUqZKuYH+W6lstudwGN+WUnUffY8pK4TRqJQpLXYNVVEWoy3AZgAGIvrYma/i6VLMqUXfNrTZWC5HYEHMcwYDmbb3tA3QMrIPBMEaGHpUi2Y01Ck66kDXcnSToCUMrECDhsOrKhYA2DWuAdyNvSVxWHT7K7W2H2lmXC0SoAPLN6E3H0lcVSLbb2I+oP6QNfT4enb5siW7NLaDe9S+nkR6SZjsKrUnUopBVtLDpMiUiCD4AH5dPWZXFwYGPDYdEFqahQSTZRYXO5sJfVHdPkfylMObqvkJdV+E+RgUom6jyH5S+W0xoPIS6AllZbqR1EviBrcY2hbbNTP/uTvgefxeklYmvawUXZthyH3m6KP2HOQeIi5FEITnuwYEgJya+Ug65jpzu2uk8zx3iWNosycPwzY3v2rOagp5AAP5Su7XJuSdNrnncwr1FWkGVlBJXU1G+21vhuPLW21reWzUzk3EOOe0VQBKHDadBdASHpuwH3b1Ao08J1ekLAX6CEXxEQEwYwd3yKn0YGZ5q/afHdhgsRWtfsqVR7fhUkflAnUahYtoQAbC+5tubdL+tryuZsxBHdtcHx5g/8A7rPnNPfrxELbs8KT1KVNfkKlph/xt4kW7xo5SdQtO2nMAljY2hX0lhVsijwH5TLI/D8StWlTqU/gqIrr5MAR9DJEISjC4I6ysQLKTXA+vmNDL5w33pe8rGYLiNTDYOoioqoWuiswdlzNqfAg/OeFHvW4te/8WfLs6Vv7IWPqSmb1H8Ao/M/rJE8R7ovaRsfw/tazZq4qOlY2A1FitgNhkK/O89vCEREBERAREQEREBERAREQEREBERAREQEREBERA12L4OlSqtVmcMmwVrC42JA33Om2vlJtCiqKFQAAbATJEBERAREQEoRKxAs7IdB6COyHQegl8QKCViICIiBoMX7F4CrUapVwdB3clmZqaksTuSesxf8AgHhn/ocN/wAtZ6SIEDhHBcPhVKYWjTpKxzEIoUE2tc252Ak+IgIiIH//2Q=="/>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BH"/>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3096344" cy="252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63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99392"/>
            <a:ext cx="4608512" cy="817160"/>
          </a:xfrm>
        </p:spPr>
        <p:txBody>
          <a:bodyPr>
            <a:noAutofit/>
          </a:bodyPr>
          <a:lstStyle/>
          <a:p>
            <a:r>
              <a:rPr lang="ar-BH" sz="1800" b="1" i="1" u="sng" dirty="0"/>
              <a:t>ثانيا: الملابس الرياضية المناسبة</a:t>
            </a:r>
            <a:r>
              <a:rPr lang="ar-BH" sz="1800" dirty="0"/>
              <a:t/>
            </a:r>
            <a:br>
              <a:rPr lang="ar-BH" sz="1800" dirty="0"/>
            </a:br>
            <a:endParaRPr lang="ar-BH" sz="2000" dirty="0"/>
          </a:p>
        </p:txBody>
      </p:sp>
      <p:sp>
        <p:nvSpPr>
          <p:cNvPr id="3" name="Content Placeholder 2"/>
          <p:cNvSpPr>
            <a:spLocks noGrp="1"/>
          </p:cNvSpPr>
          <p:nvPr>
            <p:ph idx="1"/>
          </p:nvPr>
        </p:nvSpPr>
        <p:spPr>
          <a:xfrm>
            <a:off x="3779912" y="764704"/>
            <a:ext cx="4977117" cy="5544616"/>
          </a:xfrm>
        </p:spPr>
        <p:txBody>
          <a:bodyPr>
            <a:normAutofit fontScale="92500"/>
          </a:bodyPr>
          <a:lstStyle/>
          <a:p>
            <a:pPr marL="68580" indent="0" fontAlgn="base">
              <a:buNone/>
            </a:pPr>
            <a:r>
              <a:rPr lang="ar-BH" dirty="0" smtClean="0"/>
              <a:t>لا </a:t>
            </a:r>
            <a:r>
              <a:rPr lang="ar-BH" dirty="0"/>
              <a:t>تصلح كل الملابس لممارسة الرياضة، بل يجب أن تتوفر بعض الشروط البسيطة في الملابس الرياضية، ومنها:</a:t>
            </a:r>
          </a:p>
          <a:p>
            <a:pPr marL="68580" indent="0" fontAlgn="base">
              <a:buNone/>
            </a:pPr>
            <a:r>
              <a:rPr lang="ar-BH" dirty="0"/>
              <a:t>• أن تكون واسعة ومريحة.</a:t>
            </a:r>
          </a:p>
          <a:p>
            <a:pPr marL="68580" indent="0" fontAlgn="base">
              <a:buNone/>
            </a:pPr>
            <a:r>
              <a:rPr lang="ar-BH" dirty="0"/>
              <a:t>• ألا تعيق الحركة.</a:t>
            </a:r>
          </a:p>
          <a:p>
            <a:pPr marL="68580" indent="0" fontAlgn="base">
              <a:buNone/>
            </a:pPr>
            <a:r>
              <a:rPr lang="ar-BH" dirty="0"/>
              <a:t>• ألا تكون سميكة، لأن الجسم سيولد حرارة كبيرة عند ممارسة الرياضة.</a:t>
            </a:r>
          </a:p>
          <a:p>
            <a:pPr marL="68580" indent="0" fontAlgn="base">
              <a:buNone/>
            </a:pPr>
            <a:r>
              <a:rPr lang="ar-BH" dirty="0"/>
              <a:t>• أن تكون بيضاء أو فاتحة اللون، حتى تعكس أشعة الشمس وتكون أبرد للجسم.</a:t>
            </a:r>
          </a:p>
          <a:p>
            <a:pPr marL="68580" indent="0" fontAlgn="base">
              <a:buNone/>
            </a:pPr>
            <a:r>
              <a:rPr lang="ar-BH" dirty="0"/>
              <a:t>• أن تكون مصنوعة من قماش قطني يمتص العرق، وليس من أقمشة مطاطية أو بلاستيكية، لأنها تعيق عملية التعرق، وقد تؤدي إلى ارتفاع درجة حرارة الجسم.</a:t>
            </a:r>
          </a:p>
          <a:p>
            <a:endParaRPr lang="ar-BH" dirty="0"/>
          </a:p>
        </p:txBody>
      </p:sp>
      <p:pic>
        <p:nvPicPr>
          <p:cNvPr id="5122" name="Picture 2" descr="http://image01.otto.de/pool/formata/3665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3384377"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247</TotalTime>
  <Words>1822</Words>
  <Application>Microsoft Office PowerPoint</Application>
  <PresentationFormat>On-screen Show (4:3)</PresentationFormat>
  <Paragraphs>161</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كيف تجعل حياتك صحية؟</vt:lpstr>
      <vt:lpstr> </vt:lpstr>
      <vt:lpstr>العناصر الأساسية لأسلوب الحياة  الصحي </vt:lpstr>
      <vt:lpstr>تنظيم الغذاء </vt:lpstr>
      <vt:lpstr>الحفاظ على النشاط البدني </vt:lpstr>
      <vt:lpstr>ومن أبرز الأعذار التي يتذرع بها الأفراد لعدم اتباع نمط صحي: </vt:lpstr>
      <vt:lpstr> </vt:lpstr>
      <vt:lpstr>أولا:تمارين الإحماء والتبريد  </vt:lpstr>
      <vt:lpstr>ثانيا: الملابس الرياضية المناسبة </vt:lpstr>
      <vt:lpstr>ثالثا: أفضل الأوقات لممارسة التمارين الرياضية </vt:lpstr>
      <vt:lpstr>بعض النصائح من أجل لياقة أفضل: </vt:lpstr>
      <vt:lpstr>على من يمارس الرياضة تجنب: </vt:lpstr>
      <vt:lpstr>PowerPoint Presentation</vt:lpstr>
      <vt:lpstr> </vt:lpstr>
      <vt:lpstr> </vt:lpstr>
      <vt:lpstr> </vt:lpstr>
      <vt:lpstr> </vt:lpstr>
      <vt:lpstr> </vt:lpstr>
      <vt:lpstr>هل تمارس الرياضة ؟ سباحة , مشي , سباق … ؟ و تريد ان تجعل جهازك الذكي المشتغل بنظام الأندرويد يساعدك في تمارينك اليومية ؟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 تجعل حياتك صحية؟</dc:title>
  <dc:creator>dark Angel</dc:creator>
  <cp:lastModifiedBy>dark Angel</cp:lastModifiedBy>
  <cp:revision>20</cp:revision>
  <dcterms:created xsi:type="dcterms:W3CDTF">2015-02-24T13:41:38Z</dcterms:created>
  <dcterms:modified xsi:type="dcterms:W3CDTF">2015-02-24T20:04:04Z</dcterms:modified>
</cp:coreProperties>
</file>