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7" r:id="rId3"/>
    <p:sldId id="280" r:id="rId4"/>
    <p:sldId id="279" r:id="rId5"/>
    <p:sldId id="275" r:id="rId6"/>
    <p:sldId id="278" r:id="rId7"/>
    <p:sldId id="257" r:id="rId8"/>
    <p:sldId id="259" r:id="rId9"/>
    <p:sldId id="281" r:id="rId10"/>
    <p:sldId id="276" r:id="rId11"/>
    <p:sldId id="261" r:id="rId12"/>
    <p:sldId id="262" r:id="rId13"/>
    <p:sldId id="263" r:id="rId14"/>
    <p:sldId id="264" r:id="rId15"/>
    <p:sldId id="265" r:id="rId16"/>
    <p:sldId id="266" r:id="rId17"/>
    <p:sldId id="267" r:id="rId18"/>
    <p:sldId id="269" r:id="rId19"/>
    <p:sldId id="270" r:id="rId20"/>
    <p:sldId id="271" r:id="rId21"/>
    <p:sldId id="272" r:id="rId22"/>
    <p:sldId id="273" r:id="rId23"/>
    <p:sldId id="274" r:id="rId24"/>
    <p:sldId id="294" r:id="rId25"/>
    <p:sldId id="295" r:id="rId26"/>
    <p:sldId id="283" r:id="rId27"/>
    <p:sldId id="284" r:id="rId28"/>
    <p:sldId id="285" r:id="rId29"/>
    <p:sldId id="286" r:id="rId30"/>
    <p:sldId id="287" r:id="rId31"/>
    <p:sldId id="288" r:id="rId32"/>
    <p:sldId id="289" r:id="rId33"/>
    <p:sldId id="290" r:id="rId34"/>
    <p:sldId id="291" r:id="rId35"/>
    <p:sldId id="292" r:id="rId36"/>
    <p:sldId id="293" r:id="rId37"/>
    <p:sldId id="2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9" d="100"/>
          <a:sy n="69"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08EA43F1-95F9-4D52-86DD-898477E574C5}" type="datetimeFigureOut">
              <a:rPr lang="en-US" smtClean="0"/>
              <a:t>2/24/2015</a:t>
            </a:fld>
            <a:endParaRPr lang="en-US"/>
          </a:p>
        </p:txBody>
      </p:sp>
      <p:sp>
        <p:nvSpPr>
          <p:cNvPr id="17" name="عنصر نائب للتذييل 16"/>
          <p:cNvSpPr>
            <a:spLocks noGrp="1"/>
          </p:cNvSpPr>
          <p:nvPr>
            <p:ph type="ftr" sz="quarter" idx="11"/>
          </p:nvPr>
        </p:nvSpPr>
        <p:spPr/>
        <p:txBody>
          <a:bodyPr/>
          <a:lstStyle/>
          <a:p>
            <a:endParaRPr lang="en-US"/>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E2B7CFF3-6962-4B6D-9545-02466415730D}" type="slidenum">
              <a:rPr lang="en-US" smtClean="0"/>
              <a:t>‹#›</a:t>
            </a:fld>
            <a:endParaRPr lang="en-US"/>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8EA43F1-95F9-4D52-86DD-898477E574C5}" type="datetimeFigureOut">
              <a:rPr lang="en-US" smtClean="0"/>
              <a:t>2/24/2015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2B7CFF3-6962-4B6D-9545-0246641573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8EA43F1-95F9-4D52-86DD-898477E574C5}" type="datetimeFigureOut">
              <a:rPr lang="en-US" smtClean="0"/>
              <a:t>2/24/2015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2B7CFF3-6962-4B6D-9545-0246641573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08EA43F1-95F9-4D52-86DD-898477E574C5}" type="datetimeFigureOut">
              <a:rPr lang="en-US" smtClean="0"/>
              <a:t>2/24/2015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2B7CFF3-6962-4B6D-9545-02466415730D}" type="slidenum">
              <a:rPr lang="en-US" smtClean="0"/>
              <a:t>‹#›</a:t>
            </a:fld>
            <a:endParaRPr lang="en-US"/>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8EA43F1-95F9-4D52-86DD-898477E574C5}" type="datetimeFigureOut">
              <a:rPr lang="en-US" smtClean="0"/>
              <a:t>2/24/2015</a:t>
            </a:fld>
            <a:endParaRPr lang="en-US"/>
          </a:p>
        </p:txBody>
      </p:sp>
      <p:sp>
        <p:nvSpPr>
          <p:cNvPr id="5" name="عنصر نائب للتذييل 4"/>
          <p:cNvSpPr>
            <a:spLocks noGrp="1"/>
          </p:cNvSpPr>
          <p:nvPr>
            <p:ph type="ftr" sz="quarter" idx="11"/>
          </p:nvPr>
        </p:nvSpPr>
        <p:spPr>
          <a:xfrm>
            <a:off x="800100" y="6172200"/>
            <a:ext cx="4000500" cy="457200"/>
          </a:xfrm>
        </p:spPr>
        <p:txBody>
          <a:bodyPr/>
          <a:lstStyle/>
          <a:p>
            <a:endParaRPr lang="en-US"/>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E2B7CFF3-6962-4B6D-9545-0246641573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8EA43F1-95F9-4D52-86DD-898477E574C5}" type="datetimeFigureOut">
              <a:rPr lang="en-US" smtClean="0"/>
              <a:t>2/24/2015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2B7CFF3-6962-4B6D-9545-02466415730D}" type="slidenum">
              <a:rPr lang="en-US" smtClean="0"/>
              <a:t>‹#›</a:t>
            </a:fld>
            <a:endParaRPr lang="en-US"/>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08EA43F1-95F9-4D52-86DD-898477E574C5}" type="datetimeFigureOut">
              <a:rPr lang="en-US" smtClean="0"/>
              <a:t>2/24/2015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2B7CFF3-6962-4B6D-9545-02466415730D}" type="slidenum">
              <a:rPr lang="en-US" smtClean="0"/>
              <a:t>‹#›</a:t>
            </a:fld>
            <a:endParaRPr lang="en-US"/>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8EA43F1-95F9-4D52-86DD-898477E574C5}" type="datetimeFigureOut">
              <a:rPr lang="en-US" smtClean="0"/>
              <a:t>2/24/2015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2B7CFF3-6962-4B6D-9545-0246641573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8EA43F1-95F9-4D52-86DD-898477E574C5}" type="datetimeFigureOut">
              <a:rPr lang="en-US" smtClean="0"/>
              <a:t>2/24/2015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2B7CFF3-6962-4B6D-9545-0246641573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8EA43F1-95F9-4D52-86DD-898477E574C5}" type="datetimeFigureOut">
              <a:rPr lang="en-US" smtClean="0"/>
              <a:t>2/24/2015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2B7CFF3-6962-4B6D-9545-02466415730D}" type="slidenum">
              <a:rPr lang="en-US" smtClean="0"/>
              <a:t>‹#›</a:t>
            </a:fld>
            <a:endParaRPr lang="en-US"/>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8EA43F1-95F9-4D52-86DD-898477E574C5}" type="datetimeFigureOut">
              <a:rPr lang="en-US" smtClean="0"/>
              <a:t>2/24/2015</a:t>
            </a:fld>
            <a:endParaRPr lang="en-US"/>
          </a:p>
        </p:txBody>
      </p:sp>
      <p:sp>
        <p:nvSpPr>
          <p:cNvPr id="6" name="عنصر نائب للتذييل 5"/>
          <p:cNvSpPr>
            <a:spLocks noGrp="1"/>
          </p:cNvSpPr>
          <p:nvPr>
            <p:ph type="ftr" sz="quarter" idx="11"/>
          </p:nvPr>
        </p:nvSpPr>
        <p:spPr>
          <a:xfrm>
            <a:off x="914400" y="6172200"/>
            <a:ext cx="3886200" cy="457200"/>
          </a:xfrm>
        </p:spPr>
        <p:txBody>
          <a:bodyPr/>
          <a:lstStyle/>
          <a:p>
            <a:endParaRPr lang="en-US"/>
          </a:p>
        </p:txBody>
      </p:sp>
      <p:sp>
        <p:nvSpPr>
          <p:cNvPr id="7" name="عنصر نائب لرقم الشريحة 6"/>
          <p:cNvSpPr>
            <a:spLocks noGrp="1"/>
          </p:cNvSpPr>
          <p:nvPr>
            <p:ph type="sldNum" sz="quarter" idx="12"/>
          </p:nvPr>
        </p:nvSpPr>
        <p:spPr>
          <a:xfrm>
            <a:off x="146304" y="6208776"/>
            <a:ext cx="457200" cy="457200"/>
          </a:xfrm>
        </p:spPr>
        <p:txBody>
          <a:bodyPr/>
          <a:lstStyle/>
          <a:p>
            <a:fld id="{E2B7CFF3-6962-4B6D-9545-02466415730D}" type="slidenum">
              <a:rPr lang="en-US" smtClean="0"/>
              <a:t>‹#›</a:t>
            </a:fld>
            <a:endParaRPr lang="en-US"/>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8EA43F1-95F9-4D52-86DD-898477E574C5}" type="datetimeFigureOut">
              <a:rPr lang="en-US" smtClean="0"/>
              <a:t>2/24/2015</a:t>
            </a:fld>
            <a:endParaRPr lang="en-US"/>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2B7CFF3-6962-4B6D-9545-0246641573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noAutofit/>
          </a:bodyPr>
          <a:lstStyle/>
          <a:p>
            <a:r>
              <a:rPr lang="ar-SA" sz="4400" dirty="0" smtClean="0">
                <a:solidFill>
                  <a:schemeClr val="accent5">
                    <a:lumMod val="75000"/>
                  </a:schemeClr>
                </a:solidFill>
                <a:latin typeface="Andalus" pitchFamily="18" charset="-78"/>
                <a:cs typeface="Andalus" pitchFamily="18" charset="-78"/>
              </a:rPr>
              <a:t>د نوال الدسوقي </a:t>
            </a:r>
          </a:p>
          <a:p>
            <a:r>
              <a:rPr lang="ar-SA" sz="4400" dirty="0" smtClean="0">
                <a:solidFill>
                  <a:schemeClr val="accent5">
                    <a:lumMod val="75000"/>
                  </a:schemeClr>
                </a:solidFill>
                <a:latin typeface="Andalus" pitchFamily="18" charset="-78"/>
                <a:cs typeface="Andalus" pitchFamily="18" charset="-78"/>
              </a:rPr>
              <a:t>أستاذ مساعد قسم اللغة العربية </a:t>
            </a:r>
          </a:p>
          <a:p>
            <a:r>
              <a:rPr lang="ar-SA" sz="4400" dirty="0" smtClean="0">
                <a:solidFill>
                  <a:schemeClr val="accent5">
                    <a:lumMod val="75000"/>
                  </a:schemeClr>
                </a:solidFill>
                <a:latin typeface="Andalus" pitchFamily="18" charset="-78"/>
                <a:cs typeface="Andalus" pitchFamily="18" charset="-78"/>
              </a:rPr>
              <a:t>مشرفة وحدة الاعتماد الأكاديمي </a:t>
            </a:r>
            <a:endParaRPr lang="ar-SA" sz="4400" dirty="0" smtClean="0">
              <a:solidFill>
                <a:schemeClr val="accent5">
                  <a:lumMod val="75000"/>
                </a:schemeClr>
              </a:solidFill>
              <a:latin typeface="Andalus" pitchFamily="18" charset="-78"/>
              <a:cs typeface="Andalus" pitchFamily="18" charset="-78"/>
            </a:endParaRPr>
          </a:p>
          <a:p>
            <a:r>
              <a:rPr lang="ar-SA" sz="4400" dirty="0" smtClean="0">
                <a:solidFill>
                  <a:schemeClr val="accent5">
                    <a:lumMod val="75000"/>
                  </a:schemeClr>
                </a:solidFill>
                <a:latin typeface="Andalus" pitchFamily="18" charset="-78"/>
                <a:cs typeface="Andalus" pitchFamily="18" charset="-78"/>
              </a:rPr>
              <a:t>كلية التربية بالزلفي</a:t>
            </a:r>
            <a:endParaRPr lang="en-US" sz="4400" dirty="0">
              <a:solidFill>
                <a:schemeClr val="accent5">
                  <a:lumMod val="75000"/>
                </a:schemeClr>
              </a:solidFill>
              <a:latin typeface="Andalus" pitchFamily="18" charset="-78"/>
              <a:cs typeface="Andalus" pitchFamily="18" charset="-78"/>
            </a:endParaRPr>
          </a:p>
        </p:txBody>
      </p:sp>
      <p:sp>
        <p:nvSpPr>
          <p:cNvPr id="2" name="عنوان 1"/>
          <p:cNvSpPr>
            <a:spLocks noGrp="1"/>
          </p:cNvSpPr>
          <p:nvPr>
            <p:ph type="ctrTitle"/>
          </p:nvPr>
        </p:nvSpPr>
        <p:spPr/>
        <p:txBody>
          <a:bodyPr/>
          <a:lstStyle/>
          <a:p>
            <a:r>
              <a:rPr lang="ar-SA" dirty="0" smtClean="0"/>
              <a:t>واجبات منسق المقرر</a:t>
            </a:r>
            <a:endParaRPr lang="en-US" dirty="0"/>
          </a:p>
        </p:txBody>
      </p:sp>
    </p:spTree>
    <p:extLst>
      <p:ext uri="{BB962C8B-B14F-4D97-AF65-F5344CB8AC3E}">
        <p14:creationId xmlns:p14="http://schemas.microsoft.com/office/powerpoint/2010/main" val="2352301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AX\Pictures\images (37).jpg"/>
          <p:cNvPicPr>
            <a:picLocks noGrp="1" noChangeAspect="1" noChangeArrowheads="1"/>
          </p:cNvPicPr>
          <p:nvPr>
            <p:ph sz="quarter"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43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899592" y="548680"/>
            <a:ext cx="7772400" cy="4572000"/>
          </a:xfrm>
        </p:spPr>
        <p:txBody>
          <a:bodyPr>
            <a:noAutofit/>
          </a:bodyPr>
          <a:lstStyle/>
          <a:p>
            <a:pPr marL="0" indent="0" algn="r" rtl="1">
              <a:buNone/>
            </a:pPr>
            <a:r>
              <a:rPr lang="ar-SA" sz="4400" b="1" dirty="0" smtClean="0">
                <a:cs typeface="AL-Mohanad Bold" pitchFamily="2" charset="-78"/>
              </a:rPr>
              <a:t>مهام </a:t>
            </a:r>
            <a:r>
              <a:rPr lang="ar-SA" sz="4400" b="1" dirty="0">
                <a:cs typeface="AL-Mohanad Bold" pitchFamily="2" charset="-78"/>
              </a:rPr>
              <a:t>وواجبات منسق المقرر</a:t>
            </a:r>
            <a:r>
              <a:rPr lang="en-US" sz="4400" b="1" dirty="0" smtClean="0">
                <a:cs typeface="AL-Mohanad Bold" pitchFamily="2" charset="-78"/>
              </a:rPr>
              <a:t>:</a:t>
            </a:r>
            <a:endParaRPr lang="ar-SA" sz="4400" dirty="0">
              <a:cs typeface="AL-Mohanad Bold" pitchFamily="2" charset="-78"/>
            </a:endParaRPr>
          </a:p>
          <a:p>
            <a:pPr marL="0" indent="0" algn="r" rtl="1">
              <a:buNone/>
            </a:pPr>
            <a:r>
              <a:rPr lang="ar-SA" sz="3600" dirty="0" smtClean="0">
                <a:cs typeface="AL-Mohanad Bold" pitchFamily="2" charset="-78"/>
              </a:rPr>
              <a:t>1 :إعداد </a:t>
            </a:r>
            <a:r>
              <a:rPr lang="ar-SA" sz="3600" dirty="0">
                <a:cs typeface="AL-Mohanad Bold" pitchFamily="2" charset="-78"/>
              </a:rPr>
              <a:t>ملف خاص بالمقرر يتضمن</a:t>
            </a:r>
            <a:r>
              <a:rPr lang="en-US" sz="3600" dirty="0">
                <a:cs typeface="AL-Mohanad Bold" pitchFamily="2" charset="-78"/>
              </a:rPr>
              <a:t>:</a:t>
            </a:r>
          </a:p>
          <a:p>
            <a:pPr marL="0" indent="0" algn="r" rtl="1">
              <a:buNone/>
            </a:pPr>
            <a:r>
              <a:rPr lang="ar-SA" sz="3600" dirty="0" smtClean="0">
                <a:cs typeface="AL-Mohanad Bold" pitchFamily="2" charset="-78"/>
              </a:rPr>
              <a:t>أ-الوصف </a:t>
            </a:r>
            <a:r>
              <a:rPr lang="ar-SA" sz="3600" dirty="0">
                <a:cs typeface="AL-Mohanad Bold" pitchFamily="2" charset="-78"/>
              </a:rPr>
              <a:t>التفصيلي للمقرر</a:t>
            </a:r>
            <a:r>
              <a:rPr lang="ar-SA" sz="3600" dirty="0" smtClean="0">
                <a:cs typeface="AL-Mohanad Bold" pitchFamily="2" charset="-78"/>
              </a:rPr>
              <a:t>: موضحا </a:t>
            </a:r>
            <a:r>
              <a:rPr lang="ar-SA" sz="3600" dirty="0">
                <a:cs typeface="AL-Mohanad Bold" pitchFamily="2" charset="-78"/>
              </a:rPr>
              <a:t>فيه ما يأتي :</a:t>
            </a:r>
            <a:endParaRPr lang="en-US" sz="3600" dirty="0">
              <a:cs typeface="AL-Mohanad Bold" pitchFamily="2" charset="-78"/>
            </a:endParaRPr>
          </a:p>
          <a:p>
            <a:pPr lvl="0" algn="r" rtl="1"/>
            <a:r>
              <a:rPr lang="ar-SA" sz="3600" dirty="0">
                <a:cs typeface="AL-Mohanad Bold" pitchFamily="2" charset="-78"/>
              </a:rPr>
              <a:t>أهداف المقرر ومخرجاته </a:t>
            </a:r>
            <a:r>
              <a:rPr lang="en-US" sz="3600" dirty="0">
                <a:cs typeface="AL-Mohanad Bold" pitchFamily="2" charset="-78"/>
              </a:rPr>
              <a:t>.</a:t>
            </a:r>
          </a:p>
          <a:p>
            <a:pPr lvl="0" algn="r" rtl="1"/>
            <a:r>
              <a:rPr lang="ar-SA" sz="3600" dirty="0">
                <a:cs typeface="AL-Mohanad Bold" pitchFamily="2" charset="-78"/>
              </a:rPr>
              <a:t>استراتيجية التعليم والتعلم</a:t>
            </a:r>
            <a:r>
              <a:rPr lang="en-US" sz="3600" dirty="0">
                <a:cs typeface="AL-Mohanad Bold" pitchFamily="2" charset="-78"/>
              </a:rPr>
              <a:t>.</a:t>
            </a:r>
          </a:p>
          <a:p>
            <a:pPr lvl="0" algn="r" rtl="1"/>
            <a:r>
              <a:rPr lang="ar-SA" sz="3600" dirty="0">
                <a:cs typeface="AL-Mohanad Bold" pitchFamily="2" charset="-78"/>
              </a:rPr>
              <a:t>وسائل التدريس</a:t>
            </a:r>
            <a:r>
              <a:rPr lang="en-US" sz="3600" dirty="0">
                <a:cs typeface="AL-Mohanad Bold" pitchFamily="2" charset="-78"/>
              </a:rPr>
              <a:t>.</a:t>
            </a:r>
          </a:p>
          <a:p>
            <a:pPr lvl="0" algn="r" rtl="1"/>
            <a:r>
              <a:rPr lang="ar-SA" sz="3600" dirty="0">
                <a:cs typeface="AL-Mohanad Bold" pitchFamily="2" charset="-78"/>
              </a:rPr>
              <a:t>أسس ومعايير التقييم المناسبة</a:t>
            </a:r>
            <a:r>
              <a:rPr lang="en-US" sz="3600" dirty="0">
                <a:cs typeface="AL-Mohanad Bold" pitchFamily="2" charset="-78"/>
              </a:rPr>
              <a:t>.</a:t>
            </a:r>
          </a:p>
          <a:p>
            <a:pPr lvl="0" algn="r" rtl="1"/>
            <a:r>
              <a:rPr lang="ar-SA" sz="3600" dirty="0">
                <a:cs typeface="AL-Mohanad Bold" pitchFamily="2" charset="-78"/>
              </a:rPr>
              <a:t>الكتاب المقرر والمراجع الإضافية ( قائمة بأسماء الكتب والمؤلفات المتعلقة بالمادة</a:t>
            </a:r>
            <a:endParaRPr lang="en-US" sz="3600" dirty="0">
              <a:cs typeface="AL-Mohanad Bold" pitchFamily="2" charset="-78"/>
            </a:endParaRPr>
          </a:p>
        </p:txBody>
      </p:sp>
    </p:spTree>
    <p:extLst>
      <p:ext uri="{BB962C8B-B14F-4D97-AF65-F5344CB8AC3E}">
        <p14:creationId xmlns:p14="http://schemas.microsoft.com/office/powerpoint/2010/main" val="1590503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r" rtl="1"/>
            <a:r>
              <a:rPr lang="ar-SA" sz="3600" dirty="0">
                <a:cs typeface="AL-Mohanad Bold" pitchFamily="2" charset="-78"/>
              </a:rPr>
              <a:t>ب. موضوعات التمارين </a:t>
            </a:r>
            <a:r>
              <a:rPr lang="ar-SA" sz="3600" dirty="0" smtClean="0">
                <a:cs typeface="AL-Mohanad Bold" pitchFamily="2" charset="-78"/>
              </a:rPr>
              <a:t>وأهدافها  وواجباتها  </a:t>
            </a:r>
          </a:p>
          <a:p>
            <a:pPr algn="r" rtl="1"/>
            <a:r>
              <a:rPr lang="ar-SA" sz="3600" dirty="0" smtClean="0">
                <a:cs typeface="AL-Mohanad Bold" pitchFamily="2" charset="-78"/>
              </a:rPr>
              <a:t>ج</a:t>
            </a:r>
            <a:r>
              <a:rPr lang="ar-SA" sz="3600" dirty="0">
                <a:cs typeface="AL-Mohanad Bold" pitchFamily="2" charset="-78"/>
              </a:rPr>
              <a:t>. العناوين المقترحة للأوراق البحثية</a:t>
            </a:r>
            <a:r>
              <a:rPr lang="en-US" sz="3600" dirty="0">
                <a:cs typeface="AL-Mohanad Bold" pitchFamily="2" charset="-78"/>
              </a:rPr>
              <a:t>.</a:t>
            </a:r>
          </a:p>
          <a:p>
            <a:pPr algn="r" rtl="1"/>
            <a:r>
              <a:rPr lang="ar-SA" sz="3600" dirty="0">
                <a:cs typeface="AL-Mohanad Bold" pitchFamily="2" charset="-78"/>
              </a:rPr>
              <a:t>د. نماذج من أسئلة السنوات / الفصول السابقة</a:t>
            </a:r>
            <a:r>
              <a:rPr lang="en-US" sz="3600" dirty="0">
                <a:cs typeface="AL-Mohanad Bold" pitchFamily="2" charset="-78"/>
              </a:rPr>
              <a:t>.</a:t>
            </a:r>
          </a:p>
          <a:p>
            <a:pPr algn="r" rtl="1"/>
            <a:r>
              <a:rPr lang="ar-SA" sz="3600" dirty="0">
                <a:cs typeface="AL-Mohanad Bold" pitchFamily="2" charset="-78"/>
              </a:rPr>
              <a:t>هـ. جدول إحصائي / بياني لعدد الطلبة وعلاماتهم على مدار الفصول السابقة </a:t>
            </a:r>
            <a:r>
              <a:rPr lang="ar-SA" sz="3600" dirty="0" smtClean="0">
                <a:cs typeface="AL-Mohanad Bold" pitchFamily="2" charset="-78"/>
              </a:rPr>
              <a:t>للمادة.</a:t>
            </a:r>
            <a:endParaRPr lang="en-US" sz="3600" dirty="0">
              <a:cs typeface="AL-Mohanad Bold" pitchFamily="2" charset="-78"/>
            </a:endParaRPr>
          </a:p>
        </p:txBody>
      </p:sp>
    </p:spTree>
    <p:extLst>
      <p:ext uri="{BB962C8B-B14F-4D97-AF65-F5344CB8AC3E}">
        <p14:creationId xmlns:p14="http://schemas.microsoft.com/office/powerpoint/2010/main" val="457586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1"/>
            <a:r>
              <a:rPr lang="ar-SA" sz="3600" b="1" u="dbl" dirty="0"/>
              <a:t>2 :</a:t>
            </a:r>
            <a:r>
              <a:rPr lang="ar-SA" sz="3600" dirty="0"/>
              <a:t> عند إعداد الجدول الدراسي على منسق المقرر تحديد أستاذ/ أستاذة المقرر بالتنسيق مع منسقة القسم .</a:t>
            </a:r>
            <a:endParaRPr lang="en-US" sz="3600" dirty="0"/>
          </a:p>
          <a:p>
            <a:pPr algn="just" rtl="1"/>
            <a:r>
              <a:rPr lang="ar-SA" sz="3600" b="1" u="dbl" dirty="0"/>
              <a:t>3:</a:t>
            </a:r>
            <a:r>
              <a:rPr lang="ar-SA" sz="3600" dirty="0"/>
              <a:t>مساعدة أستاذ/ أستاذة المقرر من خلال شرح العملية للمقرر ومتطلباتها ومسؤولياتهم من أجل </a:t>
            </a:r>
            <a:r>
              <a:rPr lang="ar-SA" sz="3600" dirty="0" smtClean="0"/>
              <a:t>سير العملية </a:t>
            </a:r>
            <a:r>
              <a:rPr lang="ar-SA" sz="3600" dirty="0"/>
              <a:t>التعليمية للمقرر بصورة منتظمة وموحده على مدار الفصول الدراسية وخلال الفصل الدراسي الواحد للشعب المتعددة</a:t>
            </a:r>
            <a:r>
              <a:rPr lang="en-US" sz="3600" dirty="0" smtClean="0"/>
              <a:t>.</a:t>
            </a:r>
            <a:endParaRPr lang="en-US" sz="3600" dirty="0"/>
          </a:p>
        </p:txBody>
      </p:sp>
    </p:spTree>
    <p:extLst>
      <p:ext uri="{BB962C8B-B14F-4D97-AF65-F5344CB8AC3E}">
        <p14:creationId xmlns:p14="http://schemas.microsoft.com/office/powerpoint/2010/main" val="105501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899592" y="1484784"/>
            <a:ext cx="7772400" cy="4572000"/>
          </a:xfrm>
        </p:spPr>
        <p:txBody>
          <a:bodyPr>
            <a:normAutofit fontScale="85000" lnSpcReduction="10000"/>
          </a:bodyPr>
          <a:lstStyle/>
          <a:p>
            <a:pPr algn="r" rtl="1"/>
            <a:r>
              <a:rPr lang="ar-SA" sz="4400" b="1" u="dbl" dirty="0"/>
              <a:t>4 :</a:t>
            </a:r>
            <a:r>
              <a:rPr lang="ar-SA" sz="4400" dirty="0"/>
              <a:t> التوصية بتعيين  الكتب اللازمة للطلبة قبل بدء التدريس</a:t>
            </a:r>
            <a:r>
              <a:rPr lang="en-US" sz="4400" dirty="0"/>
              <a:t>.</a:t>
            </a:r>
          </a:p>
          <a:p>
            <a:pPr algn="r" rtl="1"/>
            <a:r>
              <a:rPr lang="ar-SA" sz="4400" b="1" u="dbl" dirty="0"/>
              <a:t>5 :</a:t>
            </a:r>
            <a:r>
              <a:rPr lang="ar-SA" sz="4400" dirty="0"/>
              <a:t> متابعة سير عملية تدريس المقرر من حيث موعد المحاضرات ،ومكانها، وطبيعتها والالتزام بالجدول الزمني المحدد لموضوعات المقرر ومواعيد الامتحانات والتمارين</a:t>
            </a:r>
            <a:r>
              <a:rPr lang="en-US" sz="4400" dirty="0"/>
              <a:t>.</a:t>
            </a:r>
          </a:p>
          <a:p>
            <a:pPr algn="r" rtl="1"/>
            <a:r>
              <a:rPr lang="ar-SA" sz="4400" b="1" u="dbl" dirty="0"/>
              <a:t>6 :</a:t>
            </a:r>
            <a:r>
              <a:rPr lang="ar-SA" sz="4400" dirty="0"/>
              <a:t> تزويد أستاذ المقرر بقائمة ل</a:t>
            </a:r>
            <a:r>
              <a:rPr lang="ar-SA" sz="4400" dirty="0" smtClean="0"/>
              <a:t>أسماء </a:t>
            </a:r>
            <a:r>
              <a:rPr lang="ar-SA" sz="4400" dirty="0"/>
              <a:t>الطلبة المسجلين </a:t>
            </a:r>
            <a:r>
              <a:rPr lang="ar-SA" sz="4400" dirty="0" smtClean="0"/>
              <a:t>لديه في المقرر.</a:t>
            </a:r>
            <a:endParaRPr lang="en-US" sz="4400" dirty="0"/>
          </a:p>
          <a:p>
            <a:endParaRPr lang="en-US" dirty="0"/>
          </a:p>
        </p:txBody>
      </p:sp>
    </p:spTree>
    <p:extLst>
      <p:ext uri="{BB962C8B-B14F-4D97-AF65-F5344CB8AC3E}">
        <p14:creationId xmlns:p14="http://schemas.microsoft.com/office/powerpoint/2010/main" val="2937300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77500" lnSpcReduction="20000"/>
          </a:bodyPr>
          <a:lstStyle/>
          <a:p>
            <a:pPr algn="just" rtl="1"/>
            <a:r>
              <a:rPr lang="ar-SA" sz="4400" b="1" u="dbl" dirty="0"/>
              <a:t>7: </a:t>
            </a:r>
            <a:r>
              <a:rPr lang="ar-SA" sz="4400" dirty="0"/>
              <a:t>الإشراف على عملية التقييم الداخلي والخارجي للامتحانات</a:t>
            </a:r>
            <a:r>
              <a:rPr lang="en-US" sz="4400" dirty="0"/>
              <a:t>.</a:t>
            </a:r>
          </a:p>
          <a:p>
            <a:pPr algn="just" rtl="1"/>
            <a:r>
              <a:rPr lang="ar-SA" sz="4400" b="1" u="dbl" dirty="0"/>
              <a:t>8:</a:t>
            </a:r>
            <a:r>
              <a:rPr lang="ar-SA" sz="4400" dirty="0"/>
              <a:t> التواصل مع  المرشد الأكاديمي للطالب عند ضعف أدائه وتقصيره في واجباته المطلوبة في المقرر</a:t>
            </a:r>
            <a:r>
              <a:rPr lang="en-US" sz="4400" dirty="0"/>
              <a:t>.</a:t>
            </a:r>
          </a:p>
          <a:p>
            <a:pPr algn="just" rtl="1"/>
            <a:r>
              <a:rPr lang="ar-SA" sz="4400" b="1" u="dbl" dirty="0"/>
              <a:t>9:</a:t>
            </a:r>
            <a:r>
              <a:rPr lang="ar-SA" sz="4400" dirty="0"/>
              <a:t> تحديث وصف المقرر وإدخال أيه تعديلات عليه والتوصية إلى لجنة الخطة الدراسية في كل ما يتعلق بالمقرر</a:t>
            </a:r>
            <a:r>
              <a:rPr lang="en-US" sz="4400" dirty="0"/>
              <a:t>.</a:t>
            </a:r>
          </a:p>
          <a:p>
            <a:pPr algn="just" rtl="1"/>
            <a:r>
              <a:rPr lang="ar-SA" sz="4400" b="1" u="dbl" dirty="0"/>
              <a:t>10 :</a:t>
            </a:r>
            <a:r>
              <a:rPr lang="ar-SA" sz="4400" dirty="0"/>
              <a:t> الإشراف على كل ما يتعلق بالمقرر ضمن الموقع الالكتروني للقسم وتحديثه</a:t>
            </a:r>
            <a:r>
              <a:rPr lang="en-US" sz="4400" dirty="0"/>
              <a:t>.</a:t>
            </a:r>
          </a:p>
          <a:p>
            <a:endParaRPr lang="en-US" dirty="0"/>
          </a:p>
        </p:txBody>
      </p:sp>
    </p:spTree>
    <p:extLst>
      <p:ext uri="{BB962C8B-B14F-4D97-AF65-F5344CB8AC3E}">
        <p14:creationId xmlns:p14="http://schemas.microsoft.com/office/powerpoint/2010/main" val="2783223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20000"/>
          </a:bodyPr>
          <a:lstStyle/>
          <a:p>
            <a:pPr algn="just" rtl="1"/>
            <a:r>
              <a:rPr lang="ar-SA" sz="4400" dirty="0"/>
              <a:t>11 : الإشراف على إعلان أستاذ المقرر لقائمة أسماء الطلبة ممن تغيبوا عن أداء أي امتحان من الامتحانات المقررة في المقرر</a:t>
            </a:r>
            <a:r>
              <a:rPr lang="en-US" sz="4400" dirty="0"/>
              <a:t>.</a:t>
            </a:r>
          </a:p>
          <a:p>
            <a:pPr algn="just" rtl="1"/>
            <a:r>
              <a:rPr lang="ar-SA" sz="4400" dirty="0"/>
              <a:t>12: الإشراف على إعلان أستاذ المقرر لقائمة أسماء الطلبة ممن تغيبوا عن حضور المحاضرات ، و حرموا من المادة </a:t>
            </a:r>
            <a:r>
              <a:rPr lang="en-US" sz="4400" dirty="0"/>
              <a:t>.</a:t>
            </a:r>
          </a:p>
          <a:p>
            <a:pPr algn="just" rtl="1"/>
            <a:r>
              <a:rPr lang="ar-SA" sz="4400" dirty="0"/>
              <a:t>13:إعلان قائمة بأسماء المدرسيين للمقرر ،وعناوينهم والسير الذاتية الأكاديمية.</a:t>
            </a:r>
            <a:endParaRPr lang="en-US" sz="4400" dirty="0"/>
          </a:p>
          <a:p>
            <a:endParaRPr lang="en-US" dirty="0"/>
          </a:p>
        </p:txBody>
      </p:sp>
    </p:spTree>
    <p:extLst>
      <p:ext uri="{BB962C8B-B14F-4D97-AF65-F5344CB8AC3E}">
        <p14:creationId xmlns:p14="http://schemas.microsoft.com/office/powerpoint/2010/main" val="1601901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lnSpcReduction="10000"/>
          </a:bodyPr>
          <a:lstStyle/>
          <a:p>
            <a:pPr marL="0" indent="0" algn="r" rtl="1">
              <a:buNone/>
            </a:pPr>
            <a:r>
              <a:rPr lang="ar-SA" sz="4400" b="1" dirty="0" smtClean="0"/>
              <a:t>14:توثيق الأمور التالية ضمن الملف الخاص بالمادة</a:t>
            </a:r>
            <a:r>
              <a:rPr lang="en-US" sz="4400" b="1" dirty="0" smtClean="0"/>
              <a:t>:</a:t>
            </a:r>
          </a:p>
          <a:p>
            <a:pPr algn="r" rtl="1"/>
            <a:r>
              <a:rPr lang="ar-SA" sz="4400" dirty="0"/>
              <a:t>ن</a:t>
            </a:r>
            <a:r>
              <a:rPr lang="ar-SA" sz="4400" dirty="0" smtClean="0"/>
              <a:t>ماذج من أسئلة الامتحانات</a:t>
            </a:r>
            <a:r>
              <a:rPr lang="en-US" sz="4400" dirty="0"/>
              <a:t>.</a:t>
            </a:r>
          </a:p>
          <a:p>
            <a:pPr marL="0" indent="0" algn="r" rtl="1">
              <a:buNone/>
            </a:pPr>
            <a:r>
              <a:rPr lang="en-US" sz="4400" dirty="0"/>
              <a:t>- </a:t>
            </a:r>
            <a:r>
              <a:rPr lang="ar-SA" sz="4400" dirty="0"/>
              <a:t>نموذج الإجابة النموذجية لكل امتحان</a:t>
            </a:r>
            <a:r>
              <a:rPr lang="en-US" sz="4400" dirty="0"/>
              <a:t>.</a:t>
            </a:r>
          </a:p>
          <a:p>
            <a:pPr algn="r" rtl="1"/>
            <a:r>
              <a:rPr lang="en-US" sz="4400" dirty="0"/>
              <a:t>20 %) </a:t>
            </a:r>
            <a:r>
              <a:rPr lang="ar-SA" sz="4400" dirty="0"/>
              <a:t>من أوراق إجابة الطلبة لكل امتحان من الامتحانات المقررة للمادة في كل فصل دراسي</a:t>
            </a:r>
            <a:r>
              <a:rPr lang="en-US" sz="4400" dirty="0"/>
              <a:t>.</a:t>
            </a:r>
          </a:p>
          <a:p>
            <a:endParaRPr lang="en-US" dirty="0"/>
          </a:p>
        </p:txBody>
      </p:sp>
    </p:spTree>
    <p:extLst>
      <p:ext uri="{BB962C8B-B14F-4D97-AF65-F5344CB8AC3E}">
        <p14:creationId xmlns:p14="http://schemas.microsoft.com/office/powerpoint/2010/main" val="84587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Autofit/>
          </a:bodyPr>
          <a:lstStyle/>
          <a:p>
            <a:pPr algn="r" rtl="1"/>
            <a:r>
              <a:rPr lang="en-US" sz="3600" dirty="0">
                <a:cs typeface="AL-Mohanad Bold" pitchFamily="2" charset="-78"/>
              </a:rPr>
              <a:t>- </a:t>
            </a:r>
            <a:r>
              <a:rPr lang="ar-SA" sz="3600" dirty="0">
                <a:cs typeface="AL-Mohanad Bold" pitchFamily="2" charset="-78"/>
              </a:rPr>
              <a:t>تقرير التقييم الداخلي لكل امتحان من الامتحانات المقررة للمقرر في كل فصل دراسي</a:t>
            </a:r>
            <a:r>
              <a:rPr lang="en-US" sz="3600" dirty="0">
                <a:cs typeface="AL-Mohanad Bold" pitchFamily="2" charset="-78"/>
              </a:rPr>
              <a:t>.</a:t>
            </a:r>
          </a:p>
          <a:p>
            <a:pPr algn="r" rtl="1"/>
            <a:r>
              <a:rPr lang="en-US" sz="3600" dirty="0">
                <a:cs typeface="AL-Mohanad Bold" pitchFamily="2" charset="-78"/>
              </a:rPr>
              <a:t>- </a:t>
            </a:r>
            <a:r>
              <a:rPr lang="ar-SA" sz="3600" dirty="0">
                <a:cs typeface="AL-Mohanad Bold" pitchFamily="2" charset="-78"/>
              </a:rPr>
              <a:t>تقرير التقييم الخارجي لكل امتحان من الامتحانات المقررة للمادة في كل فصل دراسي</a:t>
            </a:r>
            <a:r>
              <a:rPr lang="en-US" sz="3600" dirty="0" smtClean="0">
                <a:cs typeface="AL-Mohanad Bold" pitchFamily="2" charset="-78"/>
              </a:rPr>
              <a:t>.</a:t>
            </a:r>
          </a:p>
          <a:p>
            <a:pPr algn="r" rtl="1"/>
            <a:r>
              <a:rPr lang="en-US" sz="3600" dirty="0" smtClean="0">
                <a:cs typeface="AL-Mohanad Bold" pitchFamily="2" charset="-78"/>
              </a:rPr>
              <a:t>- </a:t>
            </a:r>
            <a:r>
              <a:rPr lang="ar-SA" sz="3600" dirty="0">
                <a:cs typeface="AL-Mohanad Bold" pitchFamily="2" charset="-78"/>
              </a:rPr>
              <a:t>عينة 10 % من أوراق حل التمارين والواجبات الصفية والمكتبية</a:t>
            </a:r>
            <a:r>
              <a:rPr lang="en-US" sz="3600" dirty="0">
                <a:cs typeface="AL-Mohanad Bold" pitchFamily="2" charset="-78"/>
              </a:rPr>
              <a:t>.</a:t>
            </a:r>
          </a:p>
          <a:p>
            <a:pPr algn="r" rtl="1"/>
            <a:r>
              <a:rPr lang="en-US" sz="3600" dirty="0">
                <a:cs typeface="AL-Mohanad Bold" pitchFamily="2" charset="-78"/>
              </a:rPr>
              <a:t>- </a:t>
            </a:r>
            <a:r>
              <a:rPr lang="ar-SA" sz="3600" dirty="0">
                <a:cs typeface="AL-Mohanad Bold" pitchFamily="2" charset="-78"/>
              </a:rPr>
              <a:t>عينة( 10 % ) من الأوراق البحثية وحل التمارين المقدمة من </a:t>
            </a:r>
            <a:r>
              <a:rPr lang="ar-SA" sz="3600" dirty="0" smtClean="0">
                <a:cs typeface="AL-Mohanad Bold" pitchFamily="2" charset="-78"/>
              </a:rPr>
              <a:t>الطلبة.</a:t>
            </a:r>
            <a:endParaRPr lang="en-US" sz="3600" dirty="0">
              <a:cs typeface="AL-Mohanad Bold" pitchFamily="2" charset="-78"/>
            </a:endParaRPr>
          </a:p>
        </p:txBody>
      </p:sp>
    </p:spTree>
    <p:extLst>
      <p:ext uri="{BB962C8B-B14F-4D97-AF65-F5344CB8AC3E}">
        <p14:creationId xmlns:p14="http://schemas.microsoft.com/office/powerpoint/2010/main" val="1577092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r" rtl="1"/>
            <a:r>
              <a:rPr lang="en-US" sz="3600" dirty="0">
                <a:cs typeface="AL-Mohanad Bold" pitchFamily="2" charset="-78"/>
              </a:rPr>
              <a:t>- </a:t>
            </a:r>
            <a:r>
              <a:rPr lang="ar-SA" sz="3600" dirty="0">
                <a:cs typeface="AL-Mohanad Bold" pitchFamily="2" charset="-78"/>
              </a:rPr>
              <a:t>الجداول الإحصائية لنتائج الطلبة لكل فصل دراسي</a:t>
            </a:r>
            <a:r>
              <a:rPr lang="en-US" sz="3600" dirty="0">
                <a:cs typeface="AL-Mohanad Bold" pitchFamily="2" charset="-78"/>
              </a:rPr>
              <a:t>.</a:t>
            </a:r>
          </a:p>
          <a:p>
            <a:pPr algn="r" rtl="1"/>
            <a:r>
              <a:rPr lang="en-US" sz="3600" dirty="0">
                <a:cs typeface="AL-Mohanad Bold" pitchFamily="2" charset="-78"/>
              </a:rPr>
              <a:t>- </a:t>
            </a:r>
            <a:r>
              <a:rPr lang="ar-SA" sz="3600" dirty="0">
                <a:cs typeface="AL-Mohanad Bold" pitchFamily="2" charset="-78"/>
              </a:rPr>
              <a:t>الساعة المكتبية لمدرس المقرر</a:t>
            </a:r>
            <a:r>
              <a:rPr lang="en-US" sz="3600" dirty="0">
                <a:cs typeface="AL-Mohanad Bold" pitchFamily="2" charset="-78"/>
              </a:rPr>
              <a:t>.</a:t>
            </a:r>
          </a:p>
          <a:p>
            <a:pPr algn="r" rtl="1"/>
            <a:r>
              <a:rPr lang="en-US" sz="3600" dirty="0">
                <a:cs typeface="AL-Mohanad Bold" pitchFamily="2" charset="-78"/>
              </a:rPr>
              <a:t>- </a:t>
            </a:r>
            <a:r>
              <a:rPr lang="ar-SA" sz="3600" dirty="0">
                <a:cs typeface="AL-Mohanad Bold" pitchFamily="2" charset="-78"/>
              </a:rPr>
              <a:t>الإعلان مسبقًا عن عدم إلقاء محاضره بسبب غياب أستاذ المقرر</a:t>
            </a:r>
            <a:r>
              <a:rPr lang="en-US" sz="3600" dirty="0">
                <a:cs typeface="AL-Mohanad Bold" pitchFamily="2" charset="-78"/>
              </a:rPr>
              <a:t>.</a:t>
            </a:r>
          </a:p>
          <a:p>
            <a:pPr algn="r"/>
            <a:endParaRPr lang="en-US" sz="3600" dirty="0">
              <a:cs typeface="AL-Mohanad Bold" pitchFamily="2" charset="-78"/>
            </a:endParaRPr>
          </a:p>
        </p:txBody>
      </p:sp>
    </p:spTree>
    <p:extLst>
      <p:ext uri="{BB962C8B-B14F-4D97-AF65-F5344CB8AC3E}">
        <p14:creationId xmlns:p14="http://schemas.microsoft.com/office/powerpoint/2010/main" val="3590296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9512" y="3200400"/>
            <a:ext cx="8784976" cy="3540968"/>
          </a:xfrm>
        </p:spPr>
        <p:txBody>
          <a:bodyPr>
            <a:noAutofit/>
          </a:bodyPr>
          <a:lstStyle/>
          <a:p>
            <a:r>
              <a:rPr lang="en-US" sz="3200" dirty="0">
                <a:solidFill>
                  <a:schemeClr val="accent5">
                    <a:lumMod val="75000"/>
                  </a:schemeClr>
                </a:solidFill>
                <a:latin typeface="Andalus" pitchFamily="18" charset="-78"/>
                <a:cs typeface="Andalus" pitchFamily="18" charset="-78"/>
              </a:rPr>
              <a:t>Dr. </a:t>
            </a:r>
            <a:r>
              <a:rPr lang="en-US" sz="3200" dirty="0" err="1">
                <a:solidFill>
                  <a:schemeClr val="accent5">
                    <a:lumMod val="75000"/>
                  </a:schemeClr>
                </a:solidFill>
                <a:latin typeface="Andalus" pitchFamily="18" charset="-78"/>
                <a:cs typeface="Andalus" pitchFamily="18" charset="-78"/>
              </a:rPr>
              <a:t>Nawal</a:t>
            </a:r>
            <a:r>
              <a:rPr lang="en-US" sz="3200" dirty="0">
                <a:solidFill>
                  <a:schemeClr val="accent5">
                    <a:lumMod val="75000"/>
                  </a:schemeClr>
                </a:solidFill>
                <a:latin typeface="Andalus" pitchFamily="18" charset="-78"/>
                <a:cs typeface="Andalus" pitchFamily="18" charset="-78"/>
              </a:rPr>
              <a:t> El </a:t>
            </a:r>
            <a:r>
              <a:rPr lang="en-US" sz="3200" dirty="0" err="1" smtClean="0">
                <a:solidFill>
                  <a:schemeClr val="accent5">
                    <a:lumMod val="75000"/>
                  </a:schemeClr>
                </a:solidFill>
                <a:latin typeface="Andalus" pitchFamily="18" charset="-78"/>
                <a:cs typeface="Andalus" pitchFamily="18" charset="-78"/>
              </a:rPr>
              <a:t>Dasouqi</a:t>
            </a:r>
            <a:endParaRPr lang="en-US" sz="3200" dirty="0" smtClean="0">
              <a:solidFill>
                <a:schemeClr val="accent5">
                  <a:lumMod val="75000"/>
                </a:schemeClr>
              </a:solidFill>
              <a:latin typeface="Andalus" pitchFamily="18" charset="-78"/>
              <a:cs typeface="Andalus" pitchFamily="18" charset="-78"/>
            </a:endParaRPr>
          </a:p>
          <a:p>
            <a:r>
              <a:rPr lang="en-US" sz="3200" dirty="0" smtClean="0">
                <a:solidFill>
                  <a:schemeClr val="accent5">
                    <a:lumMod val="75000"/>
                  </a:schemeClr>
                </a:solidFill>
                <a:latin typeface="Andalus" pitchFamily="18" charset="-78"/>
                <a:cs typeface="Andalus" pitchFamily="18" charset="-78"/>
              </a:rPr>
              <a:t>Assistant </a:t>
            </a:r>
            <a:r>
              <a:rPr lang="en-US" sz="3200" dirty="0">
                <a:solidFill>
                  <a:schemeClr val="accent5">
                    <a:lumMod val="75000"/>
                  </a:schemeClr>
                </a:solidFill>
                <a:latin typeface="Andalus" pitchFamily="18" charset="-78"/>
                <a:cs typeface="Andalus" pitchFamily="18" charset="-78"/>
              </a:rPr>
              <a:t>Professor Department of Arabic Language</a:t>
            </a:r>
          </a:p>
          <a:p>
            <a:r>
              <a:rPr lang="en-US" sz="4400" b="1" dirty="0" smtClean="0">
                <a:solidFill>
                  <a:schemeClr val="accent5">
                    <a:lumMod val="75000"/>
                  </a:schemeClr>
                </a:solidFill>
                <a:latin typeface="Andalus" pitchFamily="18" charset="-78"/>
                <a:cs typeface="Andalus" pitchFamily="18" charset="-78"/>
              </a:rPr>
              <a:t>Honorable</a:t>
            </a:r>
            <a:r>
              <a:rPr lang="en-US" sz="4400" dirty="0" smtClean="0">
                <a:solidFill>
                  <a:schemeClr val="accent5">
                    <a:lumMod val="75000"/>
                  </a:schemeClr>
                </a:solidFill>
                <a:latin typeface="Andalus" pitchFamily="18" charset="-78"/>
                <a:cs typeface="Andalus" pitchFamily="18" charset="-78"/>
              </a:rPr>
              <a:t> </a:t>
            </a:r>
            <a:r>
              <a:rPr lang="en-US" sz="4400" dirty="0">
                <a:solidFill>
                  <a:schemeClr val="accent5">
                    <a:lumMod val="75000"/>
                  </a:schemeClr>
                </a:solidFill>
                <a:latin typeface="Andalus" pitchFamily="18" charset="-78"/>
                <a:cs typeface="Andalus" pitchFamily="18" charset="-78"/>
              </a:rPr>
              <a:t>and </a:t>
            </a:r>
            <a:r>
              <a:rPr lang="en-US" sz="4400" dirty="0" smtClean="0">
                <a:solidFill>
                  <a:schemeClr val="accent5">
                    <a:lumMod val="75000"/>
                  </a:schemeClr>
                </a:solidFill>
                <a:latin typeface="Andalus" pitchFamily="18" charset="-78"/>
                <a:cs typeface="Andalus" pitchFamily="18" charset="-78"/>
              </a:rPr>
              <a:t>Accreditation Unit</a:t>
            </a:r>
          </a:p>
          <a:p>
            <a:r>
              <a:rPr lang="en-US" sz="4400" dirty="0">
                <a:solidFill>
                  <a:schemeClr val="accent5">
                    <a:lumMod val="75000"/>
                  </a:schemeClr>
                </a:solidFill>
                <a:latin typeface="Andalus" pitchFamily="18" charset="-78"/>
                <a:cs typeface="Andalus" pitchFamily="18" charset="-78"/>
              </a:rPr>
              <a:t>College of Education </a:t>
            </a:r>
            <a:r>
              <a:rPr lang="en-US" sz="4400" dirty="0" err="1">
                <a:solidFill>
                  <a:schemeClr val="accent5">
                    <a:lumMod val="75000"/>
                  </a:schemeClr>
                </a:solidFill>
                <a:latin typeface="Andalus" pitchFamily="18" charset="-78"/>
                <a:cs typeface="Andalus" pitchFamily="18" charset="-78"/>
              </a:rPr>
              <a:t>Zulfi</a:t>
            </a:r>
            <a:endParaRPr lang="en-US" sz="4400" dirty="0">
              <a:solidFill>
                <a:schemeClr val="accent5">
                  <a:lumMod val="75000"/>
                </a:schemeClr>
              </a:solidFill>
              <a:latin typeface="Andalus" pitchFamily="18" charset="-78"/>
              <a:cs typeface="Andalus" pitchFamily="18" charset="-78"/>
            </a:endParaRPr>
          </a:p>
        </p:txBody>
      </p:sp>
      <p:sp>
        <p:nvSpPr>
          <p:cNvPr id="2" name="عنوان 1"/>
          <p:cNvSpPr>
            <a:spLocks noGrp="1"/>
          </p:cNvSpPr>
          <p:nvPr>
            <p:ph type="ctrTitle"/>
          </p:nvPr>
        </p:nvSpPr>
        <p:spPr/>
        <p:txBody>
          <a:bodyPr/>
          <a:lstStyle/>
          <a:p>
            <a:r>
              <a:rPr lang="en-US" dirty="0" smtClean="0"/>
              <a:t>Duties </a:t>
            </a:r>
            <a:r>
              <a:rPr lang="en-US" dirty="0"/>
              <a:t>scheduled </a:t>
            </a:r>
            <a:r>
              <a:rPr lang="en-US" dirty="0" smtClean="0"/>
              <a:t>Coordinator</a:t>
            </a:r>
            <a:endParaRPr lang="en-US" dirty="0"/>
          </a:p>
        </p:txBody>
      </p:sp>
    </p:spTree>
    <p:extLst>
      <p:ext uri="{BB962C8B-B14F-4D97-AF65-F5344CB8AC3E}">
        <p14:creationId xmlns:p14="http://schemas.microsoft.com/office/powerpoint/2010/main" val="3660888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6000" dirty="0">
                <a:solidFill>
                  <a:srgbClr val="FF0000"/>
                </a:solidFill>
                <a:latin typeface="Aharoni" pitchFamily="2" charset="-79"/>
                <a:cs typeface="Akhbar MT" pitchFamily="2" charset="-78"/>
              </a:rPr>
              <a:t>ملف منسق المقرر</a:t>
            </a:r>
            <a:endParaRPr lang="en-US" sz="6000" dirty="0">
              <a:solidFill>
                <a:srgbClr val="FF0000"/>
              </a:solidFill>
              <a:latin typeface="Aharoni" pitchFamily="2" charset="-79"/>
              <a:cs typeface="Akhbar MT" pitchFamily="2" charset="-78"/>
            </a:endParaRPr>
          </a:p>
        </p:txBody>
      </p:sp>
      <p:sp>
        <p:nvSpPr>
          <p:cNvPr id="3" name="عنصر نائب للمحتوى 2"/>
          <p:cNvSpPr>
            <a:spLocks noGrp="1"/>
          </p:cNvSpPr>
          <p:nvPr>
            <p:ph sz="quarter" idx="1"/>
          </p:nvPr>
        </p:nvSpPr>
        <p:spPr/>
        <p:txBody>
          <a:bodyPr>
            <a:normAutofit fontScale="92500" lnSpcReduction="10000"/>
          </a:bodyPr>
          <a:lstStyle/>
          <a:p>
            <a:pPr marL="0" indent="0" algn="r" rtl="1">
              <a:buNone/>
            </a:pPr>
            <a:r>
              <a:rPr lang="ar-SY" b="1" dirty="0"/>
              <a:t>الجامعة: جامعة المجمعة .</a:t>
            </a:r>
            <a:endParaRPr lang="en-US" dirty="0"/>
          </a:p>
          <a:p>
            <a:pPr marL="0" indent="0" algn="r" rtl="1">
              <a:buNone/>
            </a:pPr>
            <a:r>
              <a:rPr lang="ar-SY" b="1" dirty="0"/>
              <a:t>الكلية: كلية التربية بالزلفي .</a:t>
            </a:r>
            <a:endParaRPr lang="en-US" dirty="0"/>
          </a:p>
          <a:p>
            <a:pPr marL="0" indent="0" algn="r" rtl="1">
              <a:buNone/>
            </a:pPr>
            <a:r>
              <a:rPr lang="ar-SY" b="1" dirty="0"/>
              <a:t>البرنامج: </a:t>
            </a:r>
            <a:endParaRPr lang="en-US" b="1" dirty="0" smtClean="0"/>
          </a:p>
          <a:p>
            <a:pPr marL="0" indent="0" algn="r" rtl="1">
              <a:buNone/>
            </a:pPr>
            <a:r>
              <a:rPr lang="ar-SY" b="1" dirty="0" smtClean="0"/>
              <a:t>اسم </a:t>
            </a:r>
            <a:r>
              <a:rPr lang="ar-SY" b="1" dirty="0"/>
              <a:t>مقرر: </a:t>
            </a:r>
            <a:endParaRPr lang="en-US" b="1" dirty="0" smtClean="0"/>
          </a:p>
          <a:p>
            <a:pPr marL="0" indent="0" algn="r" rtl="1">
              <a:buNone/>
            </a:pPr>
            <a:r>
              <a:rPr lang="ar-SY" b="1" u="sng" dirty="0" smtClean="0"/>
              <a:t>معلومات </a:t>
            </a:r>
            <a:r>
              <a:rPr lang="ar-SY" b="1" u="sng" dirty="0"/>
              <a:t>أساسية:</a:t>
            </a:r>
            <a:endParaRPr lang="en-US" dirty="0"/>
          </a:p>
          <a:p>
            <a:pPr marL="0" lvl="0" indent="0" algn="r" rtl="1">
              <a:buNone/>
            </a:pPr>
            <a:r>
              <a:rPr lang="ar-SY" dirty="0"/>
              <a:t>الدرجة الأكاديمية التابع لها المقرر: </a:t>
            </a:r>
            <a:r>
              <a:rPr lang="ar-SY" b="1" dirty="0"/>
              <a:t> البكالوريوس</a:t>
            </a:r>
            <a:r>
              <a:rPr lang="ar-SY" i="1" dirty="0"/>
              <a:t> </a:t>
            </a:r>
            <a:endParaRPr lang="en-US" dirty="0"/>
          </a:p>
          <a:p>
            <a:pPr marL="0" lvl="0" indent="0" algn="r" rtl="1">
              <a:buNone/>
            </a:pPr>
            <a:r>
              <a:rPr lang="ar-SY" dirty="0"/>
              <a:t>السنة الدراسية/ مستوى البرنامج/:1435-1436هـ</a:t>
            </a:r>
            <a:endParaRPr lang="en-US" dirty="0"/>
          </a:p>
          <a:p>
            <a:pPr marL="0" lvl="0" indent="0" algn="r" rtl="1">
              <a:buNone/>
            </a:pPr>
            <a:r>
              <a:rPr lang="ar-SY" dirty="0"/>
              <a:t>الفصل </a:t>
            </a:r>
            <a:r>
              <a:rPr lang="ar-SY" dirty="0" smtClean="0"/>
              <a:t>الدراسي</a:t>
            </a:r>
            <a:r>
              <a:rPr lang="en-US" dirty="0" smtClean="0"/>
              <a:t> </a:t>
            </a:r>
            <a:r>
              <a:rPr lang="ar-SY" dirty="0" smtClean="0"/>
              <a:t>:</a:t>
            </a:r>
            <a:r>
              <a:rPr lang="en-US" dirty="0" smtClean="0"/>
              <a:t> </a:t>
            </a:r>
            <a:r>
              <a:rPr lang="ar-SY" dirty="0" smtClean="0"/>
              <a:t>الأول </a:t>
            </a:r>
            <a:r>
              <a:rPr lang="ar-SY" dirty="0"/>
              <a:t>.</a:t>
            </a:r>
            <a:endParaRPr lang="en-US" dirty="0"/>
          </a:p>
          <a:p>
            <a:pPr marL="0" lvl="0" indent="0" algn="r" rtl="1">
              <a:buNone/>
            </a:pPr>
            <a:r>
              <a:rPr lang="ar-SY" dirty="0"/>
              <a:t>الساعات التدريسية (أو المعتمدة):ثلاث ساعات .</a:t>
            </a:r>
            <a:endParaRPr lang="en-US" dirty="0"/>
          </a:p>
          <a:p>
            <a:pPr marL="0" lvl="0" indent="0" algn="r" rtl="1">
              <a:buNone/>
            </a:pPr>
            <a:r>
              <a:rPr lang="ar-SY" dirty="0"/>
              <a:t>أسماء المحاضرين الفعليين الذين يدرسون  المقرر :</a:t>
            </a:r>
            <a:endParaRPr lang="en-US" dirty="0"/>
          </a:p>
          <a:p>
            <a:pPr marL="0" lvl="0" indent="0" algn="r" rtl="1">
              <a:buNone/>
            </a:pPr>
            <a:r>
              <a:rPr lang="ar-SA" dirty="0" smtClean="0"/>
              <a:t>اسم </a:t>
            </a:r>
            <a:r>
              <a:rPr lang="ar-SY" dirty="0" smtClean="0"/>
              <a:t>منسق </a:t>
            </a:r>
            <a:r>
              <a:rPr lang="ar-SY" dirty="0"/>
              <a:t>المقرر: </a:t>
            </a:r>
            <a:endParaRPr lang="en-US" dirty="0"/>
          </a:p>
          <a:p>
            <a:pPr marL="0" indent="0" rtl="1">
              <a:buNone/>
            </a:pPr>
            <a:endParaRPr lang="en-US" dirty="0"/>
          </a:p>
        </p:txBody>
      </p:sp>
    </p:spTree>
    <p:extLst>
      <p:ext uri="{BB962C8B-B14F-4D97-AF65-F5344CB8AC3E}">
        <p14:creationId xmlns:p14="http://schemas.microsoft.com/office/powerpoint/2010/main" val="2401005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a:solidFill>
                  <a:srgbClr val="FF0000"/>
                </a:solidFill>
                <a:cs typeface="Akhbar MT" pitchFamily="2" charset="-78"/>
              </a:rPr>
              <a:t>فهرس ملف منسق المقرر</a:t>
            </a:r>
            <a:r>
              <a:rPr lang="ar-SA" dirty="0"/>
              <a:t/>
            </a:r>
            <a:br>
              <a:rPr lang="ar-SA" dirty="0"/>
            </a:br>
            <a:endParaRPr lang="en-US" dirty="0"/>
          </a:p>
        </p:txBody>
      </p:sp>
      <p:sp>
        <p:nvSpPr>
          <p:cNvPr id="3" name="عنصر نائب للمحتوى 2"/>
          <p:cNvSpPr>
            <a:spLocks noGrp="1"/>
          </p:cNvSpPr>
          <p:nvPr>
            <p:ph sz="quarter" idx="1"/>
          </p:nvPr>
        </p:nvSpPr>
        <p:spPr/>
        <p:txBody>
          <a:bodyPr>
            <a:normAutofit lnSpcReduction="10000"/>
          </a:bodyPr>
          <a:lstStyle/>
          <a:p>
            <a:pPr marL="0" indent="0" algn="r" rtl="1">
              <a:buNone/>
            </a:pPr>
            <a:r>
              <a:rPr lang="ar-SA" dirty="0" smtClean="0"/>
              <a:t>1-</a:t>
            </a:r>
            <a:r>
              <a:rPr lang="ar-SA" dirty="0"/>
              <a:t>	معلومات عن منسق المقرر.</a:t>
            </a:r>
          </a:p>
          <a:p>
            <a:pPr marL="0" indent="0" algn="r" rtl="1">
              <a:buNone/>
            </a:pPr>
            <a:r>
              <a:rPr lang="ar-SA" dirty="0"/>
              <a:t>2-	السيرة الذاتية لأستاذ المقرر.</a:t>
            </a:r>
          </a:p>
          <a:p>
            <a:pPr marL="0" indent="0" algn="r" rtl="1">
              <a:buNone/>
            </a:pPr>
            <a:r>
              <a:rPr lang="ar-SA" dirty="0"/>
              <a:t>3-	الجدول الدراسي لأستاذ المقرر.</a:t>
            </a:r>
          </a:p>
          <a:p>
            <a:pPr marL="0" indent="0" algn="r" rtl="1">
              <a:buNone/>
            </a:pPr>
            <a:r>
              <a:rPr lang="ar-SA" dirty="0"/>
              <a:t>4-	جدول الساعات المكتبية.</a:t>
            </a:r>
          </a:p>
          <a:p>
            <a:pPr marL="0" indent="0" algn="r" rtl="1">
              <a:buNone/>
            </a:pPr>
            <a:r>
              <a:rPr lang="ar-SA" dirty="0"/>
              <a:t>5-	توصيف المقرر.</a:t>
            </a:r>
          </a:p>
          <a:p>
            <a:pPr marL="0" indent="0" algn="r" rtl="1">
              <a:buNone/>
            </a:pPr>
            <a:r>
              <a:rPr lang="ar-SA" dirty="0"/>
              <a:t>6-	كشف بأسماء </a:t>
            </a:r>
            <a:r>
              <a:rPr lang="ar-SA" dirty="0" smtClean="0"/>
              <a:t>الطلاب.</a:t>
            </a:r>
            <a:endParaRPr lang="ar-SA" dirty="0"/>
          </a:p>
          <a:p>
            <a:pPr marL="0" indent="0" algn="r" rtl="1">
              <a:buNone/>
            </a:pPr>
            <a:r>
              <a:rPr lang="ar-SA" dirty="0"/>
              <a:t>7-	كشف حضور الطلاب.</a:t>
            </a:r>
          </a:p>
          <a:p>
            <a:pPr marL="0" indent="0" algn="r" rtl="1">
              <a:buNone/>
            </a:pPr>
            <a:r>
              <a:rPr lang="ar-SA" dirty="0"/>
              <a:t>8-	نماذج من </a:t>
            </a:r>
            <a:r>
              <a:rPr lang="ar-SA" dirty="0" smtClean="0"/>
              <a:t>أسئلة السنوات </a:t>
            </a:r>
            <a:r>
              <a:rPr lang="ar-SA" dirty="0"/>
              <a:t>/ الفصول السابقة.</a:t>
            </a:r>
          </a:p>
          <a:p>
            <a:pPr marL="0" indent="0" algn="r" rtl="1">
              <a:buNone/>
            </a:pPr>
            <a:r>
              <a:rPr lang="ar-SA" dirty="0"/>
              <a:t>9-	كشف بالأعمال الفصلية و النهائية.</a:t>
            </a:r>
          </a:p>
          <a:p>
            <a:pPr marL="0" indent="0" algn="r" rtl="1">
              <a:buNone/>
            </a:pPr>
            <a:r>
              <a:rPr lang="ar-SA" dirty="0"/>
              <a:t>10-	نماذج من أسئلة الاختبارات الفصلية و النهائية. </a:t>
            </a:r>
          </a:p>
        </p:txBody>
      </p:sp>
    </p:spTree>
    <p:extLst>
      <p:ext uri="{BB962C8B-B14F-4D97-AF65-F5344CB8AC3E}">
        <p14:creationId xmlns:p14="http://schemas.microsoft.com/office/powerpoint/2010/main" val="4142352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lnSpcReduction="10000"/>
          </a:bodyPr>
          <a:lstStyle/>
          <a:p>
            <a:pPr marL="0" indent="0" algn="r" rtl="1">
              <a:buNone/>
            </a:pPr>
            <a:r>
              <a:rPr lang="ar-SA" dirty="0"/>
              <a:t>11-	</a:t>
            </a:r>
            <a:r>
              <a:rPr lang="ar-SA" dirty="0" smtClean="0"/>
              <a:t>تقرير التقييم </a:t>
            </a:r>
            <a:r>
              <a:rPr lang="ar-SA" dirty="0"/>
              <a:t>الداخلي لكل امتحان من الامتحانات </a:t>
            </a:r>
            <a:r>
              <a:rPr lang="ar-SA" dirty="0" smtClean="0"/>
              <a:t>المقررة للمادة في </a:t>
            </a:r>
            <a:r>
              <a:rPr lang="ar-SA" dirty="0"/>
              <a:t>كل فصل دراسي" من خلال  استبانة ".</a:t>
            </a:r>
          </a:p>
          <a:p>
            <a:pPr marL="0" indent="0" algn="r" rtl="1">
              <a:buNone/>
            </a:pPr>
            <a:r>
              <a:rPr lang="ar-SA" dirty="0"/>
              <a:t>12-	نموذج الإجابة </a:t>
            </a:r>
            <a:r>
              <a:rPr lang="ar-SA" dirty="0" smtClean="0"/>
              <a:t>النموذجية للمقرر</a:t>
            </a:r>
            <a:r>
              <a:rPr lang="ar-SA" dirty="0"/>
              <a:t>.</a:t>
            </a:r>
          </a:p>
          <a:p>
            <a:pPr marL="0" indent="0" algn="r" rtl="1">
              <a:buNone/>
            </a:pPr>
            <a:r>
              <a:rPr lang="ar-SA" dirty="0"/>
              <a:t>13-	نماذج من أنشطة الطلاب.</a:t>
            </a:r>
          </a:p>
          <a:p>
            <a:pPr marL="0" indent="0" algn="r" rtl="1">
              <a:buNone/>
            </a:pPr>
            <a:r>
              <a:rPr lang="ar-SA" dirty="0"/>
              <a:t>14-	نماذج إجابات الطلاب .</a:t>
            </a:r>
          </a:p>
          <a:p>
            <a:pPr marL="0" indent="0" algn="r" rtl="1">
              <a:buNone/>
            </a:pPr>
            <a:r>
              <a:rPr lang="ar-SA" dirty="0"/>
              <a:t>15-	تقرير المقرر.</a:t>
            </a:r>
          </a:p>
          <a:p>
            <a:pPr marL="0" indent="0" algn="r" rtl="1">
              <a:buNone/>
            </a:pPr>
            <a:r>
              <a:rPr lang="ar-SA" dirty="0"/>
              <a:t>16-	الجداول الإحصائية لنتائج الطلبة لكل فصل دراسي.</a:t>
            </a:r>
          </a:p>
          <a:p>
            <a:pPr marL="0" indent="0" algn="r" rtl="1">
              <a:buNone/>
            </a:pPr>
            <a:r>
              <a:rPr lang="ar-SA" dirty="0"/>
              <a:t>17-	قائمة </a:t>
            </a:r>
            <a:r>
              <a:rPr lang="ar-SA" dirty="0" smtClean="0"/>
              <a:t>بأسماء الطلاب </a:t>
            </a:r>
            <a:r>
              <a:rPr lang="ar-SA" dirty="0"/>
              <a:t>الذين  تغيبوا عن </a:t>
            </a:r>
            <a:r>
              <a:rPr lang="ar-SA" dirty="0" smtClean="0"/>
              <a:t>أداء الامتحانات </a:t>
            </a:r>
            <a:r>
              <a:rPr lang="ar-SA" dirty="0"/>
              <a:t>المقررة في المادة.</a:t>
            </a:r>
          </a:p>
          <a:p>
            <a:pPr marL="0" indent="0" algn="r" rtl="1">
              <a:buNone/>
            </a:pPr>
            <a:r>
              <a:rPr lang="ar-SA" dirty="0"/>
              <a:t>18-	قائمة </a:t>
            </a:r>
            <a:r>
              <a:rPr lang="ar-SA" dirty="0" smtClean="0"/>
              <a:t>بأسماء ا لطلبة </a:t>
            </a:r>
            <a:r>
              <a:rPr lang="ar-SA" dirty="0"/>
              <a:t>ممن </a:t>
            </a:r>
            <a:r>
              <a:rPr lang="ar-SA" dirty="0" smtClean="0"/>
              <a:t>تغيبوا عن حضور المحاضرات </a:t>
            </a:r>
            <a:r>
              <a:rPr lang="ar-SA" dirty="0"/>
              <a:t>و حرموا من المادة.</a:t>
            </a:r>
          </a:p>
          <a:p>
            <a:pPr marL="0" indent="0" algn="r" rtl="1">
              <a:buNone/>
            </a:pPr>
            <a:endParaRPr lang="en-US" dirty="0"/>
          </a:p>
        </p:txBody>
      </p:sp>
    </p:spTree>
    <p:extLst>
      <p:ext uri="{BB962C8B-B14F-4D97-AF65-F5344CB8AC3E}">
        <p14:creationId xmlns:p14="http://schemas.microsoft.com/office/powerpoint/2010/main" val="348474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r" rtl="1">
              <a:buNone/>
            </a:pPr>
            <a:r>
              <a:rPr lang="ar-SA" dirty="0"/>
              <a:t>19-	مواعيد </a:t>
            </a:r>
            <a:r>
              <a:rPr lang="ar-SA" dirty="0" smtClean="0"/>
              <a:t>إجراء الاختبارات ،و  </a:t>
            </a:r>
            <a:r>
              <a:rPr lang="ar-SA" dirty="0"/>
              <a:t>مواعيد الامتحانات .</a:t>
            </a:r>
          </a:p>
          <a:p>
            <a:pPr marL="0" indent="0" algn="r" rtl="1">
              <a:buNone/>
            </a:pPr>
            <a:r>
              <a:rPr lang="ar-SA" dirty="0"/>
              <a:t>20-	تقارير الاجتماعات . </a:t>
            </a:r>
          </a:p>
          <a:p>
            <a:pPr marL="0" indent="0" algn="r" rtl="1">
              <a:buNone/>
            </a:pPr>
            <a:r>
              <a:rPr lang="ar-SA" dirty="0"/>
              <a:t>21-	تقارير متابعة أستاذ المقرر .</a:t>
            </a:r>
          </a:p>
          <a:p>
            <a:pPr marL="0" indent="0" algn="r" rtl="1">
              <a:buNone/>
            </a:pPr>
            <a:r>
              <a:rPr lang="ar-SA" dirty="0"/>
              <a:t>22-	تقارير متابعة الطلاب  مع المرشدات .</a:t>
            </a:r>
          </a:p>
          <a:p>
            <a:pPr marL="0" indent="0" algn="r" rtl="1">
              <a:buNone/>
            </a:pPr>
            <a:r>
              <a:rPr lang="ar-SA" dirty="0"/>
              <a:t>23-	تحديثات مطلوبة في المادة .</a:t>
            </a:r>
          </a:p>
          <a:p>
            <a:pPr marL="0" indent="0" algn="r" rtl="1">
              <a:buNone/>
            </a:pPr>
            <a:r>
              <a:rPr lang="ar-SA" dirty="0"/>
              <a:t>24-	بنك أسئلة المادة .</a:t>
            </a:r>
          </a:p>
          <a:p>
            <a:pPr marL="0" indent="0" algn="r" rtl="1">
              <a:buNone/>
            </a:pPr>
            <a:r>
              <a:rPr lang="ar-SA" dirty="0"/>
              <a:t>25- 	تقييم الطلاب للمقرر.</a:t>
            </a:r>
          </a:p>
          <a:p>
            <a:pPr marL="0" indent="0" algn="r" rtl="1">
              <a:buNone/>
            </a:pPr>
            <a:endParaRPr lang="en-US" dirty="0"/>
          </a:p>
        </p:txBody>
      </p:sp>
    </p:spTree>
    <p:extLst>
      <p:ext uri="{BB962C8B-B14F-4D97-AF65-F5344CB8AC3E}">
        <p14:creationId xmlns:p14="http://schemas.microsoft.com/office/powerpoint/2010/main" val="1259757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968593" y="2572411"/>
            <a:ext cx="3664014" cy="23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701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6600" dirty="0" smtClean="0">
                <a:solidFill>
                  <a:srgbClr val="FF0000"/>
                </a:solidFill>
                <a:latin typeface="Andalus" pitchFamily="18" charset="-78"/>
                <a:cs typeface="Andalus" pitchFamily="18" charset="-78"/>
              </a:rPr>
              <a:t>تقرير  المنسق</a:t>
            </a:r>
            <a:endParaRPr lang="ar-SA" sz="6600" dirty="0">
              <a:solidFill>
                <a:srgbClr val="FF0000"/>
              </a:solidFill>
              <a:latin typeface="Andalus" pitchFamily="18" charset="-78"/>
              <a:cs typeface="Andalus" pitchFamily="18" charset="-78"/>
            </a:endParaRPr>
          </a:p>
        </p:txBody>
      </p:sp>
      <p:sp>
        <p:nvSpPr>
          <p:cNvPr id="3" name="عنصر نائب للمحتوى 2"/>
          <p:cNvSpPr>
            <a:spLocks noGrp="1"/>
          </p:cNvSpPr>
          <p:nvPr>
            <p:ph sz="quarter" idx="1"/>
          </p:nvPr>
        </p:nvSpPr>
        <p:spPr/>
        <p:txBody>
          <a:bodyPr>
            <a:normAutofit fontScale="70000" lnSpcReduction="20000"/>
          </a:bodyPr>
          <a:lstStyle/>
          <a:p>
            <a:pPr marL="0" indent="0" algn="r" rtl="1">
              <a:buNone/>
            </a:pPr>
            <a:r>
              <a:rPr lang="ar-SY" b="1" dirty="0"/>
              <a:t>الجامعة:</a:t>
            </a:r>
            <a:endParaRPr lang="en-US" dirty="0"/>
          </a:p>
          <a:p>
            <a:pPr marL="0" indent="0" algn="r" rtl="1">
              <a:buNone/>
            </a:pPr>
            <a:r>
              <a:rPr lang="ar-SY" b="1" dirty="0"/>
              <a:t>الكلية:.</a:t>
            </a:r>
            <a:endParaRPr lang="en-US" dirty="0"/>
          </a:p>
          <a:p>
            <a:pPr marL="0" indent="0" algn="r" rtl="1">
              <a:buNone/>
            </a:pPr>
            <a:r>
              <a:rPr lang="ar-SY" b="1" dirty="0"/>
              <a:t>البرنامج: </a:t>
            </a:r>
            <a:endParaRPr lang="en-US" dirty="0"/>
          </a:p>
          <a:p>
            <a:pPr marL="0" indent="0" algn="r" rtl="1">
              <a:buNone/>
            </a:pPr>
            <a:r>
              <a:rPr lang="ar-SY" b="1" dirty="0"/>
              <a:t>اسم مقرر:</a:t>
            </a:r>
            <a:endParaRPr lang="en-US" dirty="0"/>
          </a:p>
          <a:p>
            <a:pPr marL="0" indent="0" algn="r" rtl="1">
              <a:buNone/>
            </a:pPr>
            <a:r>
              <a:rPr lang="ar-SY" b="1" dirty="0"/>
              <a:t>رمز المقرر: </a:t>
            </a:r>
            <a:endParaRPr lang="en-US" dirty="0"/>
          </a:p>
          <a:p>
            <a:pPr marL="0" indent="0" algn="r" rtl="1">
              <a:buNone/>
            </a:pPr>
            <a:r>
              <a:rPr lang="ar-SY" b="1" dirty="0"/>
              <a:t>اولاً</a:t>
            </a:r>
            <a:r>
              <a:rPr lang="ar-SY" b="1" u="sng" dirty="0"/>
              <a:t>: معلومات أساسية</a:t>
            </a:r>
            <a:endParaRPr lang="en-US" dirty="0"/>
          </a:p>
          <a:p>
            <a:pPr marL="0" lvl="0" indent="0" algn="r" rtl="1">
              <a:buNone/>
            </a:pPr>
            <a:r>
              <a:rPr lang="ar-SY" b="1" dirty="0"/>
              <a:t>الدرجة الأكاديمية التابع لها المقرر:  البكالوريوس</a:t>
            </a:r>
            <a:r>
              <a:rPr lang="ar-SY" b="1" i="1" dirty="0"/>
              <a:t> </a:t>
            </a:r>
            <a:endParaRPr lang="en-US" dirty="0"/>
          </a:p>
          <a:p>
            <a:pPr marL="0" lvl="0" indent="0" algn="r" rtl="1">
              <a:buNone/>
            </a:pPr>
            <a:r>
              <a:rPr lang="ar-SY" b="1" dirty="0"/>
              <a:t>السنة الدراسية: </a:t>
            </a:r>
            <a:endParaRPr lang="en-US" dirty="0"/>
          </a:p>
          <a:p>
            <a:pPr marL="0" lvl="0" indent="0" algn="r" rtl="1">
              <a:buNone/>
            </a:pPr>
            <a:r>
              <a:rPr lang="ar-SY" b="1" dirty="0"/>
              <a:t>الفصل </a:t>
            </a:r>
            <a:r>
              <a:rPr lang="ar-SY" b="1" dirty="0" smtClean="0"/>
              <a:t>الدراسي</a:t>
            </a:r>
            <a:r>
              <a:rPr lang="ar-SA" b="1" dirty="0" smtClean="0"/>
              <a:t> </a:t>
            </a:r>
            <a:r>
              <a:rPr lang="ar-SY" b="1" dirty="0" smtClean="0"/>
              <a:t>:ا</a:t>
            </a:r>
            <a:r>
              <a:rPr lang="ar-SA" b="1" dirty="0" smtClean="0"/>
              <a:t> </a:t>
            </a:r>
            <a:r>
              <a:rPr lang="ar-SY" b="1" dirty="0" smtClean="0"/>
              <a:t>لأول </a:t>
            </a:r>
            <a:r>
              <a:rPr lang="ar-SY" b="1" dirty="0"/>
              <a:t>.</a:t>
            </a:r>
            <a:endParaRPr lang="en-US" dirty="0"/>
          </a:p>
          <a:p>
            <a:pPr marL="0" lvl="0" indent="0" algn="r" rtl="1">
              <a:buNone/>
            </a:pPr>
            <a:r>
              <a:rPr lang="ar-SY" b="1" dirty="0"/>
              <a:t>الساعات التدريسية (أو المعتمدة):</a:t>
            </a:r>
            <a:endParaRPr lang="en-US" dirty="0"/>
          </a:p>
          <a:p>
            <a:pPr marL="0" lvl="0" indent="0" algn="r" rtl="1">
              <a:buNone/>
            </a:pPr>
            <a:r>
              <a:rPr lang="ar-SY" b="1" dirty="0" smtClean="0"/>
              <a:t>أسماء</a:t>
            </a:r>
            <a:r>
              <a:rPr lang="ar-SA" b="1" dirty="0" smtClean="0"/>
              <a:t> </a:t>
            </a:r>
            <a:r>
              <a:rPr lang="ar-SY" b="1" dirty="0" smtClean="0"/>
              <a:t>هيئة </a:t>
            </a:r>
            <a:r>
              <a:rPr lang="ar-SY" b="1" dirty="0"/>
              <a:t>التدريس  الفعليين للمقرر :</a:t>
            </a:r>
            <a:endParaRPr lang="en-US" dirty="0"/>
          </a:p>
          <a:p>
            <a:pPr marL="0" lvl="0" indent="0" algn="r" rtl="1">
              <a:buNone/>
            </a:pPr>
            <a:r>
              <a:rPr lang="ar-SY" b="1" dirty="0"/>
              <a:t>.</a:t>
            </a:r>
            <a:endParaRPr lang="en-US" dirty="0"/>
          </a:p>
          <a:p>
            <a:pPr marL="0" lvl="0" indent="0" algn="r" rtl="1">
              <a:buNone/>
            </a:pPr>
            <a:r>
              <a:rPr lang="ar-SY" b="1" dirty="0"/>
              <a:t>.</a:t>
            </a:r>
            <a:endParaRPr lang="en-US" dirty="0"/>
          </a:p>
          <a:p>
            <a:pPr marL="0" lvl="0" indent="0" algn="r" rtl="1">
              <a:buNone/>
            </a:pPr>
            <a:r>
              <a:rPr lang="ar-SY" b="1" dirty="0"/>
              <a:t>.</a:t>
            </a:r>
            <a:endParaRPr lang="en-US" dirty="0"/>
          </a:p>
          <a:p>
            <a:pPr marL="0" lvl="0" indent="0" algn="r" rtl="1">
              <a:buNone/>
            </a:pPr>
            <a:r>
              <a:rPr lang="ar-SY" b="1" dirty="0"/>
              <a:t>اسم منسق المقرر: </a:t>
            </a:r>
            <a:endParaRPr lang="en-US" dirty="0"/>
          </a:p>
          <a:p>
            <a:endParaRPr lang="ar-SA" dirty="0"/>
          </a:p>
        </p:txBody>
      </p:sp>
    </p:spTree>
    <p:extLst>
      <p:ext uri="{BB962C8B-B14F-4D97-AF65-F5344CB8AC3E}">
        <p14:creationId xmlns:p14="http://schemas.microsoft.com/office/powerpoint/2010/main" val="13684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091366" y="1987524"/>
            <a:ext cx="5418468" cy="349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21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091366" y="2024825"/>
            <a:ext cx="5418468" cy="34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689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091366" y="2585095"/>
            <a:ext cx="5418468" cy="229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493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162781" y="2698519"/>
            <a:ext cx="5275637" cy="20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46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X\Pictures\لوحة\images (26).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09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091366" y="2524957"/>
            <a:ext cx="5418468" cy="241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177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162781" y="2846199"/>
            <a:ext cx="5275637" cy="177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739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091366" y="2139010"/>
            <a:ext cx="5418468" cy="318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774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162781" y="2140533"/>
            <a:ext cx="5275637" cy="318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399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091366" y="2178595"/>
            <a:ext cx="5418468" cy="311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708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76672"/>
            <a:ext cx="6264696" cy="554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486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091366" y="3044881"/>
            <a:ext cx="5418468" cy="13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288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quarter"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324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pic>
        <p:nvPicPr>
          <p:cNvPr id="9218" name="Picture 2" descr="C:\Users\MAX\Pictures\images (49).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1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5122" name="Picture 2" descr="C:\Users\MAX\Pictures\images (44).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2411760" y="1628800"/>
            <a:ext cx="4536504" cy="2800767"/>
          </a:xfrm>
          <a:prstGeom prst="rect">
            <a:avLst/>
          </a:prstGeom>
          <a:noFill/>
        </p:spPr>
        <p:txBody>
          <a:bodyPr wrap="square" rtlCol="1">
            <a:spAutoFit/>
          </a:bodyPr>
          <a:lstStyle/>
          <a:p>
            <a:pPr algn="ctr"/>
            <a:r>
              <a:rPr lang="ar-SA" sz="8800" dirty="0" smtClean="0">
                <a:latin typeface="Andalus" pitchFamily="18" charset="-78"/>
                <a:cs typeface="Andalus" pitchFamily="18" charset="-78"/>
              </a:rPr>
              <a:t>أهلا بكم </a:t>
            </a:r>
          </a:p>
          <a:p>
            <a:pPr algn="ctr"/>
            <a:r>
              <a:rPr lang="ar-SA" sz="8800" dirty="0" smtClean="0">
                <a:latin typeface="Andalus" pitchFamily="18" charset="-78"/>
                <a:cs typeface="Andalus" pitchFamily="18" charset="-78"/>
              </a:rPr>
              <a:t>و حياكم الله </a:t>
            </a:r>
            <a:endParaRPr lang="ar-SA" sz="8800" dirty="0">
              <a:latin typeface="Andalus" pitchFamily="18" charset="-78"/>
              <a:cs typeface="Andalus" pitchFamily="18" charset="-78"/>
            </a:endParaRPr>
          </a:p>
        </p:txBody>
      </p:sp>
    </p:spTree>
    <p:extLst>
      <p:ext uri="{BB962C8B-B14F-4D97-AF65-F5344CB8AC3E}">
        <p14:creationId xmlns:p14="http://schemas.microsoft.com/office/powerpoint/2010/main" val="604317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pic>
        <p:nvPicPr>
          <p:cNvPr id="8194" name="Picture 2" descr="C:\Users\MAX\Pictures\images (8).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2483768" y="1484784"/>
            <a:ext cx="4608512" cy="1015663"/>
          </a:xfrm>
          <a:prstGeom prst="rect">
            <a:avLst/>
          </a:prstGeom>
          <a:noFill/>
        </p:spPr>
        <p:txBody>
          <a:bodyPr wrap="square" rtlCol="1">
            <a:spAutoFit/>
          </a:bodyPr>
          <a:lstStyle/>
          <a:p>
            <a:r>
              <a:rPr lang="ar-S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18" charset="-78"/>
                <a:cs typeface="Andalus" pitchFamily="18" charset="-78"/>
              </a:rPr>
              <a:t>معا نحو الجودة </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607674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
          </p:nvPr>
        </p:nvSpPr>
        <p:spPr/>
        <p:txBody>
          <a:bodyPr>
            <a:normAutofit/>
          </a:bodyPr>
          <a:lstStyle/>
          <a:p>
            <a:pPr algn="just" rtl="1"/>
            <a:r>
              <a:rPr lang="ar-SA" dirty="0"/>
              <a:t> </a:t>
            </a:r>
            <a:r>
              <a:rPr lang="ar-SA" sz="3600" dirty="0">
                <a:cs typeface="AL-Mohanad Bold" pitchFamily="2" charset="-78"/>
              </a:rPr>
              <a:t>تعد مواد التخصص </a:t>
            </a:r>
            <a:r>
              <a:rPr lang="ar-SA" sz="3600" dirty="0" smtClean="0">
                <a:cs typeface="AL-Mohanad Bold" pitchFamily="2" charset="-78"/>
              </a:rPr>
              <a:t>جوهر </a:t>
            </a:r>
            <a:r>
              <a:rPr lang="ar-SA" sz="3600" dirty="0">
                <a:cs typeface="AL-Mohanad Bold" pitchFamily="2" charset="-78"/>
              </a:rPr>
              <a:t>البرنامج الدراسي ومحور العملية التعليمية ،مما يتطلب بناء محتوى المقررات وسير تدريسها وفق خطة منتظمة ومدروسة تضمن تحقيق أهداف البرنامج ومخرجاته بأسلوب منتظم، وخاضع للرقابة والتقييم والتعديل، ومما يساعد في بلوغ هذا الهدف وجود منسق لكل ماده من </a:t>
            </a:r>
            <a:r>
              <a:rPr lang="ar-SA" sz="3600" dirty="0" smtClean="0">
                <a:cs typeface="AL-Mohanad Bold" pitchFamily="2" charset="-78"/>
              </a:rPr>
              <a:t>مقررات </a:t>
            </a:r>
            <a:r>
              <a:rPr lang="ar-SA" sz="3600" dirty="0">
                <a:cs typeface="AL-Mohanad Bold" pitchFamily="2" charset="-78"/>
              </a:rPr>
              <a:t>الخطة الدراسية على أن يكون منسق المادة من أعضاء هيئة </a:t>
            </a:r>
            <a:r>
              <a:rPr lang="ar-SA" sz="3900" dirty="0">
                <a:cs typeface="AL-Mohanad Bold" pitchFamily="2" charset="-78"/>
              </a:rPr>
              <a:t>التدريس ،وأن تدخل المادة ضمن التخصص الدقيق له</a:t>
            </a:r>
            <a:r>
              <a:rPr lang="ar-SA" sz="3900" dirty="0" smtClean="0"/>
              <a:t>.</a:t>
            </a:r>
            <a:endParaRPr lang="en-US" sz="3900" dirty="0"/>
          </a:p>
        </p:txBody>
      </p:sp>
    </p:spTree>
    <p:extLst>
      <p:ext uri="{BB962C8B-B14F-4D97-AF65-F5344CB8AC3E}">
        <p14:creationId xmlns:p14="http://schemas.microsoft.com/office/powerpoint/2010/main" val="807488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r" rtl="1">
              <a:buNone/>
            </a:pPr>
            <a:r>
              <a:rPr lang="ar-SA" sz="3600" dirty="0" smtClean="0">
                <a:cs typeface="AL-Mohanad Bold" pitchFamily="2" charset="-78"/>
              </a:rPr>
              <a:t>يجب </a:t>
            </a:r>
            <a:r>
              <a:rPr lang="ar-SA" sz="3600" dirty="0">
                <a:cs typeface="AL-Mohanad Bold" pitchFamily="2" charset="-78"/>
              </a:rPr>
              <a:t>على منسق </a:t>
            </a:r>
            <a:r>
              <a:rPr lang="ar-SA" sz="3600" dirty="0" smtClean="0">
                <a:cs typeface="AL-Mohanad Bold" pitchFamily="2" charset="-78"/>
              </a:rPr>
              <a:t>المقرر أن </a:t>
            </a:r>
            <a:r>
              <a:rPr lang="ar-SA" sz="3600" dirty="0">
                <a:cs typeface="AL-Mohanad Bold" pitchFamily="2" charset="-78"/>
              </a:rPr>
              <a:t>يكون على علم بتطور مادة التدريس وأساليب تدريسها من حيث </a:t>
            </a:r>
            <a:r>
              <a:rPr lang="ar-SA" sz="3600" dirty="0" smtClean="0">
                <a:cs typeface="AL-Mohanad Bold" pitchFamily="2" charset="-78"/>
              </a:rPr>
              <a:t>:</a:t>
            </a:r>
          </a:p>
          <a:p>
            <a:pPr algn="r" rtl="1"/>
            <a:r>
              <a:rPr lang="ar-SA" sz="3600" dirty="0" smtClean="0">
                <a:cs typeface="AL-Mohanad Bold" pitchFamily="2" charset="-78"/>
              </a:rPr>
              <a:t>استراتيجية </a:t>
            </a:r>
            <a:r>
              <a:rPr lang="ar-SA" sz="3600" dirty="0">
                <a:cs typeface="AL-Mohanad Bold" pitchFamily="2" charset="-78"/>
              </a:rPr>
              <a:t>التعليم والتعلم </a:t>
            </a:r>
            <a:r>
              <a:rPr lang="ar-SA" sz="3600" dirty="0" smtClean="0">
                <a:cs typeface="AL-Mohanad Bold" pitchFamily="2" charset="-78"/>
              </a:rPr>
              <a:t>.</a:t>
            </a:r>
          </a:p>
          <a:p>
            <a:pPr algn="r" rtl="1"/>
            <a:r>
              <a:rPr lang="ar-SA" sz="3600" dirty="0" smtClean="0">
                <a:cs typeface="AL-Mohanad Bold" pitchFamily="2" charset="-78"/>
              </a:rPr>
              <a:t>أسس </a:t>
            </a:r>
            <a:r>
              <a:rPr lang="ar-SA" sz="3600" dirty="0">
                <a:cs typeface="AL-Mohanad Bold" pitchFamily="2" charset="-78"/>
              </a:rPr>
              <a:t>التقييم </a:t>
            </a:r>
            <a:r>
              <a:rPr lang="ar-SA" sz="3600" dirty="0" smtClean="0">
                <a:cs typeface="AL-Mohanad Bold" pitchFamily="2" charset="-78"/>
              </a:rPr>
              <a:t>.</a:t>
            </a:r>
          </a:p>
          <a:p>
            <a:pPr algn="r" rtl="1"/>
            <a:r>
              <a:rPr lang="ar-SA" sz="3600" dirty="0" smtClean="0">
                <a:cs typeface="AL-Mohanad Bold" pitchFamily="2" charset="-78"/>
              </a:rPr>
              <a:t>وسائل </a:t>
            </a:r>
            <a:r>
              <a:rPr lang="ar-SA" sz="3600" dirty="0">
                <a:cs typeface="AL-Mohanad Bold" pitchFamily="2" charset="-78"/>
              </a:rPr>
              <a:t>التدريس المعتمدة لها وعلاقتها بغيرها من المواد</a:t>
            </a:r>
            <a:r>
              <a:rPr lang="en-US" sz="3600" dirty="0">
                <a:cs typeface="AL-Mohanad Bold" pitchFamily="2" charset="-78"/>
              </a:rPr>
              <a:t>.</a:t>
            </a:r>
          </a:p>
        </p:txBody>
      </p:sp>
    </p:spTree>
    <p:extLst>
      <p:ext uri="{BB962C8B-B14F-4D97-AF65-F5344CB8AC3E}">
        <p14:creationId xmlns:p14="http://schemas.microsoft.com/office/powerpoint/2010/main" val="2049808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rtl="1"/>
            <a:r>
              <a:rPr lang="ar-SA" sz="6000" b="1" dirty="0">
                <a:cs typeface="AL-Mohanad Bold" pitchFamily="2" charset="-78"/>
              </a:rPr>
              <a:t>تعيين منسقي </a:t>
            </a:r>
            <a:r>
              <a:rPr lang="ar-SA" sz="6000" b="1" dirty="0" smtClean="0">
                <a:cs typeface="AL-Mohanad Bold" pitchFamily="2" charset="-78"/>
              </a:rPr>
              <a:t>المقررات:</a:t>
            </a:r>
            <a:r>
              <a:rPr lang="en-US" dirty="0">
                <a:cs typeface="AL-Mohanad Bold" pitchFamily="2" charset="-78"/>
              </a:rPr>
              <a:t/>
            </a:r>
            <a:br>
              <a:rPr lang="en-US" dirty="0">
                <a:cs typeface="AL-Mohanad Bold" pitchFamily="2" charset="-78"/>
              </a:rPr>
            </a:br>
            <a:endParaRPr lang="ar-SA" dirty="0"/>
          </a:p>
        </p:txBody>
      </p:sp>
      <p:sp>
        <p:nvSpPr>
          <p:cNvPr id="3" name="عنصر نائب للمحتوى 2"/>
          <p:cNvSpPr>
            <a:spLocks noGrp="1"/>
          </p:cNvSpPr>
          <p:nvPr>
            <p:ph sz="quarter" idx="1"/>
          </p:nvPr>
        </p:nvSpPr>
        <p:spPr>
          <a:xfrm>
            <a:off x="971600" y="1412776"/>
            <a:ext cx="7772400" cy="4572000"/>
          </a:xfrm>
        </p:spPr>
        <p:txBody>
          <a:bodyPr>
            <a:normAutofit fontScale="92500"/>
          </a:bodyPr>
          <a:lstStyle/>
          <a:p>
            <a:pPr algn="just" rtl="1"/>
            <a:r>
              <a:rPr lang="ar-SA" sz="4800" dirty="0">
                <a:cs typeface="AL-Mohanad Bold" pitchFamily="2" charset="-78"/>
              </a:rPr>
              <a:t>يجب أن يكون لكل مقرر منسق يتم تعيينه من أعضاء هيئة التدريس من قبل مجلس القسم في مطلع كل فصل دراسي ،وقبل بدء التدريس على أن يتم تحديد مسؤولياته، ومهامه ، ويتم تزويده بملف المقرر بما يحتويه من وثائق بيانات ،فضلا عن النماذج المطلوبة، وموعد محاضرات المقرر والامتحانات</a:t>
            </a:r>
            <a:r>
              <a:rPr lang="en-US" sz="2800" dirty="0">
                <a:cs typeface="AL-Mohanad Bold" pitchFamily="2" charset="-78"/>
              </a:rPr>
              <a:t>.</a:t>
            </a:r>
          </a:p>
          <a:p>
            <a:endParaRPr lang="ar-SA" dirty="0"/>
          </a:p>
        </p:txBody>
      </p:sp>
    </p:spTree>
    <p:extLst>
      <p:ext uri="{BB962C8B-B14F-4D97-AF65-F5344CB8AC3E}">
        <p14:creationId xmlns:p14="http://schemas.microsoft.com/office/powerpoint/2010/main" val="592526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13163</TotalTime>
  <Words>748</Words>
  <Application>Microsoft Office PowerPoint</Application>
  <PresentationFormat>عرض على الشاشة (3:4)‏</PresentationFormat>
  <Paragraphs>109</Paragraphs>
  <Slides>37</Slides>
  <Notes>0</Notes>
  <HiddenSlides>0</HiddenSlides>
  <MMClips>0</MMClips>
  <ScaleCrop>false</ScaleCrop>
  <HeadingPairs>
    <vt:vector size="4" baseType="variant">
      <vt:variant>
        <vt:lpstr>نسق</vt:lpstr>
      </vt:variant>
      <vt:variant>
        <vt:i4>1</vt:i4>
      </vt:variant>
      <vt:variant>
        <vt:lpstr>عناوين الشرائح</vt:lpstr>
      </vt:variant>
      <vt:variant>
        <vt:i4>37</vt:i4>
      </vt:variant>
    </vt:vector>
  </HeadingPairs>
  <TitlesOfParts>
    <vt:vector size="38" baseType="lpstr">
      <vt:lpstr>موازنة</vt:lpstr>
      <vt:lpstr>واجبات منسق المقرر</vt:lpstr>
      <vt:lpstr>Duties scheduled Coordinator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تعيين منسقي المقررات: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ملف منسق المقرر</vt:lpstr>
      <vt:lpstr>فهرس ملف منسق المقرر </vt:lpstr>
      <vt:lpstr>عرض تقديمي في PowerPoint</vt:lpstr>
      <vt:lpstr>عرض تقديمي في PowerPoint</vt:lpstr>
      <vt:lpstr>عرض تقديمي في PowerPoint</vt:lpstr>
      <vt:lpstr>تقرير  المنسق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واجبات منسق المقرر</dc:title>
  <dc:creator>MAX</dc:creator>
  <cp:lastModifiedBy>MOHAMED</cp:lastModifiedBy>
  <cp:revision>18</cp:revision>
  <dcterms:created xsi:type="dcterms:W3CDTF">2014-11-22T11:22:38Z</dcterms:created>
  <dcterms:modified xsi:type="dcterms:W3CDTF">2015-02-24T19:14:02Z</dcterms:modified>
</cp:coreProperties>
</file>