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8" r:id="rId3"/>
    <p:sldId id="257" r:id="rId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Date Placeholder 29"/>
          <p:cNvSpPr>
            <a:spLocks noGrp="1"/>
          </p:cNvSpPr>
          <p:nvPr>
            <p:ph type="dt" sz="half" idx="10"/>
          </p:nvPr>
        </p:nvSpPr>
        <p:spPr/>
        <p:txBody>
          <a:bodyPr/>
          <a:lstStyle/>
          <a:p>
            <a:fld id="{E6E6559C-8FEA-4EA7-A628-D3BCACC97000}" type="datetimeFigureOut">
              <a:rPr lang="ar-SA" smtClean="0"/>
              <a:t>16/06/36</a:t>
            </a:fld>
            <a:endParaRPr lang="ar-SA"/>
          </a:p>
        </p:txBody>
      </p:sp>
      <p:sp>
        <p:nvSpPr>
          <p:cNvPr id="19" name="Footer Placeholder 18"/>
          <p:cNvSpPr>
            <a:spLocks noGrp="1"/>
          </p:cNvSpPr>
          <p:nvPr>
            <p:ph type="ftr" sz="quarter" idx="11"/>
          </p:nvPr>
        </p:nvSpPr>
        <p:spPr/>
        <p:txBody>
          <a:bodyPr/>
          <a:lstStyle/>
          <a:p>
            <a:endParaRPr lang="ar-SA"/>
          </a:p>
        </p:txBody>
      </p:sp>
      <p:sp>
        <p:nvSpPr>
          <p:cNvPr id="27" name="Slide Number Placeholder 26"/>
          <p:cNvSpPr>
            <a:spLocks noGrp="1"/>
          </p:cNvSpPr>
          <p:nvPr>
            <p:ph type="sldNum" sz="quarter" idx="12"/>
          </p:nvPr>
        </p:nvSpPr>
        <p:spPr/>
        <p:txBody>
          <a:bodyPr/>
          <a:lstStyle/>
          <a:p>
            <a:fld id="{6C376372-F8AF-423F-B0D5-C5696698E7E6}"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E6E6559C-8FEA-4EA7-A628-D3BCACC97000}"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C376372-F8AF-423F-B0D5-C5696698E7E6}"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E6E6559C-8FEA-4EA7-A628-D3BCACC97000}"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C376372-F8AF-423F-B0D5-C5696698E7E6}"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Content Placeholder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Date Placeholder 3"/>
          <p:cNvSpPr>
            <a:spLocks noGrp="1"/>
          </p:cNvSpPr>
          <p:nvPr>
            <p:ph type="dt" sz="half" idx="10"/>
          </p:nvPr>
        </p:nvSpPr>
        <p:spPr/>
        <p:txBody>
          <a:bodyPr/>
          <a:lstStyle/>
          <a:p>
            <a:fld id="{E6E6559C-8FEA-4EA7-A628-D3BCACC97000}"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C376372-F8AF-423F-B0D5-C5696698E7E6}"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Date Placeholder 3"/>
          <p:cNvSpPr>
            <a:spLocks noGrp="1"/>
          </p:cNvSpPr>
          <p:nvPr>
            <p:ph type="dt" sz="half" idx="10"/>
          </p:nvPr>
        </p:nvSpPr>
        <p:spPr/>
        <p:txBody>
          <a:bodyPr/>
          <a:lstStyle/>
          <a:p>
            <a:fld id="{E6E6559C-8FEA-4EA7-A628-D3BCACC97000}"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6C376372-F8AF-423F-B0D5-C5696698E7E6}" type="slidenum">
              <a:rPr lang="ar-SA" smtClean="0"/>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E6E6559C-8FEA-4EA7-A628-D3BCACC97000}"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C376372-F8AF-423F-B0D5-C5696698E7E6}"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Date Placeholder 6"/>
          <p:cNvSpPr>
            <a:spLocks noGrp="1"/>
          </p:cNvSpPr>
          <p:nvPr>
            <p:ph type="dt" sz="half" idx="10"/>
          </p:nvPr>
        </p:nvSpPr>
        <p:spPr/>
        <p:txBody>
          <a:bodyPr/>
          <a:lstStyle/>
          <a:p>
            <a:fld id="{E6E6559C-8FEA-4EA7-A628-D3BCACC97000}"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6C376372-F8AF-423F-B0D5-C5696698E7E6}"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Date Placeholder 2"/>
          <p:cNvSpPr>
            <a:spLocks noGrp="1"/>
          </p:cNvSpPr>
          <p:nvPr>
            <p:ph type="dt" sz="half" idx="10"/>
          </p:nvPr>
        </p:nvSpPr>
        <p:spPr/>
        <p:txBody>
          <a:bodyPr/>
          <a:lstStyle/>
          <a:p>
            <a:fld id="{E6E6559C-8FEA-4EA7-A628-D3BCACC97000}"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6C376372-F8AF-423F-B0D5-C5696698E7E6}"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E6559C-8FEA-4EA7-A628-D3BCACC97000}"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6C376372-F8AF-423F-B0D5-C5696698E7E6}"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Date Placeholder 4"/>
          <p:cNvSpPr>
            <a:spLocks noGrp="1"/>
          </p:cNvSpPr>
          <p:nvPr>
            <p:ph type="dt" sz="half" idx="10"/>
          </p:nvPr>
        </p:nvSpPr>
        <p:spPr/>
        <p:txBody>
          <a:bodyPr/>
          <a:lstStyle/>
          <a:p>
            <a:fld id="{E6E6559C-8FEA-4EA7-A628-D3BCACC97000}"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6C376372-F8AF-423F-B0D5-C5696698E7E6}"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Date Placeholder 4"/>
          <p:cNvSpPr>
            <a:spLocks noGrp="1"/>
          </p:cNvSpPr>
          <p:nvPr>
            <p:ph type="dt" sz="half" idx="10"/>
          </p:nvPr>
        </p:nvSpPr>
        <p:spPr/>
        <p:txBody>
          <a:bodyPr/>
          <a:lstStyle/>
          <a:p>
            <a:fld id="{E6E6559C-8FEA-4EA7-A628-D3BCACC97000}"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a:xfrm>
            <a:off x="8077200" y="6356350"/>
            <a:ext cx="609600" cy="365125"/>
          </a:xfrm>
        </p:spPr>
        <p:txBody>
          <a:bodyPr/>
          <a:lstStyle/>
          <a:p>
            <a:fld id="{6C376372-F8AF-423F-B0D5-C5696698E7E6}" type="slidenum">
              <a:rPr lang="ar-SA" smtClean="0"/>
              <a:t>‹#›</a:t>
            </a:fld>
            <a:endParaRPr lang="ar-SA"/>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الأيقونة لإضافة صورة</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6E6559C-8FEA-4EA7-A628-D3BCACC97000}" type="datetimeFigureOut">
              <a:rPr lang="ar-SA" smtClean="0"/>
              <a:t>16/06/36</a:t>
            </a:fld>
            <a:endParaRPr lang="ar-SA"/>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6C376372-F8AF-423F-B0D5-C5696698E7E6}" type="slidenum">
              <a:rPr lang="ar-SA" smtClean="0"/>
              <a:t>‹#›</a:t>
            </a:fld>
            <a:endParaRPr lang="ar-SA"/>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323528" y="704088"/>
            <a:ext cx="8640960" cy="1143000"/>
          </a:xfrm>
        </p:spPr>
        <p:txBody>
          <a:bodyPr>
            <a:normAutofit/>
          </a:bodyPr>
          <a:lstStyle/>
          <a:p>
            <a:pPr algn="ctr" fontAlgn="t">
              <a:lnSpc>
                <a:spcPts val="2400"/>
              </a:lnSpc>
              <a:spcAft>
                <a:spcPts val="0"/>
              </a:spcAft>
            </a:pPr>
            <a:r>
              <a:rPr lang="en-US" sz="3600" dirty="0">
                <a:solidFill>
                  <a:srgbClr val="FF0000"/>
                </a:solidFill>
                <a:latin typeface="Times New Roman"/>
                <a:ea typeface="Times New Roman"/>
              </a:rPr>
              <a:t>College of Education in </a:t>
            </a:r>
            <a:r>
              <a:rPr lang="en-US" sz="3600" dirty="0" err="1">
                <a:solidFill>
                  <a:srgbClr val="FF0000"/>
                </a:solidFill>
                <a:latin typeface="Times New Roman"/>
                <a:ea typeface="Times New Roman"/>
              </a:rPr>
              <a:t>Zulfi</a:t>
            </a:r>
            <a:r>
              <a:rPr lang="en-US" sz="3600" dirty="0">
                <a:solidFill>
                  <a:srgbClr val="FF0000"/>
                </a:solidFill>
                <a:latin typeface="Times New Roman"/>
                <a:ea typeface="Times New Roman"/>
              </a:rPr>
              <a:t> organized a lecture about Intellectual Security.</a:t>
            </a:r>
            <a:br>
              <a:rPr lang="en-US" sz="3600" dirty="0">
                <a:solidFill>
                  <a:srgbClr val="FF0000"/>
                </a:solidFill>
                <a:latin typeface="Times New Roman"/>
                <a:ea typeface="Times New Roman"/>
              </a:rPr>
            </a:br>
            <a:endParaRPr lang="ar-SA" sz="3600" dirty="0">
              <a:solidFill>
                <a:srgbClr val="FF0000"/>
              </a:solidFill>
            </a:endParaRPr>
          </a:p>
        </p:txBody>
      </p:sp>
      <p:sp>
        <p:nvSpPr>
          <p:cNvPr id="5" name="عنصر نائب للمحتوى 4"/>
          <p:cNvSpPr>
            <a:spLocks noGrp="1"/>
          </p:cNvSpPr>
          <p:nvPr>
            <p:ph idx="1"/>
          </p:nvPr>
        </p:nvSpPr>
        <p:spPr>
          <a:xfrm>
            <a:off x="0" y="1844824"/>
            <a:ext cx="9036496" cy="5013176"/>
          </a:xfrm>
        </p:spPr>
        <p:txBody>
          <a:bodyPr>
            <a:normAutofit fontScale="92500"/>
          </a:bodyPr>
          <a:lstStyle/>
          <a:p>
            <a:pPr algn="just" rtl="0"/>
            <a:r>
              <a:rPr lang="en-US" sz="2800" dirty="0">
                <a:solidFill>
                  <a:srgbClr val="314318"/>
                </a:solidFill>
                <a:latin typeface="Calibri"/>
                <a:ea typeface="Calibri"/>
                <a:cs typeface="Arial"/>
              </a:rPr>
              <a:t>College of Education in </a:t>
            </a:r>
            <a:r>
              <a:rPr lang="en-US" sz="2800" dirty="0" err="1">
                <a:solidFill>
                  <a:srgbClr val="314318"/>
                </a:solidFill>
                <a:latin typeface="Calibri"/>
                <a:ea typeface="Calibri"/>
                <a:cs typeface="Arial"/>
              </a:rPr>
              <a:t>Zulfi</a:t>
            </a:r>
            <a:r>
              <a:rPr lang="en-US" sz="2800" dirty="0">
                <a:solidFill>
                  <a:srgbClr val="314318"/>
                </a:solidFill>
                <a:latin typeface="Calibri"/>
                <a:ea typeface="Calibri"/>
                <a:cs typeface="Arial"/>
              </a:rPr>
              <a:t> organized a lecture by Prof. </a:t>
            </a:r>
            <a:r>
              <a:rPr lang="en-US" sz="2800" dirty="0" err="1">
                <a:solidFill>
                  <a:srgbClr val="314318"/>
                </a:solidFill>
                <a:latin typeface="Calibri"/>
                <a:ea typeface="Calibri"/>
                <a:cs typeface="Arial"/>
              </a:rPr>
              <a:t>Dr</a:t>
            </a:r>
            <a:r>
              <a:rPr lang="en-US" sz="2800" dirty="0">
                <a:solidFill>
                  <a:srgbClr val="314318"/>
                </a:solidFill>
                <a:latin typeface="Calibri"/>
                <a:ea typeface="Calibri"/>
                <a:cs typeface="Arial"/>
              </a:rPr>
              <a:t> </a:t>
            </a:r>
            <a:r>
              <a:rPr lang="en-US" sz="2800" dirty="0" err="1">
                <a:solidFill>
                  <a:srgbClr val="314318"/>
                </a:solidFill>
                <a:latin typeface="Calibri"/>
                <a:ea typeface="Calibri"/>
                <a:cs typeface="Arial"/>
              </a:rPr>
              <a:t>Abd</a:t>
            </a:r>
            <a:r>
              <a:rPr lang="en-US" sz="2800" dirty="0">
                <a:solidFill>
                  <a:srgbClr val="314318"/>
                </a:solidFill>
                <a:latin typeface="Calibri"/>
                <a:ea typeface="Calibri"/>
                <a:cs typeface="Arial"/>
              </a:rPr>
              <a:t> Allah </a:t>
            </a:r>
            <a:r>
              <a:rPr lang="en-US" sz="2800" dirty="0" err="1">
                <a:solidFill>
                  <a:srgbClr val="314318"/>
                </a:solidFill>
                <a:latin typeface="Calibri"/>
                <a:ea typeface="Calibri"/>
                <a:cs typeface="Arial"/>
              </a:rPr>
              <a:t>Attayar</a:t>
            </a:r>
            <a:r>
              <a:rPr lang="en-US" sz="2800" dirty="0">
                <a:solidFill>
                  <a:srgbClr val="314318"/>
                </a:solidFill>
                <a:latin typeface="Calibri"/>
                <a:ea typeface="Calibri"/>
                <a:cs typeface="Arial"/>
              </a:rPr>
              <a:t> about intellectual security at the College's mosque on Wednesday afternoon, the 15th of November, 2014. Firstly, the lecturer dealt with the aim behind the human creation. Then, he pointed out to the blessing of security that Saudi Arabia is enjoying thanks to God and to its wise leadership as well. These great blessings have made the Kingdom's enemies envy her and be on the watch. The lecturer also referred to the enemies’ failure at disturbing the row, which made them resort to poisoning the youth’s minds with the stray thought, that of excommunication and terrorism, till the point that some of them would accuse their closest persons of </a:t>
            </a:r>
            <a:r>
              <a:rPr lang="en-US" sz="2800" dirty="0" smtClean="0">
                <a:solidFill>
                  <a:srgbClr val="314318"/>
                </a:solidFill>
                <a:latin typeface="Calibri"/>
                <a:ea typeface="Calibri"/>
                <a:cs typeface="Arial"/>
              </a:rPr>
              <a:t>disbelief.</a:t>
            </a:r>
            <a:endParaRPr lang="ar-SA" dirty="0"/>
          </a:p>
        </p:txBody>
      </p:sp>
    </p:spTree>
    <p:extLst>
      <p:ext uri="{BB962C8B-B14F-4D97-AF65-F5344CB8AC3E}">
        <p14:creationId xmlns:p14="http://schemas.microsoft.com/office/powerpoint/2010/main" val="30088558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79512" y="836712"/>
            <a:ext cx="8640960" cy="5904656"/>
          </a:xfrm>
        </p:spPr>
        <p:txBody>
          <a:bodyPr>
            <a:normAutofit fontScale="92500" lnSpcReduction="10000"/>
          </a:bodyPr>
          <a:lstStyle/>
          <a:p>
            <a:pPr algn="just" rtl="0"/>
            <a:r>
              <a:rPr lang="en-US" sz="2800" dirty="0">
                <a:solidFill>
                  <a:srgbClr val="314318"/>
                </a:solidFill>
                <a:latin typeface="Calibri"/>
                <a:ea typeface="Calibri"/>
                <a:cs typeface="Arial"/>
              </a:rPr>
              <a:t>In addition, the lecturer addressed some of the Islamist existing groups in the arena such as </a:t>
            </a:r>
            <a:r>
              <a:rPr lang="en-US" sz="2800" dirty="0" err="1">
                <a:solidFill>
                  <a:srgbClr val="314318"/>
                </a:solidFill>
                <a:latin typeface="Calibri"/>
                <a:ea typeface="Calibri"/>
                <a:cs typeface="Arial"/>
              </a:rPr>
              <a:t>Daesh</a:t>
            </a:r>
            <a:r>
              <a:rPr lang="en-US" sz="2800" dirty="0">
                <a:solidFill>
                  <a:srgbClr val="314318"/>
                </a:solidFill>
                <a:latin typeface="Calibri"/>
                <a:ea typeface="Calibri"/>
                <a:cs typeface="Arial"/>
              </a:rPr>
              <a:t>, Al </a:t>
            </a:r>
            <a:r>
              <a:rPr lang="en-US" sz="2800" dirty="0" err="1">
                <a:solidFill>
                  <a:srgbClr val="314318"/>
                </a:solidFill>
                <a:latin typeface="Calibri"/>
                <a:ea typeface="Calibri"/>
                <a:cs typeface="Arial"/>
              </a:rPr>
              <a:t>Houthis</a:t>
            </a:r>
            <a:r>
              <a:rPr lang="en-US" sz="2800" dirty="0">
                <a:solidFill>
                  <a:srgbClr val="314318"/>
                </a:solidFill>
                <a:latin typeface="Calibri"/>
                <a:ea typeface="Calibri"/>
                <a:cs typeface="Arial"/>
              </a:rPr>
              <a:t>, </a:t>
            </a:r>
            <a:r>
              <a:rPr lang="en-US" sz="2800" dirty="0" err="1">
                <a:solidFill>
                  <a:srgbClr val="314318"/>
                </a:solidFill>
                <a:latin typeface="Calibri"/>
                <a:ea typeface="Calibri"/>
                <a:cs typeface="Arial"/>
              </a:rPr>
              <a:t>Noussra</a:t>
            </a:r>
            <a:r>
              <a:rPr lang="en-US" sz="2800" dirty="0">
                <a:solidFill>
                  <a:srgbClr val="314318"/>
                </a:solidFill>
                <a:latin typeface="Calibri"/>
                <a:ea typeface="Calibri"/>
                <a:cs typeface="Arial"/>
              </a:rPr>
              <a:t> and Hezbollah. Furthermore, he demonstrated their aberrance and their thirst for bloodshed. He stressed the necessity to face them with all the available means. The lecturer also highlighted circulating rumors as well as their effects on people, funds, and society principally via the social networking. As a result, he put emphasis on the urgent need to come up against them and to immunize the youth. Subsequently, he made it clear that in order to get rid of this evil, it is vital for the government to win the hearts of its people. In his words, the people should not only be cooperative and united but should also maintain their homeland’s gains. Moreover, the lecturer showed that the religion’s cornerstone is collectivity which does not stand without guidance which in its turn necessities obedience</a:t>
            </a:r>
            <a:endParaRPr lang="ar-SA" dirty="0"/>
          </a:p>
        </p:txBody>
      </p:sp>
    </p:spTree>
    <p:extLst>
      <p:ext uri="{BB962C8B-B14F-4D97-AF65-F5344CB8AC3E}">
        <p14:creationId xmlns:p14="http://schemas.microsoft.com/office/powerpoint/2010/main" val="23000654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51520" y="836712"/>
            <a:ext cx="8640960" cy="5688632"/>
          </a:xfrm>
        </p:spPr>
        <p:txBody>
          <a:bodyPr/>
          <a:lstStyle/>
          <a:p>
            <a:pPr algn="just" rtl="0"/>
            <a:r>
              <a:rPr lang="en-US" sz="2800" dirty="0">
                <a:solidFill>
                  <a:srgbClr val="314318"/>
                </a:solidFill>
                <a:latin typeface="Calibri"/>
                <a:ea typeface="Calibri"/>
                <a:cs typeface="Arial"/>
              </a:rPr>
              <a:t>After that, the lecturer underlined the fundamental role of each citizen and resident in fighting those ideas by rejecting them and knowing about their hazards in order to maintain their homeland’s security as well as the comfort they are enjoying. Next, he dealt with the current events and underscored the harmful effects of the division and disruption in some neighboring countries. Finally, he wrapped up his lecture by praying Allah for the well-being of this country, its leadership, its scientists and people to be blessed by both security and safety and to be away from malicious intriguers</a:t>
            </a:r>
            <a:endParaRPr lang="ar-SA" dirty="0"/>
          </a:p>
        </p:txBody>
      </p:sp>
    </p:spTree>
    <p:extLst>
      <p:ext uri="{BB962C8B-B14F-4D97-AF65-F5344CB8AC3E}">
        <p14:creationId xmlns:p14="http://schemas.microsoft.com/office/powerpoint/2010/main" val="872313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TotalTime>
  <Words>424</Words>
  <Application>Microsoft Office PowerPoint</Application>
  <PresentationFormat>عرض على الشاشة (3:4)‏</PresentationFormat>
  <Paragraphs>4</Paragraphs>
  <Slides>3</Slides>
  <Notes>0</Notes>
  <HiddenSlides>0</HiddenSlides>
  <MMClips>0</MMClips>
  <ScaleCrop>false</ScaleCrop>
  <HeadingPairs>
    <vt:vector size="4" baseType="variant">
      <vt:variant>
        <vt:lpstr>نسق</vt:lpstr>
      </vt:variant>
      <vt:variant>
        <vt:i4>1</vt:i4>
      </vt:variant>
      <vt:variant>
        <vt:lpstr>عناوين الشرائح</vt:lpstr>
      </vt:variant>
      <vt:variant>
        <vt:i4>3</vt:i4>
      </vt:variant>
    </vt:vector>
  </HeadingPairs>
  <TitlesOfParts>
    <vt:vector size="4" baseType="lpstr">
      <vt:lpstr>تدفق</vt:lpstr>
      <vt:lpstr>College of Education in Zulfi organized a lecture about Intellectual Security.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College of Education in Zulfi organized a lecture about Intellectual Security. </dc:title>
  <dc:creator>Mu</dc:creator>
  <cp:lastModifiedBy>Mu</cp:lastModifiedBy>
  <cp:revision>2</cp:revision>
  <dcterms:created xsi:type="dcterms:W3CDTF">2015-04-05T16:01:01Z</dcterms:created>
  <dcterms:modified xsi:type="dcterms:W3CDTF">2015-04-05T16:07:08Z</dcterms:modified>
</cp:coreProperties>
</file>