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306" r:id="rId2"/>
    <p:sldId id="286"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5F9224B-E08C-44F1-9FCC-31386E8E0761}">
          <p14:sldIdLst>
            <p14:sldId id="306"/>
            <p14:sldId id="286"/>
            <p14:sldId id="256"/>
          </p14:sldIdLst>
        </p14:section>
        <p14:section name="Untitled Section" id="{D0D79F71-DF52-46A2-83AC-FCCBF700B02E}">
          <p14:sldIdLst>
            <p14:sldId id="257"/>
            <p14:sldId id="258"/>
            <p14:sldId id="259"/>
            <p14:sldId id="260"/>
            <p14:sldId id="261"/>
            <p14:sldId id="262"/>
            <p14:sldId id="263"/>
            <p14:sldId id="264"/>
            <p14:sldId id="265"/>
            <p14:sldId id="266"/>
            <p14:sldId id="267"/>
            <p14:sldId id="268"/>
            <p14:sldId id="269"/>
            <p14:sldId id="270"/>
            <p14:sldId id="271"/>
            <p14:sldId id="272"/>
            <p14:sldId id="273"/>
            <p14:sldId id="274"/>
          </p14:sldIdLst>
        </p14:section>
        <p14:section name="Untitled Section" id="{B61B810E-2732-46C7-8EF7-FB55EE40BDCC}">
          <p14:sldIdLst>
            <p14:sldId id="275"/>
            <p14:sldId id="276"/>
            <p14:sldId id="277"/>
            <p14:sldId id="278"/>
            <p14:sldId id="279"/>
            <p14:sldId id="280"/>
            <p14:sldId id="281"/>
            <p14:sldId id="282"/>
            <p14:sldId id="283"/>
            <p14:sldId id="284"/>
            <p14:sldId id="285"/>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76909" autoAdjust="0"/>
  </p:normalViewPr>
  <p:slideViewPr>
    <p:cSldViewPr>
      <p:cViewPr varScale="1">
        <p:scale>
          <a:sx n="74" d="100"/>
          <a:sy n="74" d="100"/>
        </p:scale>
        <p:origin x="-1338" y="-90"/>
      </p:cViewPr>
      <p:guideLst>
        <p:guide orient="horz" pos="2160"/>
        <p:guide pos="2880"/>
      </p:guideLst>
    </p:cSldViewPr>
  </p:slideViewPr>
  <p:outlineViewPr>
    <p:cViewPr>
      <p:scale>
        <a:sx n="33" d="100"/>
        <a:sy n="33" d="100"/>
      </p:scale>
      <p:origin x="0" y="2843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1255CA-DB0C-4D83-9856-692105D304AA}" type="datetimeFigureOut">
              <a:rPr lang="en-US" smtClean="0"/>
              <a:t>2/25/2015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0779AC-6B63-4FF6-99DD-C1A6EBD57558}" type="slidenum">
              <a:rPr lang="en-US" smtClean="0"/>
              <a:t>‹#›</a:t>
            </a:fld>
            <a:endParaRPr lang="en-US"/>
          </a:p>
        </p:txBody>
      </p:sp>
    </p:spTree>
    <p:extLst>
      <p:ext uri="{BB962C8B-B14F-4D97-AF65-F5344CB8AC3E}">
        <p14:creationId xmlns:p14="http://schemas.microsoft.com/office/powerpoint/2010/main" val="59044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0779AC-6B63-4FF6-99DD-C1A6EBD57558}" type="slidenum">
              <a:rPr lang="en-US" smtClean="0"/>
              <a:t>19</a:t>
            </a:fld>
            <a:endParaRPr lang="en-US"/>
          </a:p>
        </p:txBody>
      </p:sp>
    </p:spTree>
    <p:extLst>
      <p:ext uri="{BB962C8B-B14F-4D97-AF65-F5344CB8AC3E}">
        <p14:creationId xmlns:p14="http://schemas.microsoft.com/office/powerpoint/2010/main" val="821432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0779AC-6B63-4FF6-99DD-C1A6EBD57558}" type="slidenum">
              <a:rPr lang="en-US" smtClean="0"/>
              <a:t>31</a:t>
            </a:fld>
            <a:endParaRPr lang="en-US"/>
          </a:p>
        </p:txBody>
      </p:sp>
    </p:spTree>
    <p:extLst>
      <p:ext uri="{BB962C8B-B14F-4D97-AF65-F5344CB8AC3E}">
        <p14:creationId xmlns:p14="http://schemas.microsoft.com/office/powerpoint/2010/main" val="2234789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70F7B4-E5EE-4AD1-82F7-AA4FEEEE6F3E}"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2604931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0F7B4-E5EE-4AD1-82F7-AA4FEEEE6F3E}"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109691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0F7B4-E5EE-4AD1-82F7-AA4FEEEE6F3E}"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2659945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0F7B4-E5EE-4AD1-82F7-AA4FEEEE6F3E}"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243694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70F7B4-E5EE-4AD1-82F7-AA4FEEEE6F3E}"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1342007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70F7B4-E5EE-4AD1-82F7-AA4FEEEE6F3E}"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616422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70F7B4-E5EE-4AD1-82F7-AA4FEEEE6F3E}" type="datetimeFigureOut">
              <a:rPr lang="en-US" smtClean="0"/>
              <a:t>2/25/2015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269834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70F7B4-E5EE-4AD1-82F7-AA4FEEEE6F3E}" type="datetimeFigureOut">
              <a:rPr lang="en-US" smtClean="0"/>
              <a:t>2/25/2015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4122558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0F7B4-E5EE-4AD1-82F7-AA4FEEEE6F3E}" type="datetimeFigureOut">
              <a:rPr lang="en-US" smtClean="0"/>
              <a:t>2/25/2015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531905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0F7B4-E5EE-4AD1-82F7-AA4FEEEE6F3E}"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3756649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0F7B4-E5EE-4AD1-82F7-AA4FEEEE6F3E}"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1E7DAC-3F64-4053-BE65-AF09C5B36E84}" type="slidenum">
              <a:rPr lang="en-US" smtClean="0"/>
              <a:t>‹#›</a:t>
            </a:fld>
            <a:endParaRPr lang="en-US"/>
          </a:p>
        </p:txBody>
      </p:sp>
    </p:spTree>
    <p:extLst>
      <p:ext uri="{BB962C8B-B14F-4D97-AF65-F5344CB8AC3E}">
        <p14:creationId xmlns:p14="http://schemas.microsoft.com/office/powerpoint/2010/main" val="4079154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0F7B4-E5EE-4AD1-82F7-AA4FEEEE6F3E}" type="datetimeFigureOut">
              <a:rPr lang="en-US" smtClean="0"/>
              <a:t>2/25/2015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1E7DAC-3F64-4053-BE65-AF09C5B36E84}" type="slidenum">
              <a:rPr lang="en-US" smtClean="0"/>
              <a:t>‹#›</a:t>
            </a:fld>
            <a:endParaRPr lang="en-US"/>
          </a:p>
        </p:txBody>
      </p:sp>
    </p:spTree>
    <p:extLst>
      <p:ext uri="{BB962C8B-B14F-4D97-AF65-F5344CB8AC3E}">
        <p14:creationId xmlns:p14="http://schemas.microsoft.com/office/powerpoint/2010/main" val="238059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514600"/>
            <a:ext cx="8534400" cy="1752600"/>
          </a:xfrm>
        </p:spPr>
        <p:txBody>
          <a:bodyPr>
            <a:normAutofit fontScale="25000" lnSpcReduction="20000"/>
          </a:bodyPr>
          <a:lstStyle/>
          <a:p>
            <a:endParaRPr lang="en-US" sz="4400" dirty="0" smtClean="0">
              <a:solidFill>
                <a:prstClr val="black"/>
              </a:solidFill>
              <a:ea typeface="+mj-ea"/>
              <a:cs typeface="+mj-cs"/>
            </a:endParaRPr>
          </a:p>
          <a:p>
            <a:endParaRPr lang="en-US" sz="4400" dirty="0">
              <a:solidFill>
                <a:prstClr val="black"/>
              </a:solidFill>
              <a:ea typeface="+mj-ea"/>
              <a:cs typeface="+mj-cs"/>
            </a:endParaRPr>
          </a:p>
          <a:p>
            <a:endParaRPr lang="en-US" sz="4400" dirty="0" smtClean="0">
              <a:solidFill>
                <a:prstClr val="black"/>
              </a:solidFill>
              <a:ea typeface="+mj-ea"/>
              <a:cs typeface="+mj-cs"/>
            </a:endParaRPr>
          </a:p>
          <a:p>
            <a:endParaRPr lang="en-US" sz="4400" dirty="0">
              <a:solidFill>
                <a:prstClr val="black"/>
              </a:solidFill>
              <a:ea typeface="+mj-ea"/>
              <a:cs typeface="+mj-cs"/>
            </a:endParaRPr>
          </a:p>
          <a:p>
            <a:r>
              <a:rPr lang="en-US" sz="17600" b="1" dirty="0" smtClean="0">
                <a:solidFill>
                  <a:prstClr val="black"/>
                </a:solidFill>
                <a:latin typeface="Arabic Typesetting" pitchFamily="66" charset="-78"/>
                <a:ea typeface="+mj-ea"/>
                <a:cs typeface="Arabic Typesetting" pitchFamily="66" charset="-78"/>
              </a:rPr>
              <a:t>Introduction </a:t>
            </a:r>
            <a:r>
              <a:rPr lang="en-US" sz="17600" b="1" dirty="0">
                <a:solidFill>
                  <a:prstClr val="black"/>
                </a:solidFill>
                <a:latin typeface="Arabic Typesetting" pitchFamily="66" charset="-78"/>
                <a:ea typeface="+mj-ea"/>
                <a:cs typeface="Arabic Typesetting" pitchFamily="66" charset="-78"/>
              </a:rPr>
              <a:t>to counseling  </a:t>
            </a:r>
            <a:r>
              <a:rPr lang="en-US" sz="17600" b="1" dirty="0" smtClean="0">
                <a:solidFill>
                  <a:prstClr val="black"/>
                </a:solidFill>
                <a:latin typeface="Arabic Typesetting" pitchFamily="66" charset="-78"/>
                <a:ea typeface="+mj-ea"/>
                <a:cs typeface="Arabic Typesetting" pitchFamily="66" charset="-78"/>
              </a:rPr>
              <a:t>interview</a:t>
            </a:r>
            <a:endParaRPr lang="en-US" sz="12800" b="1" dirty="0">
              <a:latin typeface="Arabic Typesetting" pitchFamily="66" charset="-78"/>
              <a:cs typeface="Arabic Typesetting" pitchFamily="66" charset="-78"/>
            </a:endParaRPr>
          </a:p>
        </p:txBody>
      </p:sp>
      <p:sp>
        <p:nvSpPr>
          <p:cNvPr id="4" name="TextBox 3"/>
          <p:cNvSpPr txBox="1"/>
          <p:nvPr/>
        </p:nvSpPr>
        <p:spPr>
          <a:xfrm>
            <a:off x="374561" y="201768"/>
            <a:ext cx="3581400" cy="923330"/>
          </a:xfrm>
          <a:prstGeom prst="rect">
            <a:avLst/>
          </a:prstGeom>
          <a:noFill/>
        </p:spPr>
        <p:txBody>
          <a:bodyPr wrap="square" rtlCol="0">
            <a:spAutoFit/>
          </a:bodyPr>
          <a:lstStyle/>
          <a:p>
            <a:r>
              <a:rPr lang="en-US" b="1" dirty="0" smtClean="0"/>
              <a:t>Kingdom of Saudi Arabia</a:t>
            </a:r>
          </a:p>
          <a:p>
            <a:r>
              <a:rPr lang="en-US" b="1" dirty="0" smtClean="0"/>
              <a:t>Majmaah University</a:t>
            </a:r>
          </a:p>
          <a:p>
            <a:r>
              <a:rPr lang="en-US" b="1" dirty="0" smtClean="0"/>
              <a:t>Faculty of education in Zulfi</a:t>
            </a:r>
          </a:p>
        </p:txBody>
      </p:sp>
      <p:sp>
        <p:nvSpPr>
          <p:cNvPr id="5" name="TextBox 4"/>
          <p:cNvSpPr txBox="1"/>
          <p:nvPr/>
        </p:nvSpPr>
        <p:spPr>
          <a:xfrm>
            <a:off x="5405907" y="5772234"/>
            <a:ext cx="3200400" cy="646331"/>
          </a:xfrm>
          <a:prstGeom prst="rect">
            <a:avLst/>
          </a:prstGeom>
          <a:noFill/>
        </p:spPr>
        <p:txBody>
          <a:bodyPr wrap="square" rtlCol="0">
            <a:spAutoFit/>
          </a:bodyPr>
          <a:lstStyle/>
          <a:p>
            <a:r>
              <a:rPr lang="en-US" b="1" dirty="0" smtClean="0"/>
              <a:t>Prepared by</a:t>
            </a:r>
          </a:p>
          <a:p>
            <a:r>
              <a:rPr lang="en-US" b="1" dirty="0" smtClean="0"/>
              <a:t>Dr – Mona Abu </a:t>
            </a:r>
            <a:r>
              <a:rPr lang="en-US" b="1" dirty="0" err="1" smtClean="0"/>
              <a:t>warda</a:t>
            </a:r>
            <a:r>
              <a:rPr lang="en-US" b="1" dirty="0" smtClean="0"/>
              <a:t> </a:t>
            </a:r>
            <a:endParaRPr lang="en-US" b="1" dirty="0"/>
          </a:p>
        </p:txBody>
      </p:sp>
    </p:spTree>
    <p:extLst>
      <p:ext uri="{BB962C8B-B14F-4D97-AF65-F5344CB8AC3E}">
        <p14:creationId xmlns:p14="http://schemas.microsoft.com/office/powerpoint/2010/main" val="3366793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8305800" cy="5867400"/>
          </a:xfrm>
        </p:spPr>
        <p:txBody>
          <a:bodyPr>
            <a:normAutofit fontScale="92500" lnSpcReduction="10000"/>
          </a:bodyPr>
          <a:lstStyle/>
          <a:p>
            <a:pPr marL="685800" marR="0" algn="r" rtl="1">
              <a:lnSpc>
                <a:spcPct val="115000"/>
              </a:lnSpc>
              <a:spcBef>
                <a:spcPts val="0"/>
              </a:spcBef>
              <a:spcAft>
                <a:spcPts val="1000"/>
              </a:spcAft>
            </a:pPr>
            <a:r>
              <a:rPr lang="ar-EG" dirty="0">
                <a:solidFill>
                  <a:schemeClr val="tx1"/>
                </a:solidFill>
                <a:ea typeface="Calibri"/>
              </a:rPr>
              <a:t>وعرفه بيبنسكى 1954 على أنه عملية تشمل </a:t>
            </a:r>
            <a:r>
              <a:rPr lang="ar-EG" b="1" dirty="0">
                <a:solidFill>
                  <a:schemeClr val="tx1"/>
                </a:solidFill>
                <a:ea typeface="Calibri"/>
              </a:rPr>
              <a:t>التفاعل</a:t>
            </a:r>
            <a:r>
              <a:rPr lang="ar-EG" dirty="0">
                <a:solidFill>
                  <a:schemeClr val="tx1"/>
                </a:solidFill>
                <a:ea typeface="Calibri"/>
              </a:rPr>
              <a:t> بين المرشد والمسترشد فى وضع انفرادى يستهدف مساعدة المسترشد حتى يمكنه تغيير سلوكه لاشباع حاجاته بطريقة مرضية.</a:t>
            </a:r>
            <a:endParaRPr lang="en-US" sz="1400" dirty="0">
              <a:solidFill>
                <a:schemeClr val="tx1"/>
              </a:solidFill>
              <a:ea typeface="Calibri"/>
              <a:cs typeface="Arial"/>
            </a:endParaRPr>
          </a:p>
          <a:p>
            <a:pPr marL="685800" marR="0" algn="r" rtl="1">
              <a:lnSpc>
                <a:spcPct val="115000"/>
              </a:lnSpc>
              <a:spcBef>
                <a:spcPts val="0"/>
              </a:spcBef>
              <a:spcAft>
                <a:spcPts val="1000"/>
              </a:spcAft>
            </a:pPr>
            <a:r>
              <a:rPr lang="ar-EG" dirty="0">
                <a:solidFill>
                  <a:schemeClr val="tx1"/>
                </a:solidFill>
                <a:ea typeface="Calibri"/>
              </a:rPr>
              <a:t>  ووضع عمر 1984 تعريفا شاملا للارشاد النفسى، مغطيا به أغلب وجهات النظر حيث عرف الارشاد النفسى على أنه </a:t>
            </a:r>
            <a:r>
              <a:rPr lang="ar-EG" b="1" dirty="0">
                <a:solidFill>
                  <a:schemeClr val="tx1"/>
                </a:solidFill>
                <a:ea typeface="Calibri"/>
              </a:rPr>
              <a:t>عملية تعلمية تساعد الفرد على أن يفهم نفسه بالتعرف على الجوانب الكلية للمشكلة حتى يتمكن من اتخاذ قراراته بنفسه وحل مشكلاته بموضوعية، مما يسهم فى نموه الشخصى وتطوره الاجتماعى والتربوى والمهنى</a:t>
            </a:r>
            <a:r>
              <a:rPr lang="ar-EG" dirty="0">
                <a:solidFill>
                  <a:schemeClr val="tx1"/>
                </a:solidFill>
                <a:ea typeface="Calibri"/>
              </a:rPr>
              <a:t>، ويتم ذلك من خلال علاقة انسانية بينه وبين المرشد النفسى.</a:t>
            </a:r>
            <a:endParaRPr lang="en-US" sz="1400" dirty="0">
              <a:solidFill>
                <a:schemeClr val="tx1"/>
              </a:solidFill>
              <a:ea typeface="Calibri"/>
              <a:cs typeface="Arial"/>
            </a:endParaRPr>
          </a:p>
          <a:p>
            <a:pPr algn="r" rtl="1"/>
            <a:endParaRPr lang="en-US" dirty="0"/>
          </a:p>
        </p:txBody>
      </p:sp>
    </p:spTree>
    <p:extLst>
      <p:ext uri="{BB962C8B-B14F-4D97-AF65-F5344CB8AC3E}">
        <p14:creationId xmlns:p14="http://schemas.microsoft.com/office/powerpoint/2010/main" val="1266374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7924800" cy="6019800"/>
          </a:xfrm>
        </p:spPr>
        <p:txBody>
          <a:bodyPr>
            <a:normAutofit fontScale="92500"/>
          </a:bodyPr>
          <a:lstStyle/>
          <a:p>
            <a:pPr marL="342900" marR="0" lvl="0" indent="-342900" algn="r" rtl="1">
              <a:lnSpc>
                <a:spcPct val="115000"/>
              </a:lnSpc>
              <a:spcBef>
                <a:spcPts val="0"/>
              </a:spcBef>
              <a:spcAft>
                <a:spcPts val="1000"/>
              </a:spcAft>
              <a:buFont typeface="Symbol"/>
              <a:buChar char=""/>
            </a:pPr>
            <a:r>
              <a:rPr lang="ar-EG" b="1" u="sng" dirty="0">
                <a:solidFill>
                  <a:schemeClr val="tx1"/>
                </a:solidFill>
                <a:ea typeface="Calibri"/>
              </a:rPr>
              <a:t>مقدمة فى المقابلة الارشادية:</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تعاريف المقابلة الارشادية:</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dirty="0">
                <a:solidFill>
                  <a:schemeClr val="tx1"/>
                </a:solidFill>
                <a:ea typeface="Calibri"/>
              </a:rPr>
              <a:t>عرف سترنج 1949 المقابلة الارشادية بأنها </a:t>
            </a:r>
            <a:r>
              <a:rPr lang="ar-EG" b="1" dirty="0">
                <a:solidFill>
                  <a:schemeClr val="tx1"/>
                </a:solidFill>
                <a:ea typeface="Calibri"/>
              </a:rPr>
              <a:t>قلب الارشاد </a:t>
            </a:r>
            <a:r>
              <a:rPr lang="ar-EG" dirty="0">
                <a:solidFill>
                  <a:schemeClr val="tx1"/>
                </a:solidFill>
                <a:ea typeface="Calibri"/>
              </a:rPr>
              <a:t>النفسى، حيث تشمل على عدد من الفنيات التى تسهم فى </a:t>
            </a:r>
            <a:r>
              <a:rPr lang="ar-EG" dirty="0" smtClean="0">
                <a:solidFill>
                  <a:schemeClr val="tx1"/>
                </a:solidFill>
                <a:ea typeface="Calibri"/>
              </a:rPr>
              <a:t>نجاحه</a:t>
            </a:r>
            <a:r>
              <a:rPr lang="ar-EG" dirty="0">
                <a:ea typeface="Calibri"/>
              </a:rPr>
              <a:t> </a:t>
            </a:r>
            <a:r>
              <a:rPr lang="ar-EG" dirty="0">
                <a:solidFill>
                  <a:schemeClr val="tx1"/>
                </a:solidFill>
                <a:ea typeface="Calibri"/>
              </a:rPr>
              <a:t>فهى مواجهه دينامية وجها لوجه بين المسترشد وبين المرشد النفسى القادر على تقديم المساعدة.</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dirty="0">
                <a:solidFill>
                  <a:schemeClr val="tx1"/>
                </a:solidFill>
                <a:ea typeface="Calibri"/>
              </a:rPr>
              <a:t>   وعرف بينجام ومور 1959 المقابلة على أنها محادثة تستخدم فى الحصول على معلومات أو إعطاء معلومات أو فى التأثير على سلوك الأفراد بشكل معين أو تحقيق هذه الأهداف مجتمعة.</a:t>
            </a:r>
            <a:endParaRPr lang="en-US" sz="1400" dirty="0">
              <a:solidFill>
                <a:schemeClr val="tx1"/>
              </a:solidFill>
              <a:ea typeface="Calibri"/>
              <a:cs typeface="Arial"/>
            </a:endParaRPr>
          </a:p>
          <a:p>
            <a:pPr algn="r" rtl="1"/>
            <a:endParaRPr lang="en-US" dirty="0">
              <a:solidFill>
                <a:schemeClr val="tx1"/>
              </a:solidFill>
            </a:endParaRPr>
          </a:p>
        </p:txBody>
      </p:sp>
    </p:spTree>
    <p:extLst>
      <p:ext uri="{BB962C8B-B14F-4D97-AF65-F5344CB8AC3E}">
        <p14:creationId xmlns:p14="http://schemas.microsoft.com/office/powerpoint/2010/main" val="3512070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8305800" cy="5638800"/>
          </a:xfrm>
        </p:spPr>
        <p:txBody>
          <a:bodyPr>
            <a:normAutofit/>
          </a:bodyPr>
          <a:lstStyle/>
          <a:p>
            <a:pPr marL="457200" marR="0" algn="r" rtl="1">
              <a:lnSpc>
                <a:spcPct val="115000"/>
              </a:lnSpc>
              <a:spcBef>
                <a:spcPts val="0"/>
              </a:spcBef>
              <a:spcAft>
                <a:spcPts val="1000"/>
              </a:spcAft>
            </a:pPr>
            <a:r>
              <a:rPr lang="ar-EG" dirty="0">
                <a:solidFill>
                  <a:schemeClr val="tx1"/>
                </a:solidFill>
                <a:ea typeface="Calibri"/>
              </a:rPr>
              <a:t>فهى مواجهه دينامية وجها لوجه بين المسترشد وبين المرشد النفسى القادر على تقديم المساعدة.</a:t>
            </a:r>
            <a:endParaRPr lang="en-US" sz="1400" dirty="0">
              <a:solidFill>
                <a:schemeClr val="tx1"/>
              </a:solidFill>
              <a:ea typeface="Calibri"/>
              <a:cs typeface="Arial"/>
            </a:endParaRPr>
          </a:p>
          <a:p>
            <a:pPr marL="457200" marR="0" algn="r" rtl="1">
              <a:lnSpc>
                <a:spcPct val="115000"/>
              </a:lnSpc>
              <a:spcBef>
                <a:spcPts val="0"/>
              </a:spcBef>
              <a:spcAft>
                <a:spcPts val="1000"/>
              </a:spcAft>
            </a:pPr>
            <a:r>
              <a:rPr lang="ar-EG" dirty="0" smtClean="0">
                <a:solidFill>
                  <a:schemeClr val="tx1"/>
                </a:solidFill>
                <a:ea typeface="Calibri"/>
              </a:rPr>
              <a:t>أما </a:t>
            </a:r>
            <a:r>
              <a:rPr lang="ar-EG" dirty="0">
                <a:solidFill>
                  <a:schemeClr val="tx1"/>
                </a:solidFill>
                <a:ea typeface="Calibri"/>
              </a:rPr>
              <a:t>بيتروفيسا 1977 قد شبهوا المقابلة الارشادية</a:t>
            </a:r>
            <a:r>
              <a:rPr lang="ar-EG" b="1" dirty="0">
                <a:solidFill>
                  <a:schemeClr val="tx1"/>
                </a:solidFill>
                <a:ea typeface="Calibri"/>
              </a:rPr>
              <a:t> بالعربة </a:t>
            </a:r>
            <a:r>
              <a:rPr lang="ar-EG" dirty="0">
                <a:solidFill>
                  <a:schemeClr val="tx1"/>
                </a:solidFill>
                <a:ea typeface="Calibri"/>
              </a:rPr>
              <a:t>التى يستخدمها الارشاد النفسى فى نقل المعلومات حول الاستفسارات والحاجات من جانت المسترشد والمعلومات والاتجاهات والحلول من جانب المرشد. ولقد أكدوا أن المقابلة وسيلة اتصال فعالة من أجل فهم المسترشد ومساعدته.</a:t>
            </a:r>
            <a:endParaRPr lang="en-US" dirty="0" smtClean="0">
              <a:solidFill>
                <a:schemeClr val="tx1"/>
              </a:solidFill>
              <a:ea typeface="Calibri"/>
            </a:endParaRPr>
          </a:p>
          <a:p>
            <a:pPr marL="457200" marR="0" algn="r" rtl="1">
              <a:lnSpc>
                <a:spcPct val="115000"/>
              </a:lnSpc>
              <a:spcBef>
                <a:spcPts val="0"/>
              </a:spcBef>
              <a:spcAft>
                <a:spcPts val="1000"/>
              </a:spcAft>
            </a:pPr>
            <a:endParaRPr lang="en-US" sz="1400" dirty="0">
              <a:ea typeface="Calibri"/>
              <a:cs typeface="Arial"/>
            </a:endParaRPr>
          </a:p>
          <a:p>
            <a:pPr algn="r" rtl="1"/>
            <a:endParaRPr lang="en-US" dirty="0"/>
          </a:p>
        </p:txBody>
      </p:sp>
    </p:spTree>
    <p:extLst>
      <p:ext uri="{BB962C8B-B14F-4D97-AF65-F5344CB8AC3E}">
        <p14:creationId xmlns:p14="http://schemas.microsoft.com/office/powerpoint/2010/main" val="3716516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7927"/>
            <a:ext cx="8305800" cy="6089073"/>
          </a:xfrm>
        </p:spPr>
        <p:txBody>
          <a:bodyPr/>
          <a:lstStyle/>
          <a:p>
            <a:pPr algn="r" rtl="1"/>
            <a:r>
              <a:rPr lang="ar-EG" b="1" dirty="0">
                <a:solidFill>
                  <a:schemeClr val="tx1"/>
                </a:solidFill>
                <a:ea typeface="Calibri"/>
              </a:rPr>
              <a:t>ويمكن صياغة تعريف عام للمقابلة الارشادية على النحو التالى:" المقابلة الارشادية عبارة عن مواجهة انسانية بين المرشد النفسى والمسترشد فى مكان محدد وبناء على موعد سابق لفترة زمنية معينة من أجل تحقيق أهداف خاصة</a:t>
            </a:r>
            <a:r>
              <a:rPr lang="ar-EG" b="1" dirty="0" smtClean="0">
                <a:solidFill>
                  <a:schemeClr val="tx1"/>
                </a:solidFill>
                <a:ea typeface="Calibri"/>
              </a:rPr>
              <a:t>.</a:t>
            </a:r>
            <a:endParaRPr lang="en-US" b="1" dirty="0" smtClean="0">
              <a:solidFill>
                <a:schemeClr val="tx1"/>
              </a:solidFill>
              <a:ea typeface="Calibri"/>
            </a:endParaRPr>
          </a:p>
          <a:p>
            <a:pPr marL="457200" marR="0" algn="r" rtl="1">
              <a:lnSpc>
                <a:spcPct val="115000"/>
              </a:lnSpc>
              <a:spcBef>
                <a:spcPts val="0"/>
              </a:spcBef>
              <a:spcAft>
                <a:spcPts val="1000"/>
              </a:spcAft>
            </a:pPr>
            <a:r>
              <a:rPr lang="ar-EG" b="1" u="sng" dirty="0">
                <a:solidFill>
                  <a:schemeClr val="tx1"/>
                </a:solidFill>
                <a:ea typeface="Calibri"/>
              </a:rPr>
              <a:t>عناصر المقابلة</a:t>
            </a:r>
            <a:r>
              <a:rPr lang="ar-EG" dirty="0">
                <a:solidFill>
                  <a:schemeClr val="tx1"/>
                </a:solidFill>
                <a:ea typeface="Calibri"/>
              </a:rPr>
              <a:t>:</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المواجهة الانسانية</a:t>
            </a:r>
            <a:r>
              <a:rPr lang="ar-EG" dirty="0">
                <a:solidFill>
                  <a:schemeClr val="tx1"/>
                </a:solidFill>
                <a:ea typeface="Calibri"/>
              </a:rPr>
              <a:t>: لا تتم المقابلة بدون مواجهة بين الأطراف المعنية بها ممثلة فى المرشد والمسترشدين وجهها لوجه. ولا يمكن اعتبار الخط الساخن عبر الاتصال الهاتفى مقابلة، إذ لا تتم المقابلة الارشادية إلا بحضور الأطراف المشتركة فيها وتقابلهم وجها لوجه.</a:t>
            </a:r>
            <a:endParaRPr lang="en-US" sz="1400" dirty="0">
              <a:solidFill>
                <a:schemeClr val="tx1"/>
              </a:solidFill>
              <a:ea typeface="Calibri"/>
              <a:cs typeface="Arial"/>
            </a:endParaRPr>
          </a:p>
          <a:p>
            <a:pPr algn="r" rtl="1"/>
            <a:endParaRPr lang="en-US" dirty="0">
              <a:solidFill>
                <a:schemeClr val="tx1"/>
              </a:solidFill>
            </a:endParaRPr>
          </a:p>
        </p:txBody>
      </p:sp>
    </p:spTree>
    <p:extLst>
      <p:ext uri="{BB962C8B-B14F-4D97-AF65-F5344CB8AC3E}">
        <p14:creationId xmlns:p14="http://schemas.microsoft.com/office/powerpoint/2010/main" val="3518719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8001000" cy="5943600"/>
          </a:xfrm>
        </p:spPr>
        <p:txBody>
          <a:bodyPr>
            <a:normAutofit fontScale="85000" lnSpcReduction="10000"/>
          </a:bodyPr>
          <a:lstStyle/>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المكان المحدد: </a:t>
            </a:r>
            <a:r>
              <a:rPr lang="ar-EG" dirty="0">
                <a:solidFill>
                  <a:schemeClr val="tx1"/>
                </a:solidFill>
                <a:ea typeface="Calibri"/>
              </a:rPr>
              <a:t>ليس من المعقول أن تتم المقابلة على جانب الطريق، أو فى أحد المطاعم فلابد أن تتم المقابلة فى مكان ثابت لا يتغير.</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الموعد السابق</a:t>
            </a:r>
            <a:r>
              <a:rPr lang="ar-EG" dirty="0">
                <a:solidFill>
                  <a:schemeClr val="tx1"/>
                </a:solidFill>
                <a:ea typeface="Calibri"/>
              </a:rPr>
              <a:t>: لابد من تحديد موعد سابق لمقابلة المسترشدين، وهذا يعمل على تدعيم الهدف العام من المقابلة الارشادية وينظم العمل خلالها.</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فترة زمنية معينة</a:t>
            </a:r>
            <a:r>
              <a:rPr lang="ar-EG" dirty="0">
                <a:solidFill>
                  <a:schemeClr val="tx1"/>
                </a:solidFill>
                <a:ea typeface="Calibri"/>
              </a:rPr>
              <a:t>: يرى بعض المرشدين أنه لابد من تحديد زمن المقابلة فلا تترك بدون تحديد حتى لا تصبح مجالا للثرثرة بل الغرض من المقابلة هى تعديل السلوك ومساعدة المسترشد على حل مشكلاته. فيجب أن يحدد زمن المقابلة 30-60 دقيقة وفى المتوسط 45 دقيقة. إن تحديد الفترة الزمنية هام جدا فهى تساعد المرشد النفسى على تخطيط استراتيجياته الارشادية حتى لا يتم فقد الوقت</a:t>
            </a:r>
            <a:r>
              <a:rPr lang="ar-EG" dirty="0">
                <a:ea typeface="Calibri"/>
              </a:rPr>
              <a:t>.</a:t>
            </a:r>
            <a:endParaRPr lang="en-US" sz="1400" dirty="0">
              <a:ea typeface="Calibri"/>
              <a:cs typeface="Arial"/>
            </a:endParaRPr>
          </a:p>
          <a:p>
            <a:pPr algn="r"/>
            <a:endParaRPr lang="en-US" dirty="0"/>
          </a:p>
        </p:txBody>
      </p:sp>
    </p:spTree>
    <p:extLst>
      <p:ext uri="{BB962C8B-B14F-4D97-AF65-F5344CB8AC3E}">
        <p14:creationId xmlns:p14="http://schemas.microsoft.com/office/powerpoint/2010/main" val="2612264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85800"/>
            <a:ext cx="8305800" cy="6096000"/>
          </a:xfrm>
        </p:spPr>
        <p:txBody>
          <a:bodyPr/>
          <a:lstStyle/>
          <a:p>
            <a:pPr marL="342900" marR="0" lvl="0" indent="-342900" algn="r" rtl="1">
              <a:lnSpc>
                <a:spcPct val="115000"/>
              </a:lnSpc>
              <a:spcBef>
                <a:spcPts val="0"/>
              </a:spcBef>
              <a:spcAft>
                <a:spcPts val="1000"/>
              </a:spcAft>
              <a:buFont typeface="Arial"/>
              <a:buChar char="-"/>
            </a:pPr>
            <a:r>
              <a:rPr lang="ar-EG" b="1" dirty="0">
                <a:solidFill>
                  <a:schemeClr val="tx1"/>
                </a:solidFill>
                <a:ea typeface="Calibri"/>
              </a:rPr>
              <a:t>الأهداف الخاصة</a:t>
            </a:r>
            <a:r>
              <a:rPr lang="ar-EG" dirty="0">
                <a:solidFill>
                  <a:schemeClr val="tx1"/>
                </a:solidFill>
                <a:ea typeface="Calibri"/>
              </a:rPr>
              <a:t>: لا تتم المقابلة الارشادية لمجرد الثرثرة أو تجاذب أطراف الحديث بل تتم من أجل تحديد أهداف خاصة واضحة ومحددة تتعلق بمساعدة المسترشدين الذين يترددون على المرشد النفسى، كل يختلف عن الأخر فى سمات هذه الأهداف، فالهدف من المقابلة يختلف من مسترشد إلى آخر ومن مقابلة إلى أخرى. فمنهم من يطلب المقابلة بهدف تحقيق الذات واثبات الهوية، والآخر لتغيير السلوك، ومنهم من يطلبها بهدف التخطيط لمستقبل تربوى أو مهنى أو تحديد القدرات والاستعدادات والميول ......وهكذا.  </a:t>
            </a:r>
            <a:endParaRPr lang="en-US" sz="1400" dirty="0">
              <a:solidFill>
                <a:schemeClr val="tx1"/>
              </a:solidFill>
              <a:ea typeface="Calibri"/>
              <a:cs typeface="Arial"/>
            </a:endParaRPr>
          </a:p>
          <a:p>
            <a:endParaRPr lang="en-US" dirty="0"/>
          </a:p>
        </p:txBody>
      </p:sp>
    </p:spTree>
    <p:extLst>
      <p:ext uri="{BB962C8B-B14F-4D97-AF65-F5344CB8AC3E}">
        <p14:creationId xmlns:p14="http://schemas.microsoft.com/office/powerpoint/2010/main" val="41583643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458200" cy="5943600"/>
          </a:xfrm>
        </p:spPr>
        <p:txBody>
          <a:bodyPr/>
          <a:lstStyle/>
          <a:p>
            <a:pPr algn="r" rtl="1"/>
            <a:r>
              <a:rPr lang="ar-EG" b="1" dirty="0" smtClean="0">
                <a:solidFill>
                  <a:schemeClr val="tx1"/>
                </a:solidFill>
              </a:rPr>
              <a:t>مبادئ المقابلة الارشادية:</a:t>
            </a:r>
          </a:p>
          <a:p>
            <a:pPr algn="r" rtl="1"/>
            <a:r>
              <a:rPr lang="ar-EG" b="1" dirty="0" smtClean="0">
                <a:solidFill>
                  <a:schemeClr val="tx1"/>
                </a:solidFill>
              </a:rPr>
              <a:t>المبادئ التى يجب أن تبنى عليها المقابلة الارشادية:</a:t>
            </a:r>
          </a:p>
          <a:p>
            <a:pPr algn="r" rtl="1"/>
            <a:r>
              <a:rPr lang="ar-EG" b="1" dirty="0" smtClean="0">
                <a:solidFill>
                  <a:schemeClr val="tx1"/>
                </a:solidFill>
              </a:rPr>
              <a:t>أولا: العلاقة الانسانية:</a:t>
            </a:r>
          </a:p>
          <a:p>
            <a:pPr algn="r" rtl="1"/>
            <a:r>
              <a:rPr lang="ar-EG" dirty="0" smtClean="0">
                <a:solidFill>
                  <a:schemeClr val="tx1"/>
                </a:solidFill>
              </a:rPr>
              <a:t>يجب أن تتميز المقابلة الارشادية </a:t>
            </a:r>
            <a:r>
              <a:rPr lang="ar-EG" b="1" dirty="0" smtClean="0">
                <a:solidFill>
                  <a:schemeClr val="tx1"/>
                </a:solidFill>
              </a:rPr>
              <a:t>بعلاقة انسانية دافئة </a:t>
            </a:r>
            <a:r>
              <a:rPr lang="ar-EG" dirty="0" smtClean="0">
                <a:solidFill>
                  <a:schemeClr val="tx1"/>
                </a:solidFill>
              </a:rPr>
              <a:t>بين المرشد والمسترشد بحيث تكون مبنية على الثقة والاحترام المتبادل بينهما.كما يعبر </a:t>
            </a:r>
            <a:r>
              <a:rPr lang="ar-EG" b="1" dirty="0" smtClean="0">
                <a:solidFill>
                  <a:schemeClr val="tx1"/>
                </a:solidFill>
              </a:rPr>
              <a:t>الانصات</a:t>
            </a:r>
            <a:r>
              <a:rPr lang="ar-EG" dirty="0" smtClean="0">
                <a:solidFill>
                  <a:schemeClr val="tx1"/>
                </a:solidFill>
              </a:rPr>
              <a:t> من جانب المرشد النفسى للمسترشد دون مقاطعته تأكيدا على الاهتمام بما يقوله، وتأكيدا على احترام مايبديه فإن بعض الألفاظ الدافئة من جانب المرشد تعكس مدى تعاطفه مع المسترشد مما يدعم العلاقة الانسانية بينهما. وهذه العلاقة الانسانية ضرورية فى عملية الارشاد الاكاديمى.</a:t>
            </a:r>
          </a:p>
          <a:p>
            <a:pPr algn="r" rtl="1"/>
            <a:endParaRPr lang="en-US" dirty="0">
              <a:solidFill>
                <a:schemeClr val="tx1"/>
              </a:solidFill>
            </a:endParaRPr>
          </a:p>
        </p:txBody>
      </p:sp>
    </p:spTree>
    <p:extLst>
      <p:ext uri="{BB962C8B-B14F-4D97-AF65-F5344CB8AC3E}">
        <p14:creationId xmlns:p14="http://schemas.microsoft.com/office/powerpoint/2010/main" val="17434724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534400" cy="5943600"/>
          </a:xfrm>
        </p:spPr>
        <p:txBody>
          <a:bodyPr>
            <a:normAutofit fontScale="92500"/>
          </a:bodyPr>
          <a:lstStyle/>
          <a:p>
            <a:pPr algn="r" rtl="1"/>
            <a:r>
              <a:rPr lang="ar-EG" dirty="0" smtClean="0">
                <a:solidFill>
                  <a:schemeClr val="tx1"/>
                </a:solidFill>
              </a:rPr>
              <a:t>ثانيا: </a:t>
            </a:r>
            <a:r>
              <a:rPr lang="ar-EG" b="1" dirty="0" smtClean="0">
                <a:solidFill>
                  <a:schemeClr val="tx1"/>
                </a:solidFill>
              </a:rPr>
              <a:t>تسجيل المقابلة</a:t>
            </a:r>
          </a:p>
          <a:p>
            <a:pPr algn="r" rtl="1"/>
            <a:r>
              <a:rPr lang="ar-EG" dirty="0" smtClean="0">
                <a:solidFill>
                  <a:schemeClr val="tx1"/>
                </a:solidFill>
              </a:rPr>
              <a:t>من صور التسجيلات المتعارف عليها </a:t>
            </a:r>
            <a:r>
              <a:rPr lang="ar-EG" b="1" dirty="0" smtClean="0">
                <a:solidFill>
                  <a:schemeClr val="tx1"/>
                </a:solidFill>
              </a:rPr>
              <a:t>التسجيل الكتابى، التسجيل السمعى، والتسجيل المرئى </a:t>
            </a:r>
            <a:r>
              <a:rPr lang="ar-EG" dirty="0" smtClean="0">
                <a:solidFill>
                  <a:schemeClr val="tx1"/>
                </a:solidFill>
              </a:rPr>
              <a:t>وترجع أهمية التسجيل الى حفظ المعلومات والبيانات التى يتم تداولها خلال المقابلة الارشادية لعدم تحريفها، أو عدم اهمال بعض منها، كما أنها تستخدم فى رسم الاستراتيجيات الارشادية التى تسهم بصورة أساسية فى بناء المقابلة وتطورها لصالح المسترشد.</a:t>
            </a:r>
          </a:p>
          <a:p>
            <a:pPr algn="r" rtl="1"/>
            <a:r>
              <a:rPr lang="ar-EG" b="1" dirty="0" smtClean="0">
                <a:solidFill>
                  <a:schemeClr val="tx1"/>
                </a:solidFill>
              </a:rPr>
              <a:t>ثالثا: المناقشة الموضوعية</a:t>
            </a:r>
          </a:p>
          <a:p>
            <a:pPr algn="r" rtl="1"/>
            <a:r>
              <a:rPr lang="ar-EG" dirty="0" smtClean="0">
                <a:solidFill>
                  <a:schemeClr val="tx1"/>
                </a:solidFill>
              </a:rPr>
              <a:t>يجب أن تدار المناقشة بين المرشد والمسترشد </a:t>
            </a:r>
            <a:r>
              <a:rPr lang="ar-EG" b="1" dirty="0" smtClean="0">
                <a:solidFill>
                  <a:schemeClr val="tx1"/>
                </a:solidFill>
              </a:rPr>
              <a:t>بموضوعية مطلقة </a:t>
            </a:r>
            <a:r>
              <a:rPr lang="ar-EG" dirty="0" smtClean="0">
                <a:solidFill>
                  <a:schemeClr val="tx1"/>
                </a:solidFill>
              </a:rPr>
              <a:t>دون </a:t>
            </a:r>
            <a:r>
              <a:rPr lang="ar-EG" b="1" dirty="0" smtClean="0">
                <a:solidFill>
                  <a:schemeClr val="tx1"/>
                </a:solidFill>
              </a:rPr>
              <a:t>تحيز لفكرة أو تعصب لرأى أو عودة لمبدأ</a:t>
            </a:r>
            <a:r>
              <a:rPr lang="ar-EG" dirty="0" smtClean="0">
                <a:solidFill>
                  <a:schemeClr val="tx1"/>
                </a:solidFill>
              </a:rPr>
              <a:t>. وعلى المرشد ألا يقبل من المسترشد أية مخالفات أو مغالطات لفظية مخلة بالقيم والمثل والأخلاقيات فعليه أن يصححها ويعيد المناقشة الى مجراها الطبيعى</a:t>
            </a:r>
            <a:r>
              <a:rPr lang="ar-EG" dirty="0" smtClean="0"/>
              <a:t>.</a:t>
            </a:r>
            <a:endParaRPr lang="en-US" dirty="0"/>
          </a:p>
        </p:txBody>
      </p:sp>
    </p:spTree>
    <p:extLst>
      <p:ext uri="{BB962C8B-B14F-4D97-AF65-F5344CB8AC3E}">
        <p14:creationId xmlns:p14="http://schemas.microsoft.com/office/powerpoint/2010/main" val="28990687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57200"/>
            <a:ext cx="8229600" cy="6172200"/>
          </a:xfrm>
        </p:spPr>
        <p:txBody>
          <a:bodyPr>
            <a:normAutofit lnSpcReduction="10000"/>
          </a:bodyPr>
          <a:lstStyle/>
          <a:p>
            <a:pPr algn="r" rtl="1"/>
            <a:r>
              <a:rPr lang="ar-EG" dirty="0" smtClean="0">
                <a:solidFill>
                  <a:schemeClr val="tx1"/>
                </a:solidFill>
              </a:rPr>
              <a:t>رابعا: </a:t>
            </a:r>
            <a:r>
              <a:rPr lang="ar-EG" b="1" dirty="0" smtClean="0">
                <a:solidFill>
                  <a:schemeClr val="tx1"/>
                </a:solidFill>
              </a:rPr>
              <a:t>وضوح المناقشة</a:t>
            </a:r>
          </a:p>
          <a:p>
            <a:pPr algn="r" rtl="1"/>
            <a:r>
              <a:rPr lang="ar-EG" dirty="0" smtClean="0">
                <a:solidFill>
                  <a:schemeClr val="tx1"/>
                </a:solidFill>
              </a:rPr>
              <a:t>يجب أن تكون المناقشة واضحة وصريحة من جانب الطرفين فى المقابلة الارشادية فلا يشوبها أى غموض أو لبس أو مواربة</a:t>
            </a:r>
          </a:p>
          <a:p>
            <a:pPr algn="r" rtl="1"/>
            <a:r>
              <a:rPr lang="ar-EG" dirty="0" smtClean="0">
                <a:solidFill>
                  <a:schemeClr val="tx1"/>
                </a:solidFill>
              </a:rPr>
              <a:t>وكلما كانت الأسئلة المطروحة من الطرفين قصيرة ومركزة ومتدرجة ومرتبة فإن ذلك يسهم فى بناء المقابلة وجعلها فعالة وتحقق أهدافها.</a:t>
            </a:r>
          </a:p>
          <a:p>
            <a:pPr algn="r" rtl="1"/>
            <a:r>
              <a:rPr lang="ar-EG" b="1" dirty="0" smtClean="0">
                <a:solidFill>
                  <a:schemeClr val="tx1"/>
                </a:solidFill>
              </a:rPr>
              <a:t>خامسا: الصمت والانصات</a:t>
            </a:r>
          </a:p>
          <a:p>
            <a:pPr algn="r" rtl="1"/>
            <a:r>
              <a:rPr lang="ar-EG" dirty="0" smtClean="0">
                <a:solidFill>
                  <a:schemeClr val="tx1"/>
                </a:solidFill>
              </a:rPr>
              <a:t>يرتبط الصمت بالانصات ارتباطا وثيقا، فيجب على المرشد النفسى أن يكون نموذجا حسنا فى تدعيم هذا المبدأ فى المقابلة الارشادية حتى يقلده المسترشد ولا يتحقق الهدف من المقابلة الا اذا تحدث الطرفان فى وقت واحد، لذلك يجب أن يصمت  أحدهما عندما يتحدث الآخر بحيث يكون الصمت ايجابيا ومفيدا</a:t>
            </a:r>
            <a:endParaRPr lang="en-US" dirty="0">
              <a:solidFill>
                <a:schemeClr val="tx1"/>
              </a:solidFill>
            </a:endParaRPr>
          </a:p>
        </p:txBody>
      </p:sp>
    </p:spTree>
    <p:extLst>
      <p:ext uri="{BB962C8B-B14F-4D97-AF65-F5344CB8AC3E}">
        <p14:creationId xmlns:p14="http://schemas.microsoft.com/office/powerpoint/2010/main" val="845409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609600"/>
            <a:ext cx="8458200" cy="5943600"/>
          </a:xfrm>
        </p:spPr>
        <p:txBody>
          <a:bodyPr/>
          <a:lstStyle/>
          <a:p>
            <a:pPr algn="r" rtl="1"/>
            <a:r>
              <a:rPr lang="ar-EG" dirty="0" smtClean="0">
                <a:solidFill>
                  <a:schemeClr val="tx1"/>
                </a:solidFill>
              </a:rPr>
              <a:t>فى اطلاق الحرية للمتحدث أن يعبر عن رأيه دون مقاطعة أو تشويش لما يطرحه فى المقابلة من أفكار وآراء. ويتحقق الانصات الايجابى عن طريق الاتصال البصرى أو الهمهمة بالايجاب، وهز الرأس بالتجاوب من جانب المنصت.</a:t>
            </a:r>
          </a:p>
          <a:p>
            <a:pPr marL="457200" indent="-457200" algn="r" rtl="1">
              <a:buFont typeface="Arial" charset="0"/>
              <a:buChar char="•"/>
            </a:pPr>
            <a:r>
              <a:rPr lang="ar-EG" b="1" dirty="0" smtClean="0">
                <a:solidFill>
                  <a:schemeClr val="tx1"/>
                </a:solidFill>
              </a:rPr>
              <a:t>اتجاهات المقابلة:</a:t>
            </a:r>
          </a:p>
          <a:p>
            <a:pPr algn="r" rtl="1"/>
            <a:endParaRPr lang="ar-EG" dirty="0" smtClean="0"/>
          </a:p>
          <a:p>
            <a:pPr algn="r" rtl="1"/>
            <a:r>
              <a:rPr lang="ar-EG" dirty="0" smtClean="0"/>
              <a:t> </a:t>
            </a:r>
            <a:endParaRPr lang="en-US" dirty="0"/>
          </a:p>
        </p:txBody>
      </p:sp>
    </p:spTree>
    <p:extLst>
      <p:ext uri="{BB962C8B-B14F-4D97-AF65-F5344CB8AC3E}">
        <p14:creationId xmlns:p14="http://schemas.microsoft.com/office/powerpoint/2010/main" val="663931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6172200"/>
          </a:xfrm>
        </p:spPr>
        <p:txBody>
          <a:bodyPr>
            <a:normAutofit/>
          </a:bodyPr>
          <a:lstStyle/>
          <a:p>
            <a:pPr rtl="1"/>
            <a:r>
              <a:rPr lang="ar-EG" b="1" dirty="0" smtClean="0">
                <a:latin typeface="Arabic Typesetting" pitchFamily="66" charset="-78"/>
                <a:cs typeface="Arabic Typesetting" pitchFamily="66" charset="-78"/>
              </a:rPr>
              <a:t>«مقدمة في المقابلة الارشادية»</a:t>
            </a:r>
            <a:endParaRPr lang="en-US" b="1" dirty="0">
              <a:latin typeface="Arabic Typesetting" pitchFamily="66" charset="-78"/>
              <a:cs typeface="Arabic Typesetting" pitchFamily="66" charset="-78"/>
            </a:endParaRPr>
          </a:p>
        </p:txBody>
      </p:sp>
      <p:sp>
        <p:nvSpPr>
          <p:cNvPr id="3" name="Content Placeholder 2"/>
          <p:cNvSpPr>
            <a:spLocks noGrp="1"/>
          </p:cNvSpPr>
          <p:nvPr>
            <p:ph idx="1"/>
          </p:nvPr>
        </p:nvSpPr>
        <p:spPr>
          <a:xfrm>
            <a:off x="457200" y="4648200"/>
            <a:ext cx="8229600" cy="1477963"/>
          </a:xfrm>
        </p:spPr>
        <p:txBody>
          <a:bodyPr>
            <a:normAutofit/>
          </a:bodyPr>
          <a:lstStyle/>
          <a:p>
            <a:pPr marL="0" indent="0" algn="r" rtl="1">
              <a:buNone/>
            </a:pPr>
            <a:r>
              <a:rPr lang="ar-EG" sz="2400" b="1" dirty="0" smtClean="0">
                <a:latin typeface="Andalus" pitchFamily="18" charset="-78"/>
                <a:cs typeface="Andalus" pitchFamily="18" charset="-78"/>
              </a:rPr>
              <a:t>اعداد</a:t>
            </a:r>
          </a:p>
          <a:p>
            <a:pPr marL="0" indent="0" algn="r" rtl="1">
              <a:buNone/>
            </a:pPr>
            <a:r>
              <a:rPr lang="ar-EG" sz="2400" b="1" dirty="0" smtClean="0">
                <a:latin typeface="Andalus" pitchFamily="18" charset="-78"/>
                <a:cs typeface="Andalus" pitchFamily="18" charset="-78"/>
              </a:rPr>
              <a:t>د/مني حامد أبووردة</a:t>
            </a:r>
          </a:p>
        </p:txBody>
      </p:sp>
      <p:sp>
        <p:nvSpPr>
          <p:cNvPr id="4" name="TextBox 3"/>
          <p:cNvSpPr txBox="1"/>
          <p:nvPr/>
        </p:nvSpPr>
        <p:spPr>
          <a:xfrm>
            <a:off x="5486400" y="1066800"/>
            <a:ext cx="3276600" cy="923330"/>
          </a:xfrm>
          <a:prstGeom prst="rect">
            <a:avLst/>
          </a:prstGeom>
          <a:noFill/>
        </p:spPr>
        <p:txBody>
          <a:bodyPr wrap="square" rtlCol="0">
            <a:spAutoFit/>
          </a:bodyPr>
          <a:lstStyle/>
          <a:p>
            <a:pPr algn="r" rtl="1"/>
            <a:r>
              <a:rPr lang="ar-EG" b="1" dirty="0" smtClean="0"/>
              <a:t>المملكة العربية السعودية</a:t>
            </a:r>
          </a:p>
          <a:p>
            <a:pPr algn="r" rtl="1"/>
            <a:r>
              <a:rPr lang="ar-EG" b="1" dirty="0" smtClean="0"/>
              <a:t>جامعة المجمعة</a:t>
            </a:r>
          </a:p>
          <a:p>
            <a:pPr algn="r" rtl="1"/>
            <a:r>
              <a:rPr lang="ar-EG" b="1" dirty="0" smtClean="0"/>
              <a:t>كلية التربية بالزلفى</a:t>
            </a:r>
            <a:endParaRPr lang="en-US" b="1" dirty="0"/>
          </a:p>
        </p:txBody>
      </p:sp>
    </p:spTree>
    <p:extLst>
      <p:ext uri="{BB962C8B-B14F-4D97-AF65-F5344CB8AC3E}">
        <p14:creationId xmlns:p14="http://schemas.microsoft.com/office/powerpoint/2010/main" val="33073607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28345556"/>
              </p:ext>
            </p:extLst>
          </p:nvPr>
        </p:nvGraphicFramePr>
        <p:xfrm>
          <a:off x="381000" y="1066800"/>
          <a:ext cx="8534400" cy="4663440"/>
        </p:xfrm>
        <a:graphic>
          <a:graphicData uri="http://schemas.openxmlformats.org/drawingml/2006/table">
            <a:tbl>
              <a:tblPr firstRow="1" bandRow="1">
                <a:tableStyleId>{5C22544A-7EE6-4342-B048-85BDC9FD1C3A}</a:tableStyleId>
              </a:tblPr>
              <a:tblGrid>
                <a:gridCol w="4267200"/>
                <a:gridCol w="4267200"/>
              </a:tblGrid>
              <a:tr h="213360">
                <a:tc>
                  <a:txBody>
                    <a:bodyPr/>
                    <a:lstStyle/>
                    <a:p>
                      <a:pPr algn="r" rtl="1"/>
                      <a:r>
                        <a:rPr lang="ar-EG" dirty="0" smtClean="0"/>
                        <a:t>الاتجاه غير المباشر</a:t>
                      </a:r>
                      <a:endParaRPr lang="en-US" dirty="0"/>
                    </a:p>
                  </a:txBody>
                  <a:tcPr/>
                </a:tc>
                <a:tc>
                  <a:txBody>
                    <a:bodyPr/>
                    <a:lstStyle/>
                    <a:p>
                      <a:pPr algn="r" rtl="1"/>
                      <a:r>
                        <a:rPr lang="ar-EG" dirty="0" smtClean="0"/>
                        <a:t>الاتجاه المباشر</a:t>
                      </a:r>
                      <a:endParaRPr lang="en-US" dirty="0"/>
                    </a:p>
                  </a:txBody>
                  <a:tcPr/>
                </a:tc>
              </a:tr>
              <a:tr h="456014">
                <a:tc>
                  <a:txBody>
                    <a:bodyPr/>
                    <a:lstStyle/>
                    <a:p>
                      <a:pPr algn="r"/>
                      <a:r>
                        <a:rPr lang="ar-EG" dirty="0" smtClean="0"/>
                        <a:t>المسترشد هو الذى يحدد الأهداف من المقابلة</a:t>
                      </a:r>
                      <a:r>
                        <a:rPr lang="ar-EG" baseline="0" dirty="0" smtClean="0"/>
                        <a:t> والغرض منها.</a:t>
                      </a:r>
                      <a:endParaRPr lang="en-US" dirty="0"/>
                    </a:p>
                  </a:txBody>
                  <a:tcPr/>
                </a:tc>
                <a:tc>
                  <a:txBody>
                    <a:bodyPr/>
                    <a:lstStyle/>
                    <a:p>
                      <a:pPr algn="r" rtl="1"/>
                      <a:r>
                        <a:rPr lang="ar-EG" dirty="0" smtClean="0"/>
                        <a:t>المرشد هو الذى يحدد أهداف المقابلة والغرض منها.</a:t>
                      </a:r>
                      <a:endParaRPr lang="en-US" dirty="0"/>
                    </a:p>
                  </a:txBody>
                  <a:tcPr/>
                </a:tc>
              </a:tr>
              <a:tr h="846884">
                <a:tc>
                  <a:txBody>
                    <a:bodyPr/>
                    <a:lstStyle/>
                    <a:p>
                      <a:pPr algn="r" rtl="1"/>
                      <a:r>
                        <a:rPr lang="ar-EG" dirty="0" smtClean="0"/>
                        <a:t>هذا الاتجاه يسمى باتجاه </a:t>
                      </a:r>
                      <a:r>
                        <a:rPr lang="ar-EG" b="1" dirty="0" smtClean="0"/>
                        <a:t>التفاعل الشخصى التأثيرى </a:t>
                      </a:r>
                      <a:r>
                        <a:rPr lang="ar-EG" dirty="0" smtClean="0"/>
                        <a:t>يعمل المرشد على</a:t>
                      </a:r>
                      <a:r>
                        <a:rPr lang="ar-EG" baseline="0" dirty="0" smtClean="0"/>
                        <a:t> تنمية شخصية المسترشد وتنمية قدرته على اتخاذ قراراته بنفسه .</a:t>
                      </a:r>
                      <a:endParaRPr lang="en-US" dirty="0"/>
                    </a:p>
                  </a:txBody>
                  <a:tcPr/>
                </a:tc>
                <a:tc>
                  <a:txBody>
                    <a:bodyPr/>
                    <a:lstStyle/>
                    <a:p>
                      <a:pPr algn="r" rtl="1"/>
                      <a:r>
                        <a:rPr lang="ar-EG" dirty="0" smtClean="0"/>
                        <a:t>هذا الاتجاه يسمى </a:t>
                      </a:r>
                      <a:r>
                        <a:rPr lang="ar-EG" b="1" dirty="0" smtClean="0"/>
                        <a:t>بالاتجاه التعليمى</a:t>
                      </a:r>
                      <a:r>
                        <a:rPr lang="ar-EG" b="1" baseline="0" dirty="0" smtClean="0"/>
                        <a:t> </a:t>
                      </a:r>
                      <a:r>
                        <a:rPr lang="ar-EG" baseline="0" dirty="0" smtClean="0"/>
                        <a:t>حيث يعمل المرشد النفسى على مساعدة المسترشد فى حل مشكلاته  بتعليمه كيفية اعادة النظر فى شخصيته لتحديد نقاط الضعف فيها والعمل على تلافيها، ومواطن القوة فيها والعمل على تدعيمها.</a:t>
                      </a:r>
                      <a:endParaRPr lang="en-US" dirty="0"/>
                    </a:p>
                  </a:txBody>
                  <a:tcPr/>
                </a:tc>
              </a:tr>
              <a:tr h="260580">
                <a:tc>
                  <a:txBody>
                    <a:bodyPr/>
                    <a:lstStyle/>
                    <a:p>
                      <a:pPr algn="r" rtl="1"/>
                      <a:r>
                        <a:rPr lang="ar-EG" dirty="0" smtClean="0"/>
                        <a:t>من مميزات هذا الاتجاه</a:t>
                      </a:r>
                      <a:r>
                        <a:rPr lang="ar-EG" baseline="0" dirty="0" smtClean="0"/>
                        <a:t> توفير المرونة للمسترشد بما يتيح له الفرصة للتعبير الحر وتشجيعه على اتخاذ قراراته بنفسه.</a:t>
                      </a:r>
                      <a:endParaRPr lang="en-US" dirty="0"/>
                    </a:p>
                  </a:txBody>
                  <a:tcPr/>
                </a:tc>
                <a:tc>
                  <a:txBody>
                    <a:bodyPr/>
                    <a:lstStyle/>
                    <a:p>
                      <a:pPr algn="r" rtl="1"/>
                      <a:r>
                        <a:rPr lang="ar-EG" dirty="0" smtClean="0"/>
                        <a:t>من مميزات هذا</a:t>
                      </a:r>
                      <a:r>
                        <a:rPr lang="ar-EG" baseline="0" dirty="0" smtClean="0"/>
                        <a:t> الاتجاه  أنه يوفر الوقت والجهد المبذولين فى المقابلة ، ويحقق أهداف المقابلة بسهولة ويسر.</a:t>
                      </a:r>
                      <a:endParaRPr lang="en-US" dirty="0"/>
                    </a:p>
                  </a:txBody>
                  <a:tcPr/>
                </a:tc>
              </a:tr>
              <a:tr h="260580">
                <a:tc>
                  <a:txBody>
                    <a:bodyPr/>
                    <a:lstStyle/>
                    <a:p>
                      <a:pPr algn="r" rtl="1"/>
                      <a:r>
                        <a:rPr lang="ar-EG" dirty="0" smtClean="0"/>
                        <a:t>يؤخذ</a:t>
                      </a:r>
                      <a:r>
                        <a:rPr lang="ar-EG" baseline="0" dirty="0" smtClean="0"/>
                        <a:t> على هذا الاتجاه أنه مضيعة للوقت ويتطلب مرشدين نفسيين على مستوى عال من الشفافية المهنية والاستبصار الداخلى.</a:t>
                      </a:r>
                      <a:endParaRPr lang="en-US" dirty="0"/>
                    </a:p>
                  </a:txBody>
                  <a:tcPr/>
                </a:tc>
                <a:tc>
                  <a:txBody>
                    <a:bodyPr/>
                    <a:lstStyle/>
                    <a:p>
                      <a:pPr algn="r" rtl="1"/>
                      <a:r>
                        <a:rPr lang="ar-EG" dirty="0" smtClean="0"/>
                        <a:t>يؤخذ على هذا الاتجاه أنه غير مرن فى تعامله مع المسترشد حيث لا تتيح له الفرصة فى ممارسة حريته فى الاختيار واتخاذ القرار.</a:t>
                      </a:r>
                      <a:endParaRPr lang="en-US" dirty="0"/>
                    </a:p>
                  </a:txBody>
                  <a:tcPr/>
                </a:tc>
              </a:tr>
              <a:tr h="289803">
                <a:tc>
                  <a:txBody>
                    <a:bodyPr/>
                    <a:lstStyle/>
                    <a:p>
                      <a:pPr algn="r" rtl="1"/>
                      <a:r>
                        <a:rPr lang="ar-EG" dirty="0" smtClean="0"/>
                        <a:t>أصحاب هذا الاتجاه </a:t>
                      </a:r>
                      <a:r>
                        <a:rPr lang="ar-EG" b="1" dirty="0" smtClean="0"/>
                        <a:t>روجرز</a:t>
                      </a:r>
                      <a:endParaRPr lang="en-US" b="1" dirty="0"/>
                    </a:p>
                  </a:txBody>
                  <a:tcPr/>
                </a:tc>
                <a:tc>
                  <a:txBody>
                    <a:bodyPr/>
                    <a:lstStyle/>
                    <a:p>
                      <a:pPr algn="r" rtl="1"/>
                      <a:r>
                        <a:rPr lang="ar-EG" dirty="0" smtClean="0"/>
                        <a:t>أصحاب هذا الاتجاه </a:t>
                      </a:r>
                      <a:r>
                        <a:rPr lang="ar-EG" b="1" dirty="0" smtClean="0"/>
                        <a:t>اليس</a:t>
                      </a:r>
                      <a:endParaRPr lang="en-US" b="1" dirty="0"/>
                    </a:p>
                  </a:txBody>
                  <a:tcPr/>
                </a:tc>
              </a:tr>
            </a:tbl>
          </a:graphicData>
        </a:graphic>
      </p:graphicFrame>
    </p:spTree>
    <p:extLst>
      <p:ext uri="{BB962C8B-B14F-4D97-AF65-F5344CB8AC3E}">
        <p14:creationId xmlns:p14="http://schemas.microsoft.com/office/powerpoint/2010/main" val="4231790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lstStyle/>
          <a:p>
            <a:pPr marL="3657600" lvl="8" indent="0" algn="r">
              <a:buNone/>
            </a:pPr>
            <a:r>
              <a:rPr lang="ar-EG" sz="3200" b="1" dirty="0" smtClean="0"/>
              <a:t>أهمية المقابلة الارشادية</a:t>
            </a:r>
            <a:r>
              <a:rPr lang="ar-EG" dirty="0" smtClean="0"/>
              <a:t>:</a:t>
            </a:r>
          </a:p>
          <a:p>
            <a:pPr algn="r" rtl="1">
              <a:buFont typeface="Arial" charset="0"/>
              <a:buChar char="•"/>
            </a:pPr>
            <a:r>
              <a:rPr lang="ar-EG" dirty="0" smtClean="0"/>
              <a:t>تتركز أهمية المقابلة الارشادية فى قدرتها على </a:t>
            </a:r>
            <a:r>
              <a:rPr lang="ar-EG" b="1" dirty="0" smtClean="0"/>
              <a:t>تقويم المسترشدين </a:t>
            </a:r>
            <a:r>
              <a:rPr lang="ar-EG" dirty="0" smtClean="0"/>
              <a:t>ومعرفة امكانياتهم على أسس علمية مدروسة بإستخدام </a:t>
            </a:r>
            <a:r>
              <a:rPr lang="ar-EG" b="1" dirty="0" smtClean="0"/>
              <a:t>القياس النفسى</a:t>
            </a:r>
            <a:r>
              <a:rPr lang="ar-EG" dirty="0" smtClean="0"/>
              <a:t>، كما يمكن تقويمهم من خلال </a:t>
            </a:r>
            <a:r>
              <a:rPr lang="ar-EG" b="1" dirty="0" smtClean="0"/>
              <a:t>الملاحظة</a:t>
            </a:r>
            <a:r>
              <a:rPr lang="ar-EG" dirty="0" smtClean="0"/>
              <a:t> التى تتم خلال المقابلة ( وذلك أثناء ردود أفعالهم على أسئلة المرشد، وطريقتهم فى الاستفسار</a:t>
            </a:r>
            <a:r>
              <a:rPr lang="ar-EG" dirty="0"/>
              <a:t>،</a:t>
            </a:r>
            <a:r>
              <a:rPr lang="ar-EG" dirty="0" smtClean="0"/>
              <a:t> وأسلوبهم فى طرح الأسئلة، وانفعالاتهم خلال المقابلة).</a:t>
            </a:r>
          </a:p>
          <a:p>
            <a:pPr algn="r" rtl="1">
              <a:buFont typeface="Arial" charset="0"/>
              <a:buChar char="•"/>
            </a:pPr>
            <a:r>
              <a:rPr lang="ar-EG" dirty="0" smtClean="0"/>
              <a:t>كما تتيح المقابلة الارشادية </a:t>
            </a:r>
            <a:r>
              <a:rPr lang="ar-EG" b="1" dirty="0" smtClean="0"/>
              <a:t>الفرصة</a:t>
            </a:r>
            <a:r>
              <a:rPr lang="ar-EG" dirty="0" smtClean="0"/>
              <a:t> </a:t>
            </a:r>
            <a:r>
              <a:rPr lang="ar-EG" b="1" dirty="0" smtClean="0"/>
              <a:t>لجمع المعلومات </a:t>
            </a:r>
            <a:r>
              <a:rPr lang="ar-EG" dirty="0" smtClean="0"/>
              <a:t>الضرورية واللازمة عن المسترشدين فيما يتعلق بالاحداث التى مروا بها وتسجيلها كتابيا أو سمعيا أو مرئيا مما يسهم فى تطوير حالاتهم ومساعدتهم فى حل مشكلاتهم بموضوعية.</a:t>
            </a:r>
            <a:endParaRPr lang="en-US" dirty="0"/>
          </a:p>
        </p:txBody>
      </p:sp>
    </p:spTree>
    <p:extLst>
      <p:ext uri="{BB962C8B-B14F-4D97-AF65-F5344CB8AC3E}">
        <p14:creationId xmlns:p14="http://schemas.microsoft.com/office/powerpoint/2010/main" val="141158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382000" cy="6172200"/>
          </a:xfrm>
        </p:spPr>
        <p:txBody>
          <a:bodyPr/>
          <a:lstStyle/>
          <a:p>
            <a:pPr marL="457200" indent="-457200" algn="r" rtl="1">
              <a:buFont typeface="Arial" charset="0"/>
              <a:buChar char="•"/>
            </a:pPr>
            <a:r>
              <a:rPr lang="ar-EG" dirty="0" smtClean="0">
                <a:solidFill>
                  <a:schemeClr val="tx1"/>
                </a:solidFill>
              </a:rPr>
              <a:t>فالمقابلة الارشادية تسهم </a:t>
            </a:r>
            <a:r>
              <a:rPr lang="ar-EG" b="1" dirty="0" smtClean="0">
                <a:solidFill>
                  <a:schemeClr val="tx1"/>
                </a:solidFill>
              </a:rPr>
              <a:t>بفاعلية فى اتاحة الفرصة </a:t>
            </a:r>
            <a:r>
              <a:rPr lang="ar-EG" dirty="0" smtClean="0">
                <a:solidFill>
                  <a:schemeClr val="tx1"/>
                </a:solidFill>
              </a:rPr>
              <a:t>للمسترشدين </a:t>
            </a:r>
            <a:r>
              <a:rPr lang="ar-EG" b="1" dirty="0" smtClean="0">
                <a:solidFill>
                  <a:schemeClr val="tx1"/>
                </a:solidFill>
              </a:rPr>
              <a:t>على تنمية استبصاراتهم الداخلية </a:t>
            </a:r>
            <a:r>
              <a:rPr lang="ar-EG" dirty="0" smtClean="0">
                <a:solidFill>
                  <a:schemeClr val="tx1"/>
                </a:solidFill>
              </a:rPr>
              <a:t>،والتعبير عن مشاعرهم بحرية، واختيار اتجاهاتهم النفسية، وتطوير نموهم الشخصى، والاجتماعى والتربوى والمهنى حيث يتعدل المسترشد إلى الأفضل.</a:t>
            </a:r>
          </a:p>
          <a:p>
            <a:pPr algn="r" rtl="1"/>
            <a:r>
              <a:rPr lang="ar-EG" dirty="0">
                <a:solidFill>
                  <a:schemeClr val="tx1"/>
                </a:solidFill>
              </a:rPr>
              <a:t> </a:t>
            </a:r>
            <a:r>
              <a:rPr lang="ar-EG" b="1" dirty="0" smtClean="0">
                <a:solidFill>
                  <a:schemeClr val="tx1"/>
                </a:solidFill>
              </a:rPr>
              <a:t>المظهر الشخصى للمرشد:</a:t>
            </a:r>
          </a:p>
          <a:p>
            <a:pPr algn="r" rtl="1"/>
            <a:r>
              <a:rPr lang="ar-EG" dirty="0" smtClean="0">
                <a:solidFill>
                  <a:schemeClr val="tx1"/>
                </a:solidFill>
              </a:rPr>
              <a:t>يلعب المظهر الشخصى للمرشد دورا هاما فى تنمية المقابلة الارشادية وتقدمها على نحو يحقق أهدافها.وقال </a:t>
            </a:r>
            <a:r>
              <a:rPr lang="ar-EG" b="1" dirty="0" smtClean="0">
                <a:solidFill>
                  <a:schemeClr val="tx1"/>
                </a:solidFill>
              </a:rPr>
              <a:t>بينجامين</a:t>
            </a:r>
            <a:r>
              <a:rPr lang="ar-EG" dirty="0" smtClean="0">
                <a:solidFill>
                  <a:schemeClr val="tx1"/>
                </a:solidFill>
              </a:rPr>
              <a:t> أنه لا يشترط ملابس معينة ولكن لا بد أن تكون الملابس </a:t>
            </a:r>
            <a:r>
              <a:rPr lang="ar-EG" b="1" dirty="0" smtClean="0">
                <a:solidFill>
                  <a:schemeClr val="tx1"/>
                </a:solidFill>
              </a:rPr>
              <a:t>مناسبة</a:t>
            </a:r>
            <a:r>
              <a:rPr lang="ar-EG" dirty="0" smtClean="0">
                <a:solidFill>
                  <a:schemeClr val="tx1"/>
                </a:solidFill>
              </a:rPr>
              <a:t> </a:t>
            </a:r>
            <a:r>
              <a:rPr lang="ar-EG" b="1" dirty="0" smtClean="0">
                <a:solidFill>
                  <a:schemeClr val="tx1"/>
                </a:solidFill>
              </a:rPr>
              <a:t>وملائمة لوضعه المهنى</a:t>
            </a:r>
            <a:r>
              <a:rPr lang="ar-EG" dirty="0" smtClean="0">
                <a:solidFill>
                  <a:schemeClr val="tx1"/>
                </a:solidFill>
              </a:rPr>
              <a:t>. ولكن اشترطت </a:t>
            </a:r>
            <a:r>
              <a:rPr lang="ar-EG" b="1" dirty="0" smtClean="0">
                <a:solidFill>
                  <a:schemeClr val="tx1"/>
                </a:solidFill>
              </a:rPr>
              <a:t>كونديلا</a:t>
            </a:r>
            <a:r>
              <a:rPr lang="ar-EG" dirty="0" smtClean="0">
                <a:solidFill>
                  <a:schemeClr val="tx1"/>
                </a:solidFill>
              </a:rPr>
              <a:t> على المرشد الانثى أن ترتدى </a:t>
            </a:r>
            <a:r>
              <a:rPr lang="ar-EG" b="1" dirty="0" smtClean="0">
                <a:solidFill>
                  <a:schemeClr val="tx1"/>
                </a:solidFill>
              </a:rPr>
              <a:t>ملابس محتشمة </a:t>
            </a:r>
            <a:r>
              <a:rPr lang="ar-EG" dirty="0" smtClean="0">
                <a:solidFill>
                  <a:schemeClr val="tx1"/>
                </a:solidFill>
              </a:rPr>
              <a:t>تستر عورتها ولا تبرز مفاتنها </a:t>
            </a:r>
            <a:endParaRPr lang="en-US" dirty="0"/>
          </a:p>
        </p:txBody>
      </p:sp>
    </p:spTree>
    <p:extLst>
      <p:ext uri="{BB962C8B-B14F-4D97-AF65-F5344CB8AC3E}">
        <p14:creationId xmlns:p14="http://schemas.microsoft.com/office/powerpoint/2010/main" val="4148283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458200" cy="6248400"/>
          </a:xfrm>
        </p:spPr>
        <p:txBody>
          <a:bodyPr/>
          <a:lstStyle/>
          <a:p>
            <a:pPr algn="r" rtl="1"/>
            <a:r>
              <a:rPr lang="ar-EG" dirty="0" smtClean="0">
                <a:solidFill>
                  <a:schemeClr val="tx1"/>
                </a:solidFill>
              </a:rPr>
              <a:t>وأن لاتكون قصيرة، كما أوصت عدم ارتداء أى من ملابس الرجال كالبنطلون. </a:t>
            </a:r>
            <a:r>
              <a:rPr lang="ar-EG" b="1" dirty="0" smtClean="0">
                <a:solidFill>
                  <a:schemeClr val="tx1"/>
                </a:solidFill>
              </a:rPr>
              <a:t>فمظهر المرشد النفسى </a:t>
            </a:r>
            <a:r>
              <a:rPr lang="ar-EG" dirty="0" smtClean="0">
                <a:solidFill>
                  <a:schemeClr val="tx1"/>
                </a:solidFill>
              </a:rPr>
              <a:t>يلعب دورا هاما فى </a:t>
            </a:r>
            <a:r>
              <a:rPr lang="ar-EG" b="1" dirty="0" smtClean="0">
                <a:solidFill>
                  <a:schemeClr val="tx1"/>
                </a:solidFill>
              </a:rPr>
              <a:t>تنمية شخصية المسترشد </a:t>
            </a:r>
            <a:r>
              <a:rPr lang="ar-EG" dirty="0" smtClean="0">
                <a:solidFill>
                  <a:schemeClr val="tx1"/>
                </a:solidFill>
              </a:rPr>
              <a:t>التى تعتبر المحصلة النهائية لاهداف المقابلات الارشادية. فلابد أن يكون المرشد نموذجا مثاليا يقلده ويتوحد مع اتجاهاته وهذا</a:t>
            </a:r>
            <a:r>
              <a:rPr lang="ar-EG" b="1" dirty="0" smtClean="0">
                <a:solidFill>
                  <a:schemeClr val="tx1"/>
                </a:solidFill>
              </a:rPr>
              <a:t> </a:t>
            </a:r>
            <a:r>
              <a:rPr lang="ar-EG" dirty="0" smtClean="0">
                <a:solidFill>
                  <a:schemeClr val="tx1"/>
                </a:solidFill>
              </a:rPr>
              <a:t>هو السبيل إلى الشفاء الذى ألم به. </a:t>
            </a:r>
          </a:p>
          <a:p>
            <a:pPr algn="r" rtl="1"/>
            <a:r>
              <a:rPr lang="ar-EG" dirty="0">
                <a:solidFill>
                  <a:schemeClr val="tx1"/>
                </a:solidFill>
              </a:rPr>
              <a:t> </a:t>
            </a:r>
            <a:r>
              <a:rPr lang="ar-EG" dirty="0" smtClean="0">
                <a:solidFill>
                  <a:schemeClr val="tx1"/>
                </a:solidFill>
              </a:rPr>
              <a:t>    إن أول ما يقع عليه </a:t>
            </a:r>
            <a:r>
              <a:rPr lang="ar-EG" b="1" dirty="0" smtClean="0">
                <a:solidFill>
                  <a:schemeClr val="tx1"/>
                </a:solidFill>
              </a:rPr>
              <a:t>بصر المسترشد</a:t>
            </a:r>
            <a:r>
              <a:rPr lang="ar-EG" dirty="0" smtClean="0">
                <a:solidFill>
                  <a:schemeClr val="tx1"/>
                </a:solidFill>
              </a:rPr>
              <a:t> عند المقابلات الارشادية هو </a:t>
            </a:r>
            <a:r>
              <a:rPr lang="ar-EG" b="1" dirty="0" smtClean="0">
                <a:solidFill>
                  <a:schemeClr val="tx1"/>
                </a:solidFill>
              </a:rPr>
              <a:t>المرشد</a:t>
            </a:r>
            <a:r>
              <a:rPr lang="ar-EG" dirty="0" smtClean="0">
                <a:solidFill>
                  <a:schemeClr val="tx1"/>
                </a:solidFill>
              </a:rPr>
              <a:t>، ذلك الشخص الذى يقابله على اعتباره </a:t>
            </a:r>
            <a:r>
              <a:rPr lang="ar-EG" b="1" dirty="0" smtClean="0">
                <a:solidFill>
                  <a:schemeClr val="tx1"/>
                </a:solidFill>
              </a:rPr>
              <a:t>المنقذ </a:t>
            </a:r>
            <a:r>
              <a:rPr lang="ar-EG" dirty="0" smtClean="0">
                <a:solidFill>
                  <a:schemeClr val="tx1"/>
                </a:solidFill>
              </a:rPr>
              <a:t>الذى سيأخذ بيده من </a:t>
            </a:r>
            <a:r>
              <a:rPr lang="ar-EG" b="1" dirty="0" smtClean="0">
                <a:solidFill>
                  <a:schemeClr val="tx1"/>
                </a:solidFill>
              </a:rPr>
              <a:t>هاوية النفس إلى بر الأمان </a:t>
            </a:r>
            <a:r>
              <a:rPr lang="ar-EG" dirty="0" smtClean="0">
                <a:solidFill>
                  <a:schemeClr val="tx1"/>
                </a:solidFill>
              </a:rPr>
              <a:t>والاطمئنان على أنه </a:t>
            </a:r>
            <a:r>
              <a:rPr lang="ar-EG" b="1" dirty="0" smtClean="0">
                <a:solidFill>
                  <a:schemeClr val="tx1"/>
                </a:solidFill>
              </a:rPr>
              <a:t>الفرد الخبير </a:t>
            </a:r>
            <a:r>
              <a:rPr lang="ar-EG" dirty="0" smtClean="0">
                <a:solidFill>
                  <a:schemeClr val="tx1"/>
                </a:solidFill>
              </a:rPr>
              <a:t>الذى يساعده على </a:t>
            </a:r>
            <a:r>
              <a:rPr lang="ar-EG" b="1" dirty="0" smtClean="0">
                <a:solidFill>
                  <a:schemeClr val="tx1"/>
                </a:solidFill>
              </a:rPr>
              <a:t>حل مشكلاته </a:t>
            </a:r>
            <a:r>
              <a:rPr lang="ar-EG" dirty="0" smtClean="0">
                <a:solidFill>
                  <a:schemeClr val="tx1"/>
                </a:solidFill>
              </a:rPr>
              <a:t>وبإعتباره أنه </a:t>
            </a:r>
            <a:r>
              <a:rPr lang="ar-EG" b="1" dirty="0" smtClean="0">
                <a:solidFill>
                  <a:schemeClr val="tx1"/>
                </a:solidFill>
              </a:rPr>
              <a:t>المثل الأعلى والنموذج الحسن الذى يفترض ان يقلده</a:t>
            </a:r>
            <a:r>
              <a:rPr lang="ar-EG" dirty="0" smtClean="0">
                <a:solidFill>
                  <a:schemeClr val="tx1"/>
                </a:solidFill>
              </a:rPr>
              <a:t>، وكيف يتحقق هذا ان لم يكن المرشد على مستوى لائق من المظهر الشخصى</a:t>
            </a:r>
            <a:r>
              <a:rPr lang="ar-EG" dirty="0" smtClean="0"/>
              <a:t>.</a:t>
            </a:r>
          </a:p>
        </p:txBody>
      </p:sp>
    </p:spTree>
    <p:extLst>
      <p:ext uri="{BB962C8B-B14F-4D97-AF65-F5344CB8AC3E}">
        <p14:creationId xmlns:p14="http://schemas.microsoft.com/office/powerpoint/2010/main" val="1071549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4800"/>
            <a:ext cx="8305800" cy="6248400"/>
          </a:xfrm>
        </p:spPr>
        <p:txBody>
          <a:bodyPr>
            <a:normAutofit lnSpcReduction="10000"/>
          </a:bodyPr>
          <a:lstStyle/>
          <a:p>
            <a:pPr marL="457200" indent="-457200" algn="r" rtl="1">
              <a:buFontTx/>
              <a:buChar char="-"/>
            </a:pPr>
            <a:r>
              <a:rPr lang="ar-EG" dirty="0" smtClean="0">
                <a:solidFill>
                  <a:schemeClr val="tx1"/>
                </a:solidFill>
              </a:rPr>
              <a:t>كيف تؤدى المرشدة النفسية مهمتها وهى كاشفة لساقيها أو عارية الأكتاف والذراعين؟ كيف يكون الحال وهى واضعة لمساحيق التجميل على وجهها؟ وكيف تكون للمرشدة النفسية وهى تفسد أنوثتها بارتدائها البنطلون وتتشبه بالرجال؟ لذا </a:t>
            </a:r>
            <a:r>
              <a:rPr lang="ar-EG" b="1" dirty="0" smtClean="0">
                <a:solidFill>
                  <a:schemeClr val="tx1"/>
                </a:solidFill>
              </a:rPr>
              <a:t>لابد أن يكون المظهر الشخصى للمرشد النفسى مناسبا لمكانته المهنية</a:t>
            </a:r>
            <a:r>
              <a:rPr lang="ar-EG" dirty="0" smtClean="0">
                <a:solidFill>
                  <a:schemeClr val="tx1"/>
                </a:solidFill>
              </a:rPr>
              <a:t>.ولا تعنى كلمة مناسب أن تكون الملابس غالية الثمن أو أن تكون على أحدث الموضات العالمية، انما تعنى هذه الكلمة أن الملابس يتوفر بها البساطة التى يقدر عليها اى فرد، والتى تحقق الذوق السليم الذى يرضى عنه الجميع.</a:t>
            </a:r>
          </a:p>
          <a:p>
            <a:pPr marL="457200" indent="-457200" algn="r" rtl="1">
              <a:buFontTx/>
              <a:buChar char="-"/>
            </a:pPr>
            <a:r>
              <a:rPr lang="ar-EG" dirty="0">
                <a:solidFill>
                  <a:schemeClr val="tx1"/>
                </a:solidFill>
              </a:rPr>
              <a:t> </a:t>
            </a:r>
            <a:r>
              <a:rPr lang="ar-EG" dirty="0" smtClean="0">
                <a:solidFill>
                  <a:schemeClr val="tx1"/>
                </a:solidFill>
              </a:rPr>
              <a:t>  فلا يعقل أن يقابل المرشد سواء ذكرا أم أنثى المسترشدين بملابس سهرة بحجة أنه سيذهب بعد المقابلة إلى حفلة أو سهرة،أو ان يلبس ملابس رياضية بحجة أنه سيذهب الى </a:t>
            </a:r>
            <a:endParaRPr lang="en-US" dirty="0">
              <a:solidFill>
                <a:schemeClr val="tx1"/>
              </a:solidFill>
            </a:endParaRPr>
          </a:p>
        </p:txBody>
      </p:sp>
    </p:spTree>
    <p:extLst>
      <p:ext uri="{BB962C8B-B14F-4D97-AF65-F5344CB8AC3E}">
        <p14:creationId xmlns:p14="http://schemas.microsoft.com/office/powerpoint/2010/main" val="540213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534400" cy="6324600"/>
          </a:xfrm>
        </p:spPr>
        <p:txBody>
          <a:bodyPr>
            <a:normAutofit lnSpcReduction="10000"/>
          </a:bodyPr>
          <a:lstStyle/>
          <a:p>
            <a:pPr algn="r" rtl="1"/>
            <a:r>
              <a:rPr lang="ar-EG" dirty="0" smtClean="0">
                <a:solidFill>
                  <a:schemeClr val="tx1"/>
                </a:solidFill>
              </a:rPr>
              <a:t>النادى بعد الانتهاء من المقابلة . فلابد أن يعرف المرشد أن ملابسه تؤثر على عملية المقابلة، فلابد </a:t>
            </a:r>
            <a:r>
              <a:rPr lang="ar-EG" b="1" dirty="0" smtClean="0">
                <a:solidFill>
                  <a:schemeClr val="tx1"/>
                </a:solidFill>
              </a:rPr>
              <a:t>أن تتسم ببساطة فى الملابس وذوق فى الاختياروالتنسيق</a:t>
            </a:r>
            <a:r>
              <a:rPr lang="ar-EG" dirty="0" smtClean="0">
                <a:solidFill>
                  <a:schemeClr val="tx1"/>
                </a:solidFill>
              </a:rPr>
              <a:t>. وليضع المرشد نصب عينه أن كل ما يرتديه سيكون له أثر بالغ الأهمية على نفسية المسترشد فلا </a:t>
            </a:r>
            <a:r>
              <a:rPr lang="ar-EG" b="1" dirty="0" smtClean="0">
                <a:solidFill>
                  <a:schemeClr val="tx1"/>
                </a:solidFill>
              </a:rPr>
              <a:t>يغالى بالافراط الزائد، ولا يبالغ بالاهمال الزائد</a:t>
            </a:r>
            <a:r>
              <a:rPr lang="ar-EG" dirty="0" smtClean="0">
                <a:solidFill>
                  <a:schemeClr val="tx1"/>
                </a:solidFill>
              </a:rPr>
              <a:t>.</a:t>
            </a:r>
          </a:p>
          <a:p>
            <a:pPr algn="r" rtl="1"/>
            <a:r>
              <a:rPr lang="ar-EG" dirty="0" smtClean="0">
                <a:solidFill>
                  <a:schemeClr val="tx1"/>
                </a:solidFill>
              </a:rPr>
              <a:t>* </a:t>
            </a:r>
            <a:r>
              <a:rPr lang="ar-EG" b="1" dirty="0" smtClean="0">
                <a:solidFill>
                  <a:schemeClr val="tx1"/>
                </a:solidFill>
              </a:rPr>
              <a:t>استقبال المرشد</a:t>
            </a:r>
            <a:r>
              <a:rPr lang="ar-EG" dirty="0" smtClean="0">
                <a:solidFill>
                  <a:schemeClr val="tx1"/>
                </a:solidFill>
              </a:rPr>
              <a:t>:</a:t>
            </a:r>
            <a:endParaRPr lang="ar-EG" dirty="0">
              <a:solidFill>
                <a:schemeClr val="tx1"/>
              </a:solidFill>
            </a:endParaRPr>
          </a:p>
          <a:p>
            <a:pPr algn="r" rtl="1"/>
            <a:r>
              <a:rPr lang="ar-EG" dirty="0" smtClean="0">
                <a:solidFill>
                  <a:schemeClr val="tx1"/>
                </a:solidFill>
              </a:rPr>
              <a:t>الانطباع الأول يدوم. مما لاشك فيه أن </a:t>
            </a:r>
            <a:r>
              <a:rPr lang="ar-EG" b="1" dirty="0" smtClean="0">
                <a:solidFill>
                  <a:schemeClr val="tx1"/>
                </a:solidFill>
              </a:rPr>
              <a:t>الانطباع الأول </a:t>
            </a:r>
            <a:r>
              <a:rPr lang="ar-EG" dirty="0" smtClean="0">
                <a:solidFill>
                  <a:schemeClr val="tx1"/>
                </a:solidFill>
              </a:rPr>
              <a:t>الذى يأخذه المسترشد عند مقابلة المرشد منذ أول لحظة سواء كان هذا الانطباع جيدا أم سيئا فهو الذى يدوم. لذلك لابد أن يهتم المرشد باللقاء الأول.</a:t>
            </a:r>
          </a:p>
          <a:p>
            <a:pPr marL="457200" indent="-457200" algn="r" rtl="1">
              <a:buFont typeface="Arial" charset="0"/>
              <a:buChar char="•"/>
            </a:pPr>
            <a:r>
              <a:rPr lang="ar-EG" b="1" dirty="0" smtClean="0">
                <a:solidFill>
                  <a:schemeClr val="tx1"/>
                </a:solidFill>
              </a:rPr>
              <a:t>توصيات ومحظورات:</a:t>
            </a:r>
          </a:p>
          <a:p>
            <a:pPr algn="r" rtl="1"/>
            <a:r>
              <a:rPr lang="ar-EG" dirty="0" smtClean="0">
                <a:solidFill>
                  <a:schemeClr val="tx1"/>
                </a:solidFill>
              </a:rPr>
              <a:t>1- </a:t>
            </a:r>
            <a:r>
              <a:rPr lang="ar-EG" b="1" dirty="0" smtClean="0">
                <a:solidFill>
                  <a:schemeClr val="tx1"/>
                </a:solidFill>
              </a:rPr>
              <a:t>الابتسامة الدافئة </a:t>
            </a:r>
            <a:r>
              <a:rPr lang="ar-EG" dirty="0" smtClean="0">
                <a:solidFill>
                  <a:schemeClr val="tx1"/>
                </a:solidFill>
              </a:rPr>
              <a:t>فى وجه المسترشد ضرورية فهى تبعث الأمل فى نفسه وتغرس الثقة فى المرشد.</a:t>
            </a:r>
            <a:endParaRPr lang="en-US" dirty="0">
              <a:solidFill>
                <a:schemeClr val="tx1"/>
              </a:solidFill>
            </a:endParaRPr>
          </a:p>
        </p:txBody>
      </p:sp>
    </p:spTree>
    <p:extLst>
      <p:ext uri="{BB962C8B-B14F-4D97-AF65-F5344CB8AC3E}">
        <p14:creationId xmlns:p14="http://schemas.microsoft.com/office/powerpoint/2010/main" val="2858309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305800" cy="6248400"/>
          </a:xfrm>
        </p:spPr>
        <p:txBody>
          <a:bodyPr/>
          <a:lstStyle/>
          <a:p>
            <a:pPr algn="r" rtl="1"/>
            <a:r>
              <a:rPr lang="ar-EG" dirty="0" smtClean="0">
                <a:solidFill>
                  <a:schemeClr val="tx1"/>
                </a:solidFill>
              </a:rPr>
              <a:t>2- لابد من وضع المسترشد فى </a:t>
            </a:r>
            <a:r>
              <a:rPr lang="ar-EG" b="1" dirty="0" smtClean="0">
                <a:solidFill>
                  <a:schemeClr val="tx1"/>
                </a:solidFill>
              </a:rPr>
              <a:t>اطار العلاقة المهنية </a:t>
            </a:r>
            <a:r>
              <a:rPr lang="ar-EG" dirty="0" smtClean="0">
                <a:solidFill>
                  <a:schemeClr val="tx1"/>
                </a:solidFill>
              </a:rPr>
              <a:t>منذ اللحظة الأولى ثم </a:t>
            </a:r>
            <a:r>
              <a:rPr lang="ar-EG" b="1" dirty="0" smtClean="0">
                <a:solidFill>
                  <a:schemeClr val="tx1"/>
                </a:solidFill>
              </a:rPr>
              <a:t>نقله إلى المقابلة الارشادية</a:t>
            </a:r>
            <a:r>
              <a:rPr lang="ar-EG" dirty="0" smtClean="0">
                <a:solidFill>
                  <a:schemeClr val="tx1"/>
                </a:solidFill>
              </a:rPr>
              <a:t>، تجعله يشعر بأن فلان سيتولى رعايته والاهتمام به.</a:t>
            </a:r>
          </a:p>
          <a:p>
            <a:pPr algn="r" rtl="1"/>
            <a:r>
              <a:rPr lang="ar-EG" dirty="0" smtClean="0">
                <a:solidFill>
                  <a:schemeClr val="tx1"/>
                </a:solidFill>
              </a:rPr>
              <a:t>3- لابد من </a:t>
            </a:r>
            <a:r>
              <a:rPr lang="ar-EG" b="1" dirty="0" smtClean="0">
                <a:solidFill>
                  <a:schemeClr val="tx1"/>
                </a:solidFill>
              </a:rPr>
              <a:t>وضع حد للتعامل بينهما </a:t>
            </a:r>
            <a:r>
              <a:rPr lang="ar-EG" dirty="0" smtClean="0">
                <a:solidFill>
                  <a:schemeClr val="tx1"/>
                </a:solidFill>
              </a:rPr>
              <a:t>دون الغاء الألقاب وعدم رفع الكلفة.</a:t>
            </a:r>
          </a:p>
          <a:p>
            <a:pPr algn="r" rtl="1"/>
            <a:r>
              <a:rPr lang="ar-EG" dirty="0" smtClean="0">
                <a:solidFill>
                  <a:schemeClr val="tx1"/>
                </a:solidFill>
              </a:rPr>
              <a:t>4- عدم ذكر كلمة </a:t>
            </a:r>
            <a:r>
              <a:rPr lang="ar-EG" b="1" dirty="0" smtClean="0">
                <a:solidFill>
                  <a:schemeClr val="tx1"/>
                </a:solidFill>
              </a:rPr>
              <a:t>مشكلة</a:t>
            </a:r>
            <a:r>
              <a:rPr lang="ar-EG" dirty="0" smtClean="0">
                <a:solidFill>
                  <a:schemeClr val="tx1"/>
                </a:solidFill>
              </a:rPr>
              <a:t> على لسان المرشد عند استقباله للمسترشد .</a:t>
            </a:r>
          </a:p>
          <a:p>
            <a:pPr algn="r" rtl="1"/>
            <a:r>
              <a:rPr lang="ar-EG" dirty="0" smtClean="0">
                <a:solidFill>
                  <a:schemeClr val="tx1"/>
                </a:solidFill>
              </a:rPr>
              <a:t>5- البعد كل البعد </a:t>
            </a:r>
            <a:r>
              <a:rPr lang="ar-EG" b="1" dirty="0" smtClean="0">
                <a:solidFill>
                  <a:schemeClr val="tx1"/>
                </a:solidFill>
              </a:rPr>
              <a:t>عن صيغة الأمر</a:t>
            </a:r>
            <a:r>
              <a:rPr lang="ar-EG" dirty="0" smtClean="0">
                <a:solidFill>
                  <a:schemeClr val="tx1"/>
                </a:solidFill>
              </a:rPr>
              <a:t>، فلابد أن نعمق معنى التشاور فى نفس المسترشد منذ اللحظة الأولى.</a:t>
            </a:r>
          </a:p>
          <a:p>
            <a:pPr algn="r" rtl="1"/>
            <a:r>
              <a:rPr lang="ar-EG" dirty="0" smtClean="0">
                <a:solidFill>
                  <a:schemeClr val="tx1"/>
                </a:solidFill>
              </a:rPr>
              <a:t>6- يفضل عدم ذكر </a:t>
            </a:r>
            <a:r>
              <a:rPr lang="ar-EG" b="1" dirty="0" smtClean="0">
                <a:solidFill>
                  <a:schemeClr val="tx1"/>
                </a:solidFill>
              </a:rPr>
              <a:t>غرفة الارشاد النفسى</a:t>
            </a:r>
            <a:r>
              <a:rPr lang="ar-EG" dirty="0" smtClean="0">
                <a:solidFill>
                  <a:schemeClr val="tx1"/>
                </a:solidFill>
              </a:rPr>
              <a:t> واستخدام بديلا عنها مكتبى، مكان هادئ، غرفتى.</a:t>
            </a:r>
            <a:endParaRPr lang="en-US" dirty="0">
              <a:solidFill>
                <a:schemeClr val="tx1"/>
              </a:solidFill>
            </a:endParaRPr>
          </a:p>
        </p:txBody>
      </p:sp>
    </p:spTree>
    <p:extLst>
      <p:ext uri="{BB962C8B-B14F-4D97-AF65-F5344CB8AC3E}">
        <p14:creationId xmlns:p14="http://schemas.microsoft.com/office/powerpoint/2010/main" val="19273894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534400" cy="6019800"/>
          </a:xfrm>
        </p:spPr>
        <p:txBody>
          <a:bodyPr/>
          <a:lstStyle/>
          <a:p>
            <a:pPr algn="r" rtl="1"/>
            <a:r>
              <a:rPr lang="ar-EG" dirty="0" smtClean="0">
                <a:solidFill>
                  <a:schemeClr val="tx1"/>
                </a:solidFill>
              </a:rPr>
              <a:t>7- يفضل أن </a:t>
            </a:r>
            <a:r>
              <a:rPr lang="ar-EG" b="1" dirty="0" smtClean="0">
                <a:solidFill>
                  <a:schemeClr val="tx1"/>
                </a:solidFill>
              </a:rPr>
              <a:t>يتقدم المسترشد </a:t>
            </a:r>
            <a:r>
              <a:rPr lang="ar-EG" dirty="0" smtClean="0">
                <a:solidFill>
                  <a:schemeClr val="tx1"/>
                </a:solidFill>
              </a:rPr>
              <a:t>على المرشد فى خطواته وهما فى طريقهما إلى غرفة الارشاد النفسى حتى لا يشعر أنه مسحوب إليها وحتى يشعر أنه ذهب إلى المكان بإرادته.</a:t>
            </a:r>
          </a:p>
          <a:p>
            <a:pPr algn="r" rtl="1"/>
            <a:r>
              <a:rPr lang="ar-EG" dirty="0" smtClean="0">
                <a:solidFill>
                  <a:schemeClr val="tx1"/>
                </a:solidFill>
              </a:rPr>
              <a:t>8- نحذر من أية </a:t>
            </a:r>
            <a:r>
              <a:rPr lang="ar-EG" b="1" dirty="0" smtClean="0">
                <a:solidFill>
                  <a:schemeClr val="tx1"/>
                </a:solidFill>
              </a:rPr>
              <a:t>مبادرة سيئة </a:t>
            </a:r>
            <a:r>
              <a:rPr lang="ar-EG" dirty="0" smtClean="0">
                <a:solidFill>
                  <a:schemeClr val="tx1"/>
                </a:solidFill>
              </a:rPr>
              <a:t>قد يبدأ بها المرشد النفسى عند استقبال المسترشد وخصوصا اذا كانت مصحوبة </a:t>
            </a:r>
            <a:r>
              <a:rPr lang="ar-EG" b="1" dirty="0" smtClean="0">
                <a:solidFill>
                  <a:schemeClr val="tx1"/>
                </a:solidFill>
              </a:rPr>
              <a:t>بعبوس على الوجه أو علامات من الضيق والتبرم.</a:t>
            </a:r>
          </a:p>
          <a:p>
            <a:pPr algn="r" rtl="1"/>
            <a:r>
              <a:rPr lang="ar-EG" b="1" u="sng" dirty="0" smtClean="0">
                <a:solidFill>
                  <a:schemeClr val="tx1"/>
                </a:solidFill>
              </a:rPr>
              <a:t>مثال سيئ:</a:t>
            </a:r>
          </a:p>
          <a:p>
            <a:pPr algn="r" rtl="1"/>
            <a:r>
              <a:rPr lang="ar-EG" b="1" dirty="0" smtClean="0">
                <a:solidFill>
                  <a:schemeClr val="tx1"/>
                </a:solidFill>
              </a:rPr>
              <a:t>أنا (س) الذى جئت من أجل مشكلة مشكلة ما أعانى منها. وأنا (ص) الذى سوف يساعدك على حلها.تعالى معى إلى غرفة الارشاد النفسى حتى أرى ماذا عندك. اتبعنى هناك.</a:t>
            </a:r>
          </a:p>
          <a:p>
            <a:pPr algn="r" rtl="1"/>
            <a:r>
              <a:rPr lang="ar-EG" b="1" dirty="0" smtClean="0">
                <a:solidFill>
                  <a:schemeClr val="tx1"/>
                </a:solidFill>
              </a:rPr>
              <a:t>حدد عيوب وأخطاء هذا الاستقبال؟</a:t>
            </a:r>
            <a:endParaRPr lang="en-US" b="1" dirty="0">
              <a:solidFill>
                <a:schemeClr val="tx1"/>
              </a:solidFill>
            </a:endParaRPr>
          </a:p>
        </p:txBody>
      </p:sp>
    </p:spTree>
    <p:extLst>
      <p:ext uri="{BB962C8B-B14F-4D97-AF65-F5344CB8AC3E}">
        <p14:creationId xmlns:p14="http://schemas.microsoft.com/office/powerpoint/2010/main" val="2226648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610600" cy="6324600"/>
          </a:xfrm>
        </p:spPr>
        <p:txBody>
          <a:bodyPr/>
          <a:lstStyle/>
          <a:p>
            <a:pPr algn="r" rtl="1"/>
            <a:r>
              <a:rPr lang="ar-EG" b="1" u="sng" dirty="0" smtClean="0">
                <a:solidFill>
                  <a:schemeClr val="tx1"/>
                </a:solidFill>
              </a:rPr>
              <a:t>البيئة المهنية لغرفة الارشاد النفسى:</a:t>
            </a:r>
            <a:endParaRPr lang="ar-EG" b="1" u="sng" dirty="0">
              <a:solidFill>
                <a:schemeClr val="tx1"/>
              </a:solidFill>
            </a:endParaRPr>
          </a:p>
          <a:p>
            <a:pPr algn="r" rtl="1"/>
            <a:r>
              <a:rPr lang="ar-EG" dirty="0" smtClean="0">
                <a:solidFill>
                  <a:schemeClr val="tx1"/>
                </a:solidFill>
              </a:rPr>
              <a:t>البيئة المهنية التى تتم المقابلة الارشادية فيها </a:t>
            </a:r>
            <a:r>
              <a:rPr lang="ar-EG" b="1" dirty="0" smtClean="0">
                <a:solidFill>
                  <a:schemeClr val="tx1"/>
                </a:solidFill>
              </a:rPr>
              <a:t>تختلف حسب المجال </a:t>
            </a:r>
            <a:r>
              <a:rPr lang="ar-EG" dirty="0" smtClean="0">
                <a:solidFill>
                  <a:schemeClr val="tx1"/>
                </a:solidFill>
              </a:rPr>
              <a:t>الذى تقدم فيه خدمة الارشاد. فالبيئة المهنية فى </a:t>
            </a:r>
            <a:r>
              <a:rPr lang="ar-EG" b="1" dirty="0" smtClean="0">
                <a:solidFill>
                  <a:schemeClr val="tx1"/>
                </a:solidFill>
              </a:rPr>
              <a:t>المجال المدرسى </a:t>
            </a:r>
            <a:r>
              <a:rPr lang="ar-EG" dirty="0" smtClean="0">
                <a:solidFill>
                  <a:schemeClr val="tx1"/>
                </a:solidFill>
              </a:rPr>
              <a:t>تختلف عن البيئة المهنية </a:t>
            </a:r>
            <a:r>
              <a:rPr lang="ar-EG" b="1" dirty="0" smtClean="0">
                <a:solidFill>
                  <a:schemeClr val="tx1"/>
                </a:solidFill>
              </a:rPr>
              <a:t>فى المجال العيادى </a:t>
            </a:r>
            <a:r>
              <a:rPr lang="ar-EG" dirty="0" smtClean="0">
                <a:solidFill>
                  <a:schemeClr val="tx1"/>
                </a:solidFill>
              </a:rPr>
              <a:t>والبيئة المهنية فى مجال ا</a:t>
            </a:r>
            <a:r>
              <a:rPr lang="ar-EG" b="1" dirty="0" smtClean="0">
                <a:solidFill>
                  <a:schemeClr val="tx1"/>
                </a:solidFill>
              </a:rPr>
              <a:t>لجامعة</a:t>
            </a:r>
            <a:r>
              <a:rPr lang="ar-EG" dirty="0" smtClean="0">
                <a:solidFill>
                  <a:schemeClr val="tx1"/>
                </a:solidFill>
              </a:rPr>
              <a:t> تختلف عن البيئة المهنية فى مجال  </a:t>
            </a:r>
            <a:r>
              <a:rPr lang="ar-EG" b="1" dirty="0" smtClean="0">
                <a:solidFill>
                  <a:schemeClr val="tx1"/>
                </a:solidFill>
              </a:rPr>
              <a:t>الخدمة النفسية </a:t>
            </a:r>
            <a:r>
              <a:rPr lang="ar-EG" dirty="0" smtClean="0">
                <a:solidFill>
                  <a:schemeClr val="tx1"/>
                </a:solidFill>
              </a:rPr>
              <a:t>العامة (مركز الارشاد النفسى)  وهكذا.</a:t>
            </a:r>
          </a:p>
          <a:p>
            <a:pPr algn="r" rtl="1"/>
            <a:r>
              <a:rPr lang="ar-EG" dirty="0">
                <a:solidFill>
                  <a:schemeClr val="tx1"/>
                </a:solidFill>
              </a:rPr>
              <a:t> </a:t>
            </a:r>
            <a:r>
              <a:rPr lang="ar-EG" dirty="0" smtClean="0">
                <a:solidFill>
                  <a:schemeClr val="tx1"/>
                </a:solidFill>
              </a:rPr>
              <a:t> وعلى فرض أن هناك شقة خصصت لممارسة عملية الارشاد النفسى فيها، فلا نطلب أن تكون أكثر من غرفة واحدة كبيرة تتم المقابلة الارشادية فى جزء منها حيث يمكن فصل الجزء الأخر ليكون غرفة الملاحظة تصمم وتجهز بطريقة معينة .</a:t>
            </a:r>
          </a:p>
          <a:p>
            <a:pPr algn="r" rtl="1"/>
            <a:r>
              <a:rPr lang="ar-EG" dirty="0">
                <a:solidFill>
                  <a:schemeClr val="tx1"/>
                </a:solidFill>
              </a:rPr>
              <a:t> </a:t>
            </a:r>
            <a:r>
              <a:rPr lang="ar-EG" dirty="0" smtClean="0">
                <a:solidFill>
                  <a:schemeClr val="tx1"/>
                </a:solidFill>
              </a:rPr>
              <a:t>ويجب أن تحتوى الشقة على صالة الانتظار بها مكان لتسهيل أعمال السكرتارية والاستقبال ومقاعد لتوفير الراحة للمترددين</a:t>
            </a:r>
            <a:endParaRPr lang="en-US" dirty="0">
              <a:solidFill>
                <a:schemeClr val="tx1"/>
              </a:solidFill>
            </a:endParaRPr>
          </a:p>
        </p:txBody>
      </p:sp>
    </p:spTree>
    <p:extLst>
      <p:ext uri="{BB962C8B-B14F-4D97-AF65-F5344CB8AC3E}">
        <p14:creationId xmlns:p14="http://schemas.microsoft.com/office/powerpoint/2010/main" val="3826479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534400" cy="6172200"/>
          </a:xfrm>
        </p:spPr>
        <p:txBody>
          <a:bodyPr/>
          <a:lstStyle/>
          <a:p>
            <a:pPr algn="r" rtl="1"/>
            <a:r>
              <a:rPr lang="ar-EG" dirty="0" smtClean="0">
                <a:solidFill>
                  <a:schemeClr val="tx1"/>
                </a:solidFill>
              </a:rPr>
              <a:t>على المرشد النفسى . ويجب ألا تخلو الشقة من دورة مياه لقضاء الحاجة. وتكون الشقة بعيدة عن الضوضاء  وسوف نعرض نموذجا لبيئة مهنية افتراضية :</a:t>
            </a:r>
          </a:p>
          <a:p>
            <a:pPr algn="r" rtl="1"/>
            <a:r>
              <a:rPr lang="ar-EG" b="1" dirty="0" smtClean="0">
                <a:solidFill>
                  <a:schemeClr val="tx1"/>
                </a:solidFill>
              </a:rPr>
              <a:t>أولا: الاضاءة</a:t>
            </a:r>
          </a:p>
          <a:p>
            <a:pPr algn="r" rtl="1"/>
            <a:r>
              <a:rPr lang="ar-EG" dirty="0" smtClean="0">
                <a:solidFill>
                  <a:schemeClr val="tx1"/>
                </a:solidFill>
              </a:rPr>
              <a:t>يجب الاعتماد فى اضاءة المكان على </a:t>
            </a:r>
            <a:r>
              <a:rPr lang="ar-EG" b="1" dirty="0" smtClean="0">
                <a:solidFill>
                  <a:schemeClr val="tx1"/>
                </a:solidFill>
              </a:rPr>
              <a:t>الكهرباء</a:t>
            </a:r>
            <a:r>
              <a:rPr lang="ar-EG" dirty="0" smtClean="0">
                <a:solidFill>
                  <a:schemeClr val="tx1"/>
                </a:solidFill>
              </a:rPr>
              <a:t>. لاينصح تعليق ثريا تتوسط سقف الغرفة حتى لا تجذب انتباه المسترشد فيشرد ذهنه عن متابعة ما يدور فى المقابلة، ولا داعى لوضع أباجورات فى الأركان حتى لاتضفى شاعرية على الجو العام للغرفة توحى بخلوة.وتفضل الاضاءة غير المباشرة وموزعة توزيعا متساويا على مساحة الغرفة وتكون الاضاءة من نوع الفلورسنت.</a:t>
            </a:r>
            <a:endParaRPr lang="en-US" dirty="0">
              <a:solidFill>
                <a:schemeClr val="tx1"/>
              </a:solidFill>
            </a:endParaRPr>
          </a:p>
        </p:txBody>
      </p:sp>
    </p:spTree>
    <p:extLst>
      <p:ext uri="{BB962C8B-B14F-4D97-AF65-F5344CB8AC3E}">
        <p14:creationId xmlns:p14="http://schemas.microsoft.com/office/powerpoint/2010/main" val="3549101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752600"/>
          </a:xfrm>
        </p:spPr>
        <p:txBody>
          <a:bodyPr/>
          <a:lstStyle/>
          <a:p>
            <a:r>
              <a:rPr lang="ar-EG" dirty="0">
                <a:ea typeface="Calibri"/>
                <a:cs typeface="Arial"/>
              </a:rPr>
              <a:t> </a:t>
            </a:r>
            <a:r>
              <a:rPr lang="ar-EG" b="1" dirty="0">
                <a:ea typeface="Calibri"/>
                <a:cs typeface="Arial"/>
              </a:rPr>
              <a:t>مقدمة فى الارشاد النفسى والمقابلة الارشادية</a:t>
            </a:r>
            <a:endParaRPr lang="en-US" dirty="0"/>
          </a:p>
        </p:txBody>
      </p:sp>
      <p:sp>
        <p:nvSpPr>
          <p:cNvPr id="3" name="Subtitle 2"/>
          <p:cNvSpPr>
            <a:spLocks noGrp="1"/>
          </p:cNvSpPr>
          <p:nvPr>
            <p:ph type="subTitle" idx="1"/>
          </p:nvPr>
        </p:nvSpPr>
        <p:spPr>
          <a:xfrm>
            <a:off x="533400" y="2438400"/>
            <a:ext cx="8077200" cy="4038600"/>
          </a:xfrm>
        </p:spPr>
        <p:txBody>
          <a:bodyPr>
            <a:normAutofit lnSpcReduction="10000"/>
          </a:bodyPr>
          <a:lstStyle/>
          <a:p>
            <a:pPr algn="r" rtl="1">
              <a:lnSpc>
                <a:spcPct val="115000"/>
              </a:lnSpc>
              <a:spcBef>
                <a:spcPts val="0"/>
              </a:spcBef>
              <a:spcAft>
                <a:spcPts val="1000"/>
              </a:spcAft>
            </a:pPr>
            <a:r>
              <a:rPr lang="ar-EG" dirty="0">
                <a:solidFill>
                  <a:schemeClr val="tx1"/>
                </a:solidFill>
                <a:ea typeface="Calibri"/>
              </a:rPr>
              <a:t>أن الارشاد النفسى أو العلاج النفسى عبارة عن علاقة انسانية أو (علاقة علاجية، أو مهنية، أو واقعية)بين شخصين أحداهما يحتاج إلى مساعدة لحل مشكلاته التى تؤرقه أو لعبور أزماته التى يعانى منها، ويسمى هذا الشخص مسترشدا، أو مريضا، أو عميلا أما الشخص الأخر فيقدم له هذه المساعدة التى يحتاج اليها على أسس علمية ومهنية مدروسة ويسمى هذا الشخص بالمرشد أو المعالج النفسى. </a:t>
            </a:r>
            <a:endParaRPr lang="en-US" sz="1400" dirty="0">
              <a:solidFill>
                <a:schemeClr val="tx1"/>
              </a:solidFill>
              <a:ea typeface="Calibri"/>
              <a:cs typeface="Arial"/>
            </a:endParaRPr>
          </a:p>
          <a:p>
            <a:pPr algn="r" rtl="1"/>
            <a:endParaRPr lang="en-US" dirty="0">
              <a:solidFill>
                <a:schemeClr val="tx1"/>
              </a:solidFill>
            </a:endParaRPr>
          </a:p>
        </p:txBody>
      </p:sp>
    </p:spTree>
    <p:extLst>
      <p:ext uri="{BB962C8B-B14F-4D97-AF65-F5344CB8AC3E}">
        <p14:creationId xmlns:p14="http://schemas.microsoft.com/office/powerpoint/2010/main" val="411676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4800"/>
            <a:ext cx="8305800" cy="6096000"/>
          </a:xfrm>
        </p:spPr>
        <p:txBody>
          <a:bodyPr>
            <a:normAutofit fontScale="92500"/>
          </a:bodyPr>
          <a:lstStyle/>
          <a:p>
            <a:pPr algn="r" rtl="1"/>
            <a:r>
              <a:rPr lang="ar-EG" dirty="0" smtClean="0">
                <a:solidFill>
                  <a:schemeClr val="tx1"/>
                </a:solidFill>
              </a:rPr>
              <a:t>2</a:t>
            </a:r>
            <a:r>
              <a:rPr lang="ar-EG" b="1" dirty="0" smtClean="0">
                <a:solidFill>
                  <a:schemeClr val="tx1"/>
                </a:solidFill>
              </a:rPr>
              <a:t>- السجاد:</a:t>
            </a:r>
          </a:p>
          <a:p>
            <a:pPr algn="r" rtl="1"/>
            <a:r>
              <a:rPr lang="ar-EG" dirty="0" smtClean="0">
                <a:solidFill>
                  <a:schemeClr val="tx1"/>
                </a:solidFill>
              </a:rPr>
              <a:t>ان أول ما يلفت نظر المسترشد هو أرضية المكان يجب البعد عن اختيار السجاد ذى الألوان </a:t>
            </a:r>
            <a:r>
              <a:rPr lang="ar-EG" b="1" dirty="0" smtClean="0">
                <a:solidFill>
                  <a:schemeClr val="tx1"/>
                </a:solidFill>
              </a:rPr>
              <a:t>القاتمة أو المثيرة أو اللون الأحمر</a:t>
            </a:r>
          </a:p>
          <a:p>
            <a:pPr algn="r" rtl="1"/>
            <a:r>
              <a:rPr lang="ar-EG" dirty="0" smtClean="0">
                <a:solidFill>
                  <a:schemeClr val="tx1"/>
                </a:solidFill>
              </a:rPr>
              <a:t>الذى يرمز للدم أو الخطر، كما يجب البعد عن السجاد ذى </a:t>
            </a:r>
            <a:r>
              <a:rPr lang="ar-EG" b="1" dirty="0" smtClean="0">
                <a:solidFill>
                  <a:schemeClr val="tx1"/>
                </a:solidFill>
              </a:rPr>
              <a:t>الأشكال الهندسية أو الرسومات ، أو التشجير.</a:t>
            </a:r>
            <a:r>
              <a:rPr lang="ar-EG" dirty="0" smtClean="0">
                <a:solidFill>
                  <a:schemeClr val="tx1"/>
                </a:solidFill>
              </a:rPr>
              <a:t> ولكن يفضل السجاد ذات الألوان الهادئة والفاتحة والخالية من أى رسومات.لذلك يفضل أن يكون السجاد ذات الألوان التى ترمز الى الصفاء والنقاء والنعيم مثل اللون الأخضر، أو اللون الأزرق الفاتح.</a:t>
            </a:r>
          </a:p>
          <a:p>
            <a:pPr algn="r" rtl="1"/>
            <a:r>
              <a:rPr lang="ar-EG" dirty="0" smtClean="0">
                <a:solidFill>
                  <a:schemeClr val="tx1"/>
                </a:solidFill>
              </a:rPr>
              <a:t>3-</a:t>
            </a:r>
            <a:r>
              <a:rPr lang="ar-EG" b="1" dirty="0" smtClean="0">
                <a:solidFill>
                  <a:schemeClr val="tx1"/>
                </a:solidFill>
              </a:rPr>
              <a:t> الستائر</a:t>
            </a:r>
            <a:r>
              <a:rPr lang="ar-EG" dirty="0" smtClean="0">
                <a:solidFill>
                  <a:schemeClr val="tx1"/>
                </a:solidFill>
              </a:rPr>
              <a:t>: </a:t>
            </a:r>
          </a:p>
          <a:p>
            <a:pPr algn="r" rtl="1"/>
            <a:r>
              <a:rPr lang="ar-EG" dirty="0" smtClean="0">
                <a:solidFill>
                  <a:schemeClr val="tx1"/>
                </a:solidFill>
              </a:rPr>
              <a:t>تستبعد الستائر الشفافة التى تسمح تسمح برؤية كل ما يدور خلفها حتى لا تشغل تفكير المسترشدين فيشرد عن متابعة مرشده.</a:t>
            </a:r>
            <a:endParaRPr lang="en-US" dirty="0">
              <a:solidFill>
                <a:schemeClr val="tx1"/>
              </a:solidFill>
            </a:endParaRPr>
          </a:p>
        </p:txBody>
      </p:sp>
    </p:spTree>
    <p:extLst>
      <p:ext uri="{BB962C8B-B14F-4D97-AF65-F5344CB8AC3E}">
        <p14:creationId xmlns:p14="http://schemas.microsoft.com/office/powerpoint/2010/main" val="1798274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04800"/>
            <a:ext cx="8382000" cy="6248400"/>
          </a:xfrm>
        </p:spPr>
        <p:txBody>
          <a:bodyPr>
            <a:normAutofit lnSpcReduction="10000"/>
          </a:bodyPr>
          <a:lstStyle/>
          <a:p>
            <a:pPr algn="r" rtl="1"/>
            <a:r>
              <a:rPr lang="ar-EG" dirty="0" smtClean="0">
                <a:solidFill>
                  <a:schemeClr val="tx1"/>
                </a:solidFill>
              </a:rPr>
              <a:t>لذك تفضل الستائر التى تحجب الرؤية وما ذكر عن السجاد ومحظوراته يعم على الستائر، ويفضل أن يكون هناك تناسق فى الألوان بين السجاد والستائر مما يريح النفس.</a:t>
            </a:r>
          </a:p>
          <a:p>
            <a:pPr algn="r" rtl="1"/>
            <a:r>
              <a:rPr lang="ar-EG" dirty="0" smtClean="0">
                <a:solidFill>
                  <a:schemeClr val="tx1"/>
                </a:solidFill>
              </a:rPr>
              <a:t>4- </a:t>
            </a:r>
            <a:r>
              <a:rPr lang="ar-EG" b="1" dirty="0" smtClean="0">
                <a:solidFill>
                  <a:schemeClr val="tx1"/>
                </a:solidFill>
              </a:rPr>
              <a:t>الجدران:</a:t>
            </a:r>
          </a:p>
          <a:p>
            <a:pPr algn="r" rtl="1"/>
            <a:r>
              <a:rPr lang="ar-EG" dirty="0" smtClean="0">
                <a:solidFill>
                  <a:schemeClr val="tx1"/>
                </a:solidFill>
              </a:rPr>
              <a:t>يستبعد الألوان القاتمة أو المثيرة، كما يستبعد اللصق عليها بأوراق الجدران الخاصة ذات التشجير أو الرسومات وذلك لنفس الأسباب التى ذكرت للسجاد ، فلابد أن يكون طلاء الجدران بالألوان الفاتحة التى تزيد من إضاءة المكان كما أن التناسق مع السجاد والستائر والأثاث يضفى رونقا جذابا على الجو العام فى غرفة الارشاد.</a:t>
            </a:r>
          </a:p>
          <a:p>
            <a:pPr algn="r" rtl="1"/>
            <a:r>
              <a:rPr lang="ar-EG" b="1" dirty="0" smtClean="0">
                <a:solidFill>
                  <a:schemeClr val="tx1"/>
                </a:solidFill>
              </a:rPr>
              <a:t>5- المعلقات</a:t>
            </a:r>
            <a:r>
              <a:rPr lang="ar-EG" dirty="0" smtClean="0">
                <a:solidFill>
                  <a:schemeClr val="tx1"/>
                </a:solidFill>
              </a:rPr>
              <a:t>:</a:t>
            </a:r>
          </a:p>
          <a:p>
            <a:pPr algn="r" rtl="1"/>
            <a:r>
              <a:rPr lang="ar-EG" dirty="0" smtClean="0">
                <a:solidFill>
                  <a:schemeClr val="tx1"/>
                </a:solidFill>
              </a:rPr>
              <a:t>نضع تحمل بعض آيات الذكر الحكيم التى تريح النفس وتطمئن</a:t>
            </a:r>
            <a:endParaRPr lang="en-US" dirty="0">
              <a:solidFill>
                <a:schemeClr val="tx1"/>
              </a:solidFill>
            </a:endParaRPr>
          </a:p>
        </p:txBody>
      </p:sp>
    </p:spTree>
    <p:extLst>
      <p:ext uri="{BB962C8B-B14F-4D97-AF65-F5344CB8AC3E}">
        <p14:creationId xmlns:p14="http://schemas.microsoft.com/office/powerpoint/2010/main" val="3379969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534400" cy="6096000"/>
          </a:xfrm>
        </p:spPr>
        <p:txBody>
          <a:bodyPr/>
          <a:lstStyle/>
          <a:p>
            <a:pPr algn="r" rtl="1"/>
            <a:r>
              <a:rPr lang="ar-EG" dirty="0" smtClean="0">
                <a:solidFill>
                  <a:schemeClr val="tx1"/>
                </a:solidFill>
              </a:rPr>
              <a:t>القلوب مثل قوله تعالى ( ألا بذكر الله تطمئن القلوب) ( ومن توكل على الله فهو حسبه) وماشابه ذلك. ان هذه الآيات الكريمة تسهم إلى حد كبير بذر بذور الأمل فى نفس المسترشد.</a:t>
            </a:r>
          </a:p>
          <a:p>
            <a:pPr algn="r" rtl="1"/>
            <a:r>
              <a:rPr lang="ar-EG" dirty="0">
                <a:solidFill>
                  <a:schemeClr val="tx1"/>
                </a:solidFill>
              </a:rPr>
              <a:t> </a:t>
            </a:r>
            <a:r>
              <a:rPr lang="ar-EG" dirty="0" smtClean="0">
                <a:solidFill>
                  <a:schemeClr val="tx1"/>
                </a:solidFill>
              </a:rPr>
              <a:t>   وان هناك بعض </a:t>
            </a:r>
            <a:r>
              <a:rPr lang="ar-EG" b="1" dirty="0" smtClean="0">
                <a:solidFill>
                  <a:schemeClr val="tx1"/>
                </a:solidFill>
              </a:rPr>
              <a:t>المسترشدين الأميين </a:t>
            </a:r>
            <a:r>
              <a:rPr lang="ar-EG" dirty="0" smtClean="0">
                <a:solidFill>
                  <a:schemeClr val="tx1"/>
                </a:solidFill>
              </a:rPr>
              <a:t>الذين لا يقرأون لذلك فمن الضرورى أن تكون هناك بعض المعلقات مثل لوحة الشروق أو صورة الأزهار ناضرة أو منظر صورة الكعبة، أو المسجد النبوى، مثل هذه المناظر تسهم إلى حد كبير فى اطمئنان القلب وراحة النفس.</a:t>
            </a:r>
          </a:p>
          <a:p>
            <a:pPr marL="457200" indent="-457200" algn="r" rtl="1">
              <a:buFont typeface="Arial" charset="0"/>
              <a:buChar char="•"/>
            </a:pPr>
            <a:r>
              <a:rPr lang="ar-EG" b="1" dirty="0" smtClean="0">
                <a:solidFill>
                  <a:schemeClr val="tx1"/>
                </a:solidFill>
              </a:rPr>
              <a:t>المكتب والهاتف:</a:t>
            </a:r>
          </a:p>
          <a:p>
            <a:pPr algn="r" rtl="1"/>
            <a:r>
              <a:rPr lang="ar-EG" dirty="0" smtClean="0">
                <a:solidFill>
                  <a:schemeClr val="tx1"/>
                </a:solidFill>
              </a:rPr>
              <a:t>هناك رأيان لوجود مكتب داخل غرفة الارشاد النفسى، فرأى ينادى بعدم وجود مكتب فى غرفة الارشاد حتى يشعر المسترشد</a:t>
            </a:r>
          </a:p>
          <a:p>
            <a:pPr algn="r" rtl="1"/>
            <a:endParaRPr lang="en-US" dirty="0">
              <a:solidFill>
                <a:schemeClr val="tx1"/>
              </a:solidFill>
            </a:endParaRPr>
          </a:p>
        </p:txBody>
      </p:sp>
    </p:spTree>
    <p:extLst>
      <p:ext uri="{BB962C8B-B14F-4D97-AF65-F5344CB8AC3E}">
        <p14:creationId xmlns:p14="http://schemas.microsoft.com/office/powerpoint/2010/main" val="39490482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8153400" cy="6019800"/>
          </a:xfrm>
        </p:spPr>
        <p:txBody>
          <a:bodyPr>
            <a:normAutofit fontScale="92500"/>
          </a:bodyPr>
          <a:lstStyle/>
          <a:p>
            <a:pPr algn="r" rtl="1"/>
            <a:r>
              <a:rPr lang="ar-EG" dirty="0" smtClean="0">
                <a:solidFill>
                  <a:schemeClr val="tx1"/>
                </a:solidFill>
              </a:rPr>
              <a:t>وكأنه ضيف على المرشد يتعامل معه فى بيئة طبيعية بعيدا عن الجو المهنى وبعيدا عن الشكليات والرسميات التى تحرج المسترشد فيشعر فى كل مقابلة بأنه يعانى من مشكلات لايدرى متى يتخلص منها. كما أن البيئة الطبيعية التى يحسها المسترشد فى مقابلته مع المرشد تجعله أكثر اقبالا وانفتاحا على نفسه.وأوصى أصحاب هذا الرأى بأن تدعم هذه البيئة بكرم الضيافة .</a:t>
            </a:r>
          </a:p>
          <a:p>
            <a:pPr algn="r" rtl="1"/>
            <a:r>
              <a:rPr lang="ar-EG" dirty="0">
                <a:solidFill>
                  <a:schemeClr val="tx1"/>
                </a:solidFill>
              </a:rPr>
              <a:t> </a:t>
            </a:r>
            <a:r>
              <a:rPr lang="ar-EG" dirty="0" smtClean="0">
                <a:solidFill>
                  <a:schemeClr val="tx1"/>
                </a:solidFill>
              </a:rPr>
              <a:t>   وينتقد أصحاب الرأى الذى ينادى </a:t>
            </a:r>
            <a:r>
              <a:rPr lang="ar-EG" b="1" dirty="0" smtClean="0">
                <a:solidFill>
                  <a:schemeClr val="tx1"/>
                </a:solidFill>
              </a:rPr>
              <a:t>بضرورة وجود مكتب </a:t>
            </a:r>
            <a:r>
              <a:rPr lang="ar-EG" dirty="0" smtClean="0">
                <a:solidFill>
                  <a:schemeClr val="tx1"/>
                </a:solidFill>
              </a:rPr>
              <a:t>فى غرفة الارشاد النفسى بأن هذا الأسلوب يشوبه نوع من</a:t>
            </a:r>
            <a:r>
              <a:rPr lang="ar-EG" b="1" dirty="0" smtClean="0">
                <a:solidFill>
                  <a:schemeClr val="tx1"/>
                </a:solidFill>
              </a:rPr>
              <a:t> التدليل </a:t>
            </a:r>
            <a:r>
              <a:rPr lang="ar-EG" dirty="0" smtClean="0">
                <a:solidFill>
                  <a:schemeClr val="tx1"/>
                </a:solidFill>
              </a:rPr>
              <a:t>وهذا لا يجوز حيث أن المسترشد جاء للمرشد لطلب المساعدة فى حل مشكلاته  فلابد أن يعى ذلك تماما فى كل مقابلة حتى يعتمد على نفسه فى حل مشكلاته، ويتخذ قراراته بنفسه وهذا هدف الارشاد النفسى بوجه عام وهدف كل مقابلة على وجه الخصوص. </a:t>
            </a:r>
            <a:endParaRPr lang="en-US" dirty="0">
              <a:solidFill>
                <a:schemeClr val="tx1"/>
              </a:solidFill>
            </a:endParaRPr>
          </a:p>
        </p:txBody>
      </p:sp>
    </p:spTree>
    <p:extLst>
      <p:ext uri="{BB962C8B-B14F-4D97-AF65-F5344CB8AC3E}">
        <p14:creationId xmlns:p14="http://schemas.microsoft.com/office/powerpoint/2010/main" val="56756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458200" cy="6096000"/>
          </a:xfrm>
        </p:spPr>
        <p:txBody>
          <a:bodyPr/>
          <a:lstStyle/>
          <a:p>
            <a:pPr algn="r" rtl="1"/>
            <a:r>
              <a:rPr lang="ar-EG" dirty="0" smtClean="0">
                <a:solidFill>
                  <a:schemeClr val="tx1"/>
                </a:solidFill>
              </a:rPr>
              <a:t>أما الضيافة هذه تسهم فى ابعاد المسترشد عن الجو المهنى وتسبب فى رفع الكلفة بينه وبين المرشد مما يجعل العلاقة المهنية بينهما تخرج عن مفهومها وتصبح علاقة صداقة تتسم بالمجاملات وبشئ من التنازلات، كما أن غرفة الارشاد ليست كافيتريا تقدم ما يشجع الزبائن على ارتيادها، ولكن كوبا من الماء أو عصير الليمون فى فصل الصيف، وفنجانا من القهوة أو الشاى الساخنتين قد يفيد فى تقديمهم للمسترشد فى تهدئة الحالات الانفعالية الشديدة أو حالات التوتر التى قد تعتريه أثناء المقابلة. ولذلك فإن المكتب ضرورى لوضع التليفون عليه، وكذلك جهاز التسجيل، وبعض الملفات والمستندات والأوراق المتعلقة بالمسترشد ولا يشترط أن يجلس المرشد عليه ولكنه من الممكن أن يجلس بجواره بعيدا عن المكتب.</a:t>
            </a:r>
            <a:endParaRPr lang="en-US" dirty="0">
              <a:solidFill>
                <a:schemeClr val="tx1"/>
              </a:solidFill>
            </a:endParaRPr>
          </a:p>
        </p:txBody>
      </p:sp>
    </p:spTree>
    <p:extLst>
      <p:ext uri="{BB962C8B-B14F-4D97-AF65-F5344CB8AC3E}">
        <p14:creationId xmlns:p14="http://schemas.microsoft.com/office/powerpoint/2010/main" val="32271118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458200" cy="6096000"/>
          </a:xfrm>
        </p:spPr>
        <p:txBody>
          <a:bodyPr>
            <a:normAutofit/>
          </a:bodyPr>
          <a:lstStyle/>
          <a:p>
            <a:pPr algn="r" rtl="1"/>
            <a:r>
              <a:rPr lang="ar-EG" b="1" dirty="0" smtClean="0">
                <a:solidFill>
                  <a:schemeClr val="tx1"/>
                </a:solidFill>
              </a:rPr>
              <a:t>الهاتف:</a:t>
            </a:r>
          </a:p>
          <a:p>
            <a:pPr algn="r" rtl="1"/>
            <a:r>
              <a:rPr lang="ar-EG" dirty="0" smtClean="0">
                <a:solidFill>
                  <a:schemeClr val="tx1"/>
                </a:solidFill>
              </a:rPr>
              <a:t>ان وظيفة الهاتف فى غرفة الارشاد النفسى تقتصر على الارسال فقط، أى ارسال المكالمات التى يرغب أن يجريها المرشد لخدمة أغراض خاصة تسهم فى تحقيق الأهداف التى من أجلها تتم المقابلة الارشادية.</a:t>
            </a:r>
          </a:p>
          <a:p>
            <a:pPr algn="r" rtl="1"/>
            <a:r>
              <a:rPr lang="ar-EG" dirty="0" smtClean="0">
                <a:solidFill>
                  <a:schemeClr val="tx1"/>
                </a:solidFill>
              </a:rPr>
              <a:t>1) </a:t>
            </a:r>
            <a:r>
              <a:rPr lang="ar-EG" b="1" dirty="0" smtClean="0">
                <a:solidFill>
                  <a:schemeClr val="tx1"/>
                </a:solidFill>
              </a:rPr>
              <a:t>كالاتصال بولى أمرالمسترشد </a:t>
            </a:r>
            <a:r>
              <a:rPr lang="ar-EG" dirty="0" smtClean="0">
                <a:solidFill>
                  <a:schemeClr val="tx1"/>
                </a:solidFill>
              </a:rPr>
              <a:t>اذا كان قاصرا أو بأحد أقربائه اذا كان بالغا للاستفسار عن أية معلومات قد تفيد المرشد، ويكون ذلك فى حضور المسترشد وبناءا على موافقته بهدف التأكد من صحة المعلومات.</a:t>
            </a:r>
          </a:p>
          <a:p>
            <a:pPr algn="r" rtl="1"/>
            <a:r>
              <a:rPr lang="ar-EG" dirty="0" smtClean="0">
                <a:solidFill>
                  <a:schemeClr val="tx1"/>
                </a:solidFill>
              </a:rPr>
              <a:t>2) </a:t>
            </a:r>
            <a:r>
              <a:rPr lang="ar-EG" b="1" dirty="0" smtClean="0">
                <a:solidFill>
                  <a:schemeClr val="tx1"/>
                </a:solidFill>
              </a:rPr>
              <a:t>الاتصال بزميل مهنى للمرشد النفسى</a:t>
            </a:r>
            <a:r>
              <a:rPr lang="ar-EG" dirty="0" smtClean="0">
                <a:solidFill>
                  <a:schemeClr val="tx1"/>
                </a:solidFill>
              </a:rPr>
              <a:t>.قد يكون طبيبا نفسيا أو أخصائى نفسى أو اجتماعى أكثر تخصصا فى حالة المسترشد.</a:t>
            </a:r>
            <a:endParaRPr lang="en-US" dirty="0">
              <a:solidFill>
                <a:schemeClr val="tx1"/>
              </a:solidFill>
            </a:endParaRPr>
          </a:p>
        </p:txBody>
      </p:sp>
    </p:spTree>
    <p:extLst>
      <p:ext uri="{BB962C8B-B14F-4D97-AF65-F5344CB8AC3E}">
        <p14:creationId xmlns:p14="http://schemas.microsoft.com/office/powerpoint/2010/main" val="1598540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382000" cy="6248400"/>
          </a:xfrm>
        </p:spPr>
        <p:txBody>
          <a:bodyPr/>
          <a:lstStyle/>
          <a:p>
            <a:pPr algn="r" rtl="1"/>
            <a:r>
              <a:rPr lang="ar-EG" dirty="0" smtClean="0">
                <a:solidFill>
                  <a:schemeClr val="tx1"/>
                </a:solidFill>
              </a:rPr>
              <a:t>3) </a:t>
            </a:r>
            <a:r>
              <a:rPr lang="ar-EG" b="1" dirty="0" smtClean="0">
                <a:solidFill>
                  <a:schemeClr val="tx1"/>
                </a:solidFill>
              </a:rPr>
              <a:t>الاتصال بناظر المدرسة </a:t>
            </a:r>
            <a:r>
              <a:rPr lang="ar-EG" dirty="0" smtClean="0">
                <a:solidFill>
                  <a:schemeClr val="tx1"/>
                </a:solidFill>
              </a:rPr>
              <a:t>أو أحد أعضاء هيئة التدريس اذا كان المسترشد تلميذا، أو </a:t>
            </a:r>
            <a:r>
              <a:rPr lang="ar-EG" b="1" dirty="0" smtClean="0">
                <a:solidFill>
                  <a:schemeClr val="tx1"/>
                </a:solidFill>
              </a:rPr>
              <a:t>الاتصال بمدير مؤسسة </a:t>
            </a:r>
            <a:r>
              <a:rPr lang="ar-EG" dirty="0" smtClean="0">
                <a:solidFill>
                  <a:schemeClr val="tx1"/>
                </a:solidFill>
              </a:rPr>
              <a:t>اذا كان المسترشد موظفا، أو الاتصال بزوج أو زوجة أو بأبناء.</a:t>
            </a:r>
          </a:p>
          <a:p>
            <a:pPr algn="r" rtl="1"/>
            <a:r>
              <a:rPr lang="ar-EG" dirty="0" smtClean="0">
                <a:solidFill>
                  <a:schemeClr val="tx1"/>
                </a:solidFill>
              </a:rPr>
              <a:t>4) </a:t>
            </a:r>
            <a:r>
              <a:rPr lang="ar-EG" b="1" dirty="0" smtClean="0">
                <a:solidFill>
                  <a:schemeClr val="tx1"/>
                </a:solidFill>
              </a:rPr>
              <a:t>الاتصال بالهيئات العلاجية والمهنية </a:t>
            </a:r>
            <a:r>
              <a:rPr lang="ar-EG" dirty="0" smtClean="0">
                <a:solidFill>
                  <a:schemeClr val="tx1"/>
                </a:solidFill>
              </a:rPr>
              <a:t>والاجتماعية والتربوية لايجاد الفرص بها للمسترشد أو لاحالته لها.</a:t>
            </a:r>
          </a:p>
          <a:p>
            <a:pPr algn="r" rtl="1"/>
            <a:r>
              <a:rPr lang="ar-EG" dirty="0" smtClean="0">
                <a:solidFill>
                  <a:schemeClr val="tx1"/>
                </a:solidFill>
              </a:rPr>
              <a:t>5) </a:t>
            </a:r>
            <a:r>
              <a:rPr lang="ar-EG" b="1" dirty="0" smtClean="0">
                <a:solidFill>
                  <a:schemeClr val="tx1"/>
                </a:solidFill>
              </a:rPr>
              <a:t>الاتصال بأ</a:t>
            </a:r>
            <a:r>
              <a:rPr lang="ar-EG" b="1" dirty="0">
                <a:solidFill>
                  <a:schemeClr val="tx1"/>
                </a:solidFill>
              </a:rPr>
              <a:t>ع</a:t>
            </a:r>
            <a:r>
              <a:rPr lang="ar-EG" b="1" dirty="0" smtClean="0">
                <a:solidFill>
                  <a:schemeClr val="tx1"/>
                </a:solidFill>
              </a:rPr>
              <a:t>ضاء متجانسين فى مهنة معينة</a:t>
            </a:r>
            <a:r>
              <a:rPr lang="ar-EG" dirty="0" smtClean="0">
                <a:solidFill>
                  <a:schemeClr val="tx1"/>
                </a:solidFill>
              </a:rPr>
              <a:t>، أو بأعضاء متقاربين فى العمر، أو بأعضاء من جنس واحد، أو بأعضاء متجاورين فى بيئة سكنية، أو بأعضاء مشتركين فى مشكلات متشابهة.</a:t>
            </a:r>
          </a:p>
          <a:p>
            <a:pPr algn="r" rtl="1"/>
            <a:r>
              <a:rPr lang="ar-EG" b="1" dirty="0" smtClean="0">
                <a:solidFill>
                  <a:schemeClr val="tx1"/>
                </a:solidFill>
              </a:rPr>
              <a:t>خزنة حفظ المستندات:</a:t>
            </a:r>
          </a:p>
          <a:p>
            <a:pPr algn="r" rtl="1"/>
            <a:r>
              <a:rPr lang="ar-EG" dirty="0" smtClean="0">
                <a:solidFill>
                  <a:schemeClr val="tx1"/>
                </a:solidFill>
              </a:rPr>
              <a:t>يفضل أن تكون خزنة حفظ المستندات من الحديد (شانون) بحيث</a:t>
            </a:r>
            <a:endParaRPr lang="en-US" dirty="0">
              <a:solidFill>
                <a:schemeClr val="tx1"/>
              </a:solidFill>
            </a:endParaRPr>
          </a:p>
        </p:txBody>
      </p:sp>
    </p:spTree>
    <p:extLst>
      <p:ext uri="{BB962C8B-B14F-4D97-AF65-F5344CB8AC3E}">
        <p14:creationId xmlns:p14="http://schemas.microsoft.com/office/powerpoint/2010/main" val="42063692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609600"/>
            <a:ext cx="8686800" cy="5791200"/>
          </a:xfrm>
        </p:spPr>
        <p:txBody>
          <a:bodyPr>
            <a:normAutofit fontScale="92500" lnSpcReduction="10000"/>
          </a:bodyPr>
          <a:lstStyle/>
          <a:p>
            <a:pPr algn="r" rtl="1"/>
            <a:r>
              <a:rPr lang="ar-EG" dirty="0" smtClean="0">
                <a:solidFill>
                  <a:schemeClr val="tx1"/>
                </a:solidFill>
              </a:rPr>
              <a:t>تحتوى على عدد من الأدراج المحكمة الغلق بالمفاتيح، وتستخدم قسما من هذه الخزنة لحفظ </a:t>
            </a:r>
            <a:r>
              <a:rPr lang="ar-EG" b="1" dirty="0" smtClean="0">
                <a:solidFill>
                  <a:schemeClr val="tx1"/>
                </a:solidFill>
              </a:rPr>
              <a:t>المواد والمطبوعات والكتيبات والنشرات التى تتعلق بالحقل المهنى الارشادى </a:t>
            </a:r>
            <a:r>
              <a:rPr lang="ar-EG" dirty="0" smtClean="0">
                <a:solidFill>
                  <a:schemeClr val="tx1"/>
                </a:solidFill>
              </a:rPr>
              <a:t>مثل اختبارات الذكاء والميول والاهتمامات والاتجاهات والاستعدادات والاختبارات الاسقاطية والاختبارات النفسية.</a:t>
            </a:r>
          </a:p>
          <a:p>
            <a:pPr algn="r" rtl="1"/>
            <a:r>
              <a:rPr lang="ar-EG" b="1" dirty="0" smtClean="0">
                <a:solidFill>
                  <a:schemeClr val="tx1"/>
                </a:solidFill>
              </a:rPr>
              <a:t>ويستخدم القسم الآخر لحفظ ملفات المسترشدين وشرائط التسجيل</a:t>
            </a:r>
            <a:r>
              <a:rPr lang="ar-EG" dirty="0" smtClean="0">
                <a:solidFill>
                  <a:schemeClr val="tx1"/>
                </a:solidFill>
              </a:rPr>
              <a:t>.</a:t>
            </a:r>
          </a:p>
          <a:p>
            <a:pPr marL="457200" indent="-457200" algn="r" rtl="1">
              <a:buFont typeface="Arial" charset="0"/>
              <a:buChar char="•"/>
            </a:pPr>
            <a:r>
              <a:rPr lang="ar-EG" b="1" dirty="0" smtClean="0">
                <a:solidFill>
                  <a:schemeClr val="tx1"/>
                </a:solidFill>
              </a:rPr>
              <a:t>الكراسى والمناضد</a:t>
            </a:r>
            <a:r>
              <a:rPr lang="ar-EG" dirty="0" smtClean="0">
                <a:solidFill>
                  <a:schemeClr val="tx1"/>
                </a:solidFill>
              </a:rPr>
              <a:t>:</a:t>
            </a:r>
          </a:p>
          <a:p>
            <a:pPr marL="457200" indent="-457200" algn="r" rtl="1">
              <a:buFontTx/>
              <a:buChar char="-"/>
            </a:pPr>
            <a:r>
              <a:rPr lang="ar-EG" b="1" dirty="0" smtClean="0">
                <a:solidFill>
                  <a:schemeClr val="tx1"/>
                </a:solidFill>
              </a:rPr>
              <a:t>الكراسى غير المتحركة</a:t>
            </a:r>
            <a:r>
              <a:rPr lang="ar-EG" dirty="0" smtClean="0">
                <a:solidFill>
                  <a:schemeClr val="tx1"/>
                </a:solidFill>
              </a:rPr>
              <a:t>:</a:t>
            </a:r>
          </a:p>
          <a:p>
            <a:pPr marL="457200" indent="-457200" algn="r" rtl="1">
              <a:buFontTx/>
              <a:buChar char="-"/>
            </a:pPr>
            <a:r>
              <a:rPr lang="ar-EG" dirty="0" smtClean="0">
                <a:solidFill>
                  <a:schemeClr val="tx1"/>
                </a:solidFill>
              </a:rPr>
              <a:t>عادة يكون هنال كرسيان متساويان فى الحجم مريحان مكسوان بالجلد والاسفنج لهما ذراعان أرجلها ثابتة، يجلس المرشد النفسى على واحد والمسترشد على الآخربحيث يفضل أن يكون وضعهما على ضلعى زاوية قائمة (90)درجة مئوية فيكون </a:t>
            </a:r>
            <a:endParaRPr lang="en-US" dirty="0">
              <a:solidFill>
                <a:schemeClr val="tx1"/>
              </a:solidFill>
            </a:endParaRPr>
          </a:p>
        </p:txBody>
      </p:sp>
    </p:spTree>
    <p:extLst>
      <p:ext uri="{BB962C8B-B14F-4D97-AF65-F5344CB8AC3E}">
        <p14:creationId xmlns:p14="http://schemas.microsoft.com/office/powerpoint/2010/main" val="31727520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82000" cy="6172200"/>
          </a:xfrm>
        </p:spPr>
        <p:txBody>
          <a:bodyPr>
            <a:normAutofit fontScale="92500" lnSpcReduction="20000"/>
          </a:bodyPr>
          <a:lstStyle/>
          <a:p>
            <a:pPr algn="r" rtl="1"/>
            <a:r>
              <a:rPr lang="ar-EG" dirty="0" smtClean="0">
                <a:solidFill>
                  <a:schemeClr val="tx1"/>
                </a:solidFill>
              </a:rPr>
              <a:t>بينهما اتصال بصرى مباشر عندما يرغب فى ذلك،أو أن يوجه بصره بعيدا فلا يكون بينهما اذا تحرج  اذا تحرج من سؤال أو أراد مهربا من اجابة. غير أن هناك بعض الأطباء </a:t>
            </a:r>
            <a:r>
              <a:rPr lang="ar-EG" b="1" dirty="0" smtClean="0">
                <a:solidFill>
                  <a:schemeClr val="tx1"/>
                </a:solidFill>
              </a:rPr>
              <a:t>أمثال بولدنج وزملائه </a:t>
            </a:r>
            <a:r>
              <a:rPr lang="ar-EG" dirty="0" smtClean="0">
                <a:solidFill>
                  <a:schemeClr val="tx1"/>
                </a:solidFill>
              </a:rPr>
              <a:t>يفضلون الجلوس مع مسترشديهم على ضلعى زاوية مقدارها 45 درجة.</a:t>
            </a:r>
          </a:p>
          <a:p>
            <a:pPr marL="457200" indent="-457200" algn="r" rtl="1">
              <a:buFontTx/>
              <a:buChar char="-"/>
            </a:pPr>
            <a:r>
              <a:rPr lang="ar-EG" b="1" dirty="0" smtClean="0">
                <a:solidFill>
                  <a:schemeClr val="tx1"/>
                </a:solidFill>
              </a:rPr>
              <a:t>الكراسى المتحركة:</a:t>
            </a:r>
          </a:p>
          <a:p>
            <a:pPr marL="457200" indent="-457200" algn="r" rtl="1">
              <a:buFontTx/>
              <a:buChar char="-"/>
            </a:pPr>
            <a:r>
              <a:rPr lang="ar-EG" dirty="0" smtClean="0">
                <a:solidFill>
                  <a:schemeClr val="tx1"/>
                </a:solidFill>
              </a:rPr>
              <a:t>تستخدم عندما يقابل المرشد النفسى أكثر من مسترشد فى نفس الوقت فى المقابلة الارشادية الواحدة .</a:t>
            </a:r>
          </a:p>
          <a:p>
            <a:pPr marL="457200" indent="-457200" algn="r" rtl="1">
              <a:buFontTx/>
              <a:buChar char="-"/>
            </a:pPr>
            <a:r>
              <a:rPr lang="ar-EG" b="1" dirty="0" smtClean="0">
                <a:solidFill>
                  <a:schemeClr val="tx1"/>
                </a:solidFill>
              </a:rPr>
              <a:t>المناضد:</a:t>
            </a:r>
          </a:p>
          <a:p>
            <a:pPr marL="457200" indent="-457200" algn="r" rtl="1">
              <a:buFontTx/>
              <a:buChar char="-"/>
            </a:pPr>
            <a:r>
              <a:rPr lang="ar-EG" dirty="0" smtClean="0">
                <a:solidFill>
                  <a:schemeClr val="tx1"/>
                </a:solidFill>
              </a:rPr>
              <a:t>توضع منضدة صغيرة مستديرة، أو مربعة وسط الكرسين غير المتحركين فى حالة المقابلة الفردية بحيث يوضع عليها جهاز للتسجيل لتسجيل المقابلة الارشادية، ومن الممكن وضع عدد قليل أخر من المناضد الصغيرة بين الكراسى المتحركة فى المقابلة الجماعية وينصح بعدم وضع منافض للسجاير حتى لا تحس المسترشدين على التدخين.</a:t>
            </a:r>
            <a:endParaRPr lang="en-US" dirty="0">
              <a:solidFill>
                <a:schemeClr val="tx1"/>
              </a:solidFill>
            </a:endParaRPr>
          </a:p>
        </p:txBody>
      </p:sp>
    </p:spTree>
    <p:extLst>
      <p:ext uri="{BB962C8B-B14F-4D97-AF65-F5344CB8AC3E}">
        <p14:creationId xmlns:p14="http://schemas.microsoft.com/office/powerpoint/2010/main" val="7643218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305800" cy="5943600"/>
          </a:xfrm>
        </p:spPr>
        <p:txBody>
          <a:bodyPr>
            <a:normAutofit lnSpcReduction="10000"/>
          </a:bodyPr>
          <a:lstStyle/>
          <a:p>
            <a:pPr marL="457200" indent="-457200" algn="r" rtl="1">
              <a:buFont typeface="Arial" charset="0"/>
              <a:buChar char="•"/>
            </a:pPr>
            <a:r>
              <a:rPr lang="ar-EG" b="1" dirty="0" smtClean="0">
                <a:solidFill>
                  <a:schemeClr val="tx1"/>
                </a:solidFill>
              </a:rPr>
              <a:t>جهاز التسجيل:</a:t>
            </a:r>
          </a:p>
          <a:p>
            <a:pPr algn="r" rtl="1"/>
            <a:r>
              <a:rPr lang="ar-EG" dirty="0" smtClean="0">
                <a:solidFill>
                  <a:schemeClr val="tx1"/>
                </a:solidFill>
              </a:rPr>
              <a:t>يجب أن تحتوى غرفة الارشاد النفسى على جهاز تسجيل، ولا يشترط نوع معين من الأجهزة فلا يهم ان كان جهاز التسجيل المستخدم من </a:t>
            </a:r>
            <a:r>
              <a:rPr lang="ar-EG" b="1" dirty="0" smtClean="0">
                <a:solidFill>
                  <a:schemeClr val="tx1"/>
                </a:solidFill>
              </a:rPr>
              <a:t>النوع الحلقى، أو الكاترج، أو الكاسيت</a:t>
            </a:r>
            <a:r>
              <a:rPr lang="ar-EG" dirty="0" smtClean="0">
                <a:solidFill>
                  <a:schemeClr val="tx1"/>
                </a:solidFill>
              </a:rPr>
              <a:t>، غير أن أغلب المرشدين النفسين يفضلون نوع الكاسيت فى تسجيل مقابلاتهم الارشادية لصغر حجمه، وسهولة نقله وتشغيله.</a:t>
            </a:r>
          </a:p>
          <a:p>
            <a:pPr marL="457200" indent="-457200" algn="r" rtl="1">
              <a:buFont typeface="Arial" charset="0"/>
              <a:buChar char="•"/>
            </a:pPr>
            <a:r>
              <a:rPr lang="ar-EG" b="1" dirty="0" smtClean="0">
                <a:solidFill>
                  <a:schemeClr val="tx1"/>
                </a:solidFill>
              </a:rPr>
              <a:t>مهارات التسجيل:</a:t>
            </a:r>
          </a:p>
          <a:p>
            <a:pPr algn="r" rtl="1"/>
            <a:r>
              <a:rPr lang="ar-EG" b="1" dirty="0" smtClean="0">
                <a:solidFill>
                  <a:schemeClr val="tx1"/>
                </a:solidFill>
              </a:rPr>
              <a:t>توجد ثلاث مهارات رئيسية تتمثل فى:</a:t>
            </a:r>
          </a:p>
          <a:p>
            <a:pPr marL="457200" indent="-457200" algn="r" rtl="1">
              <a:buFontTx/>
              <a:buChar char="-"/>
            </a:pPr>
            <a:r>
              <a:rPr lang="ar-EG" dirty="0" smtClean="0">
                <a:solidFill>
                  <a:schemeClr val="tx1"/>
                </a:solidFill>
              </a:rPr>
              <a:t>التسجيل الكتابى على اختلاف أهدافه.</a:t>
            </a:r>
          </a:p>
          <a:p>
            <a:pPr marL="457200" indent="-457200" algn="r" rtl="1">
              <a:buFontTx/>
              <a:buChar char="-"/>
            </a:pPr>
            <a:r>
              <a:rPr lang="ar-EG" dirty="0" smtClean="0">
                <a:solidFill>
                  <a:schemeClr val="tx1"/>
                </a:solidFill>
              </a:rPr>
              <a:t>التسجيل السمعى على اختلاف أشكاله.</a:t>
            </a:r>
          </a:p>
          <a:p>
            <a:pPr marL="457200" indent="-457200" algn="r" rtl="1">
              <a:buFontTx/>
              <a:buChar char="-"/>
            </a:pPr>
            <a:r>
              <a:rPr lang="ar-EG" dirty="0" smtClean="0">
                <a:solidFill>
                  <a:schemeClr val="tx1"/>
                </a:solidFill>
              </a:rPr>
              <a:t>التسجيل المرئى الفورى.</a:t>
            </a:r>
            <a:endParaRPr lang="en-US" dirty="0">
              <a:solidFill>
                <a:schemeClr val="tx1"/>
              </a:solidFill>
            </a:endParaRPr>
          </a:p>
        </p:txBody>
      </p:sp>
    </p:spTree>
    <p:extLst>
      <p:ext uri="{BB962C8B-B14F-4D97-AF65-F5344CB8AC3E}">
        <p14:creationId xmlns:p14="http://schemas.microsoft.com/office/powerpoint/2010/main" val="1226731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81000"/>
            <a:ext cx="8610600" cy="6096000"/>
          </a:xfrm>
        </p:spPr>
        <p:txBody>
          <a:bodyPr/>
          <a:lstStyle/>
          <a:p>
            <a:pPr algn="r" rtl="1">
              <a:lnSpc>
                <a:spcPct val="115000"/>
              </a:lnSpc>
              <a:spcBef>
                <a:spcPts val="0"/>
              </a:spcBef>
              <a:spcAft>
                <a:spcPts val="1000"/>
              </a:spcAft>
            </a:pPr>
            <a:r>
              <a:rPr lang="ar-EG" dirty="0">
                <a:solidFill>
                  <a:schemeClr val="tx1"/>
                </a:solidFill>
                <a:ea typeface="Calibri"/>
              </a:rPr>
              <a:t>وأكد كثير من المرشدين والمعالجين النفسيين  أنه لا يوجد</a:t>
            </a:r>
            <a:endParaRPr lang="en-US" sz="1400" dirty="0">
              <a:solidFill>
                <a:schemeClr val="tx1"/>
              </a:solidFill>
              <a:ea typeface="Calibri"/>
              <a:cs typeface="Arial"/>
            </a:endParaRPr>
          </a:p>
          <a:p>
            <a:pPr algn="r" rtl="1">
              <a:lnSpc>
                <a:spcPct val="115000"/>
              </a:lnSpc>
              <a:spcBef>
                <a:spcPts val="0"/>
              </a:spcBef>
              <a:spcAft>
                <a:spcPts val="1000"/>
              </a:spcAft>
            </a:pPr>
            <a:r>
              <a:rPr lang="ar-EG" dirty="0">
                <a:solidFill>
                  <a:schemeClr val="tx1"/>
                </a:solidFill>
                <a:ea typeface="Calibri"/>
              </a:rPr>
              <a:t>فروق واضحة بين مفهوم الارشاد النفسى ومفهوم العلاج النفسى، وإن ظهرت أى فروق بينهما ما هى الا فروقا اصطناعية. </a:t>
            </a:r>
            <a:endParaRPr lang="en-US" sz="1400" dirty="0">
              <a:solidFill>
                <a:schemeClr val="tx1"/>
              </a:solidFill>
              <a:ea typeface="Calibri"/>
              <a:cs typeface="Arial"/>
            </a:endParaRPr>
          </a:p>
          <a:p>
            <a:pPr algn="r" rtl="1">
              <a:lnSpc>
                <a:spcPct val="115000"/>
              </a:lnSpc>
              <a:spcBef>
                <a:spcPts val="0"/>
              </a:spcBef>
              <a:spcAft>
                <a:spcPts val="1000"/>
              </a:spcAft>
            </a:pPr>
            <a:r>
              <a:rPr lang="ar-EG" b="1" u="sng" dirty="0">
                <a:solidFill>
                  <a:schemeClr val="tx1"/>
                </a:solidFill>
                <a:ea typeface="Calibri"/>
              </a:rPr>
              <a:t>ومن أهداف الارشاد النفسى</a:t>
            </a:r>
            <a:r>
              <a:rPr lang="ar-EG" dirty="0">
                <a:solidFill>
                  <a:schemeClr val="tx1"/>
                </a:solidFill>
                <a:ea typeface="Calibri"/>
              </a:rPr>
              <a:t>: </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dirty="0">
                <a:solidFill>
                  <a:schemeClr val="tx1"/>
                </a:solidFill>
                <a:ea typeface="Calibri"/>
              </a:rPr>
              <a:t>مساعدة المريض أو العميل أو المسترشد على </a:t>
            </a:r>
            <a:r>
              <a:rPr lang="ar-EG" b="1" dirty="0">
                <a:solidFill>
                  <a:schemeClr val="tx1"/>
                </a:solidFill>
                <a:ea typeface="Calibri"/>
              </a:rPr>
              <a:t>إعادة بناء شخصيته وتعديل سلوكه حتى يتخطى صعابه ويعبر أزمته</a:t>
            </a:r>
            <a:r>
              <a:rPr lang="ar-EG" dirty="0">
                <a:solidFill>
                  <a:schemeClr val="tx1"/>
                </a:solidFill>
                <a:ea typeface="Calibri"/>
              </a:rPr>
              <a:t>.</a:t>
            </a:r>
            <a:endParaRPr lang="en-US" sz="1400" dirty="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dirty="0" smtClean="0">
                <a:solidFill>
                  <a:schemeClr val="tx1"/>
                </a:solidFill>
                <a:ea typeface="Calibri"/>
              </a:rPr>
              <a:t>فالارشاد </a:t>
            </a:r>
            <a:r>
              <a:rPr lang="ar-EG" dirty="0">
                <a:solidFill>
                  <a:schemeClr val="tx1"/>
                </a:solidFill>
                <a:ea typeface="Calibri"/>
              </a:rPr>
              <a:t>النفسى(العلاج النفسى)= مساعدة الفرد فى حل مشكلاته وتخطى الصعاب، وعبور الأزمات، وتعديل السلوك، وإعادة بناء الشخصية ...........الخ </a:t>
            </a:r>
            <a:endParaRPr lang="en-US" sz="1400" dirty="0">
              <a:solidFill>
                <a:schemeClr val="tx1"/>
              </a:solidFill>
              <a:ea typeface="Calibri"/>
              <a:cs typeface="Arial"/>
            </a:endParaRPr>
          </a:p>
          <a:p>
            <a:pPr algn="r" rtl="1"/>
            <a:endParaRPr lang="en-US" dirty="0"/>
          </a:p>
        </p:txBody>
      </p:sp>
    </p:spTree>
    <p:extLst>
      <p:ext uri="{BB962C8B-B14F-4D97-AF65-F5344CB8AC3E}">
        <p14:creationId xmlns:p14="http://schemas.microsoft.com/office/powerpoint/2010/main" val="36129970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458200" cy="6248400"/>
          </a:xfrm>
        </p:spPr>
        <p:txBody>
          <a:bodyPr/>
          <a:lstStyle/>
          <a:p>
            <a:pPr algn="r" rtl="1"/>
            <a:r>
              <a:rPr lang="ar-EG" b="1" dirty="0" smtClean="0">
                <a:solidFill>
                  <a:schemeClr val="tx1"/>
                </a:solidFill>
              </a:rPr>
              <a:t>ما مدى أهمية هذه التسجيلات:</a:t>
            </a:r>
          </a:p>
          <a:p>
            <a:pPr marL="457200" indent="-457200" algn="r" rtl="1">
              <a:buFontTx/>
              <a:buChar char="-"/>
            </a:pPr>
            <a:r>
              <a:rPr lang="ar-EG" dirty="0" smtClean="0">
                <a:solidFill>
                  <a:schemeClr val="tx1"/>
                </a:solidFill>
              </a:rPr>
              <a:t>تسهم هذه التسجيلات إلى حد كبير فى </a:t>
            </a:r>
            <a:r>
              <a:rPr lang="ar-EG" b="1" dirty="0" smtClean="0">
                <a:solidFill>
                  <a:schemeClr val="tx1"/>
                </a:solidFill>
              </a:rPr>
              <a:t>حل مشكلات المسترشد </a:t>
            </a:r>
            <a:r>
              <a:rPr lang="ar-EG" dirty="0" smtClean="0">
                <a:solidFill>
                  <a:schemeClr val="tx1"/>
                </a:solidFill>
              </a:rPr>
              <a:t>وتعديل سلوكه وتنمية شخصيته.</a:t>
            </a:r>
          </a:p>
          <a:p>
            <a:pPr marL="457200" indent="-457200" algn="r" rtl="1">
              <a:buFontTx/>
              <a:buChar char="-"/>
            </a:pPr>
            <a:r>
              <a:rPr lang="ar-EG" dirty="0" smtClean="0">
                <a:solidFill>
                  <a:schemeClr val="tx1"/>
                </a:solidFill>
              </a:rPr>
              <a:t>تساعد المرشد على </a:t>
            </a:r>
            <a:r>
              <a:rPr lang="ar-EG" b="1" dirty="0" smtClean="0">
                <a:solidFill>
                  <a:schemeClr val="tx1"/>
                </a:solidFill>
              </a:rPr>
              <a:t>متابعة حالات المسترشدين </a:t>
            </a:r>
            <a:r>
              <a:rPr lang="ar-EG" dirty="0" smtClean="0">
                <a:solidFill>
                  <a:schemeClr val="tx1"/>
                </a:solidFill>
              </a:rPr>
              <a:t>وما تم انجازه خلال المقابلات الارشادية.</a:t>
            </a:r>
          </a:p>
          <a:p>
            <a:pPr marL="457200" indent="-457200" algn="r" rtl="1">
              <a:buFontTx/>
              <a:buChar char="-"/>
            </a:pPr>
            <a:r>
              <a:rPr lang="ar-EG" dirty="0" smtClean="0">
                <a:solidFill>
                  <a:schemeClr val="tx1"/>
                </a:solidFill>
              </a:rPr>
              <a:t>تمثل هذه السجلات </a:t>
            </a:r>
            <a:r>
              <a:rPr lang="ar-EG" b="1" dirty="0" smtClean="0">
                <a:solidFill>
                  <a:schemeClr val="tx1"/>
                </a:solidFill>
              </a:rPr>
              <a:t>المرآة الحقيقية </a:t>
            </a:r>
            <a:r>
              <a:rPr lang="ar-EG" dirty="0" smtClean="0">
                <a:solidFill>
                  <a:schemeClr val="tx1"/>
                </a:solidFill>
              </a:rPr>
              <a:t>التى يرى فيها كل من المرشد والمسترشد من أين بدأ وإلى أين انتهى؟ فهى </a:t>
            </a:r>
            <a:r>
              <a:rPr lang="ar-EG" b="1" dirty="0" smtClean="0">
                <a:solidFill>
                  <a:schemeClr val="tx1"/>
                </a:solidFill>
              </a:rPr>
              <a:t>كالجسر الذى يعبر عليه الطرفان محملين بانجاز ارشادى مشترك من الماضى إلى الحاضر إلى المستقبل متضمنا ما اكتسبه المرشد من خبرات مهنية ومااكتسبه من خبرات شخصية تعلمية فى حل المشكلات.</a:t>
            </a:r>
            <a:endParaRPr lang="en-US" b="1" dirty="0">
              <a:solidFill>
                <a:schemeClr val="tx1"/>
              </a:solidFill>
            </a:endParaRPr>
          </a:p>
        </p:txBody>
      </p:sp>
    </p:spTree>
    <p:extLst>
      <p:ext uri="{BB962C8B-B14F-4D97-AF65-F5344CB8AC3E}">
        <p14:creationId xmlns:p14="http://schemas.microsoft.com/office/powerpoint/2010/main" val="39147823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305800" cy="6019800"/>
          </a:xfrm>
        </p:spPr>
        <p:txBody>
          <a:bodyPr/>
          <a:lstStyle/>
          <a:p>
            <a:pPr algn="r" rtl="1"/>
            <a:r>
              <a:rPr lang="ar-EG" dirty="0" smtClean="0">
                <a:solidFill>
                  <a:schemeClr val="tx1"/>
                </a:solidFill>
              </a:rPr>
              <a:t>- لا يمكن ممارسة مهارة التسجيل بأى حال من الأحوال </a:t>
            </a:r>
            <a:r>
              <a:rPr lang="ar-EG" b="1" dirty="0" smtClean="0">
                <a:solidFill>
                  <a:schemeClr val="tx1"/>
                </a:solidFill>
              </a:rPr>
              <a:t>الا بعد موافقة المسترشد </a:t>
            </a:r>
            <a:r>
              <a:rPr lang="ar-EG" dirty="0" smtClean="0">
                <a:solidFill>
                  <a:schemeClr val="tx1"/>
                </a:solidFill>
              </a:rPr>
              <a:t>وقد يوافق على بعض ويعترض على تسجيل البعض الأخر . وعلى المرشد أن يحترم رغبة المسترشد ، غير أن عليه ألا يستسلم بسهولة لهذه الرغبة ولكن من واجبه أن يقنعه بأهمية التسجيل، ويكون الاقناع بمهارة ولباقة مقترنة بابتسامة.كما نحذر من ظهور علامات الاستياء من جانب المرشد النفسى اذا أصر المسترشد على رفض التسجيل فرغبته يجب أن تحترم. ويجب على المرشد أن يكتفى بالموافقة الشفهية، التى يبديها المسترشد فقد ينكرها أو يتنصل منها، لذلك فإن الموافقة الكتابية تدعم موقف المرشد النفسى وتحمى جانبه المهنى.</a:t>
            </a:r>
            <a:endParaRPr lang="en-US" dirty="0">
              <a:solidFill>
                <a:schemeClr val="tx1"/>
              </a:solidFill>
            </a:endParaRPr>
          </a:p>
        </p:txBody>
      </p:sp>
    </p:spTree>
    <p:extLst>
      <p:ext uri="{BB962C8B-B14F-4D97-AF65-F5344CB8AC3E}">
        <p14:creationId xmlns:p14="http://schemas.microsoft.com/office/powerpoint/2010/main" val="16937088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28600"/>
            <a:ext cx="8382000" cy="6324600"/>
          </a:xfrm>
        </p:spPr>
        <p:txBody>
          <a:bodyPr>
            <a:normAutofit fontScale="92500"/>
          </a:bodyPr>
          <a:lstStyle/>
          <a:p>
            <a:pPr marL="457200" indent="-457200" algn="r" rtl="1">
              <a:buFont typeface="Arial" charset="0"/>
              <a:buChar char="•"/>
            </a:pPr>
            <a:r>
              <a:rPr lang="ar-EG" b="1" u="sng" dirty="0" smtClean="0">
                <a:solidFill>
                  <a:schemeClr val="tx1"/>
                </a:solidFill>
              </a:rPr>
              <a:t>مهارات التسجيل الكتابى:</a:t>
            </a:r>
          </a:p>
          <a:p>
            <a:pPr algn="r" rtl="1"/>
            <a:r>
              <a:rPr lang="ar-EG" dirty="0" smtClean="0">
                <a:solidFill>
                  <a:schemeClr val="tx1"/>
                </a:solidFill>
              </a:rPr>
              <a:t>يمكن استخدام مهارة التسجيل الكتابى فى:</a:t>
            </a:r>
          </a:p>
          <a:p>
            <a:pPr marL="457200" indent="-457200" algn="r" rtl="1">
              <a:buFontTx/>
              <a:buChar char="-"/>
            </a:pPr>
            <a:r>
              <a:rPr lang="ar-EG" dirty="0" smtClean="0">
                <a:solidFill>
                  <a:schemeClr val="tx1"/>
                </a:solidFill>
              </a:rPr>
              <a:t>أخذ بعض</a:t>
            </a:r>
            <a:r>
              <a:rPr lang="ar-EG" b="1" dirty="0" smtClean="0">
                <a:solidFill>
                  <a:schemeClr val="tx1"/>
                </a:solidFill>
              </a:rPr>
              <a:t> النقاط </a:t>
            </a:r>
            <a:r>
              <a:rPr lang="ar-EG" dirty="0" smtClean="0">
                <a:solidFill>
                  <a:schemeClr val="tx1"/>
                </a:solidFill>
              </a:rPr>
              <a:t>المتعلقة بالمسترشد.</a:t>
            </a:r>
          </a:p>
          <a:p>
            <a:pPr marL="457200" indent="-457200" algn="r" rtl="1">
              <a:buFontTx/>
              <a:buChar char="-"/>
            </a:pPr>
            <a:r>
              <a:rPr lang="ar-EG" b="1" dirty="0" smtClean="0">
                <a:solidFill>
                  <a:schemeClr val="tx1"/>
                </a:solidFill>
              </a:rPr>
              <a:t>ملء المستندات </a:t>
            </a:r>
            <a:r>
              <a:rPr lang="ar-EG" dirty="0" smtClean="0">
                <a:solidFill>
                  <a:schemeClr val="tx1"/>
                </a:solidFill>
              </a:rPr>
              <a:t>المتعلقة بالمسترشد وخاصة الخاصة بالمقابلة بصورة عامة.</a:t>
            </a:r>
          </a:p>
          <a:p>
            <a:pPr marL="457200" indent="-457200" algn="r" rtl="1">
              <a:buFontTx/>
              <a:buChar char="-"/>
            </a:pPr>
            <a:r>
              <a:rPr lang="ar-EG" dirty="0" smtClean="0">
                <a:solidFill>
                  <a:schemeClr val="tx1"/>
                </a:solidFill>
              </a:rPr>
              <a:t>تسجيل بعض </a:t>
            </a:r>
            <a:r>
              <a:rPr lang="ar-EG" b="1" dirty="0" smtClean="0">
                <a:solidFill>
                  <a:schemeClr val="tx1"/>
                </a:solidFill>
              </a:rPr>
              <a:t>الاختبارات النفسية </a:t>
            </a:r>
            <a:r>
              <a:rPr lang="ar-EG" dirty="0" smtClean="0">
                <a:solidFill>
                  <a:schemeClr val="tx1"/>
                </a:solidFill>
              </a:rPr>
              <a:t>التى تجرى على المسترشد فى المقابلة الارشادية.</a:t>
            </a:r>
          </a:p>
          <a:p>
            <a:pPr marL="457200" indent="-457200" algn="r" rtl="1">
              <a:buFontTx/>
              <a:buChar char="-"/>
            </a:pPr>
            <a:r>
              <a:rPr lang="ar-EG" dirty="0" smtClean="0">
                <a:solidFill>
                  <a:schemeClr val="tx1"/>
                </a:solidFill>
              </a:rPr>
              <a:t>تحرير </a:t>
            </a:r>
            <a:r>
              <a:rPr lang="ar-EG" b="1" dirty="0" smtClean="0">
                <a:solidFill>
                  <a:schemeClr val="tx1"/>
                </a:solidFill>
              </a:rPr>
              <a:t>التقارير التشخيصية </a:t>
            </a:r>
            <a:r>
              <a:rPr lang="ar-EG" dirty="0" smtClean="0">
                <a:solidFill>
                  <a:schemeClr val="tx1"/>
                </a:solidFill>
              </a:rPr>
              <a:t>وتقارير بحث الحالة.</a:t>
            </a:r>
          </a:p>
          <a:p>
            <a:pPr marL="457200" indent="-457200" algn="r" rtl="1">
              <a:buFont typeface="Arial" charset="0"/>
              <a:buChar char="•"/>
            </a:pPr>
            <a:r>
              <a:rPr lang="ar-EG" b="1" u="sng" dirty="0" smtClean="0">
                <a:solidFill>
                  <a:schemeClr val="tx1"/>
                </a:solidFill>
              </a:rPr>
              <a:t>التوصيات التى يجب مراعاتها عند التسجيل الكتابى</a:t>
            </a:r>
            <a:r>
              <a:rPr lang="ar-EG" dirty="0" smtClean="0">
                <a:solidFill>
                  <a:schemeClr val="tx1"/>
                </a:solidFill>
              </a:rPr>
              <a:t>:</a:t>
            </a:r>
          </a:p>
          <a:p>
            <a:pPr algn="r" rtl="1"/>
            <a:r>
              <a:rPr lang="ar-EG" dirty="0" smtClean="0">
                <a:solidFill>
                  <a:schemeClr val="tx1"/>
                </a:solidFill>
              </a:rPr>
              <a:t>- أولا: يجب أن تسجل محتويات المقابلة ونتائجها </a:t>
            </a:r>
            <a:r>
              <a:rPr lang="ar-EG" b="1" dirty="0" smtClean="0">
                <a:solidFill>
                  <a:schemeClr val="tx1"/>
                </a:solidFill>
              </a:rPr>
              <a:t>بعبارات قصيرة وبجمل كاملة، </a:t>
            </a:r>
            <a:r>
              <a:rPr lang="ar-EG" dirty="0" smtClean="0">
                <a:solidFill>
                  <a:schemeClr val="tx1"/>
                </a:solidFill>
              </a:rPr>
              <a:t>وبشئ من </a:t>
            </a:r>
            <a:r>
              <a:rPr lang="ar-EG" b="1" dirty="0" smtClean="0">
                <a:solidFill>
                  <a:schemeClr val="tx1"/>
                </a:solidFill>
              </a:rPr>
              <a:t>الايجاز الواضح المحدد بأمثلة تفسيرية</a:t>
            </a:r>
            <a:r>
              <a:rPr lang="ar-EG" dirty="0" smtClean="0">
                <a:solidFill>
                  <a:schemeClr val="tx1"/>
                </a:solidFill>
              </a:rPr>
              <a:t>.</a:t>
            </a:r>
          </a:p>
          <a:p>
            <a:pPr algn="r" rtl="1"/>
            <a:r>
              <a:rPr lang="ar-EG" dirty="0" smtClean="0">
                <a:solidFill>
                  <a:schemeClr val="tx1"/>
                </a:solidFill>
              </a:rPr>
              <a:t>- ثانيا: يجب أن تنظم المعلومات والبيانات الخاصة بالمسترشد</a:t>
            </a:r>
            <a:endParaRPr lang="en-US" dirty="0">
              <a:solidFill>
                <a:schemeClr val="tx1"/>
              </a:solidFill>
            </a:endParaRPr>
          </a:p>
        </p:txBody>
      </p:sp>
    </p:spTree>
    <p:extLst>
      <p:ext uri="{BB962C8B-B14F-4D97-AF65-F5344CB8AC3E}">
        <p14:creationId xmlns:p14="http://schemas.microsoft.com/office/powerpoint/2010/main" val="2978554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4800"/>
            <a:ext cx="8305800" cy="6172200"/>
          </a:xfrm>
        </p:spPr>
        <p:txBody>
          <a:bodyPr>
            <a:normAutofit lnSpcReduction="10000"/>
          </a:bodyPr>
          <a:lstStyle/>
          <a:p>
            <a:pPr algn="r" rtl="1"/>
            <a:r>
              <a:rPr lang="ar-EG" dirty="0" smtClean="0">
                <a:solidFill>
                  <a:schemeClr val="tx1"/>
                </a:solidFill>
              </a:rPr>
              <a:t>بطريقة منطقية ميسرة للفهم.</a:t>
            </a:r>
          </a:p>
          <a:p>
            <a:pPr algn="r" rtl="1"/>
            <a:r>
              <a:rPr lang="ar-EG" dirty="0" smtClean="0">
                <a:solidFill>
                  <a:schemeClr val="tx1"/>
                </a:solidFill>
              </a:rPr>
              <a:t>ثالثا: يجب أن يشتمل ملف المسترشد على </a:t>
            </a:r>
            <a:r>
              <a:rPr lang="ar-EG" b="1" dirty="0" smtClean="0">
                <a:solidFill>
                  <a:schemeClr val="tx1"/>
                </a:solidFill>
              </a:rPr>
              <a:t>العبارات الوصفية </a:t>
            </a:r>
            <a:r>
              <a:rPr lang="ar-EG" dirty="0" smtClean="0">
                <a:solidFill>
                  <a:schemeClr val="tx1"/>
                </a:solidFill>
              </a:rPr>
              <a:t>التى تمس الجوانب الآتية الأربعة، الجانب الشخصى، الاجتماعى، التربوى، والمهنى.</a:t>
            </a:r>
          </a:p>
          <a:p>
            <a:pPr algn="r" rtl="1"/>
            <a:r>
              <a:rPr lang="ar-EG" dirty="0" smtClean="0">
                <a:solidFill>
                  <a:schemeClr val="tx1"/>
                </a:solidFill>
              </a:rPr>
              <a:t>رابعا: يجب أن يشمل ملف المسترشد على </a:t>
            </a:r>
            <a:r>
              <a:rPr lang="ar-EG" b="1" dirty="0" smtClean="0">
                <a:solidFill>
                  <a:schemeClr val="tx1"/>
                </a:solidFill>
              </a:rPr>
              <a:t>خلاصة وافية لحالته</a:t>
            </a:r>
            <a:r>
              <a:rPr lang="ar-EG" dirty="0" smtClean="0">
                <a:solidFill>
                  <a:schemeClr val="tx1"/>
                </a:solidFill>
              </a:rPr>
              <a:t>: متضمنة الخطوات التى اتبعت فى المقابلات، والاستراتيجيات، والمقترحات، والتوصيات حتى يتمكن المرشد إذا تناول هذه الحالة مرة أخرى أن يكون لديه مرجعا يرجع اليه لتذكيره بالحالة.</a:t>
            </a:r>
          </a:p>
          <a:p>
            <a:pPr algn="r" rtl="1"/>
            <a:r>
              <a:rPr lang="ar-EG" dirty="0" smtClean="0">
                <a:solidFill>
                  <a:schemeClr val="tx1"/>
                </a:solidFill>
              </a:rPr>
              <a:t>خامسا: يجب ألا يهمل ملف المسترشد أية معلومة عنه ولا سيما تلك المعلومات المتعلقة </a:t>
            </a:r>
            <a:r>
              <a:rPr lang="ar-EG" b="1" dirty="0" smtClean="0">
                <a:solidFill>
                  <a:schemeClr val="tx1"/>
                </a:solidFill>
              </a:rPr>
              <a:t>بالاختبارات والمقاييس النفسية </a:t>
            </a:r>
            <a:r>
              <a:rPr lang="ar-EG" dirty="0" smtClean="0">
                <a:solidFill>
                  <a:schemeClr val="tx1"/>
                </a:solidFill>
              </a:rPr>
              <a:t>التى اجريت عليه أثناء المقابلات. كذلك لابد أن يحتوى الملف على عبارات وصفية عن قدراته واستعداداته وميوله واهتماماته الخ</a:t>
            </a:r>
          </a:p>
        </p:txBody>
      </p:sp>
    </p:spTree>
    <p:extLst>
      <p:ext uri="{BB962C8B-B14F-4D97-AF65-F5344CB8AC3E}">
        <p14:creationId xmlns:p14="http://schemas.microsoft.com/office/powerpoint/2010/main" val="3983338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534400" cy="6096000"/>
          </a:xfrm>
        </p:spPr>
        <p:txBody>
          <a:bodyPr>
            <a:normAutofit fontScale="92500"/>
          </a:bodyPr>
          <a:lstStyle/>
          <a:p>
            <a:pPr marL="457200" indent="-457200" algn="r" rtl="1">
              <a:buFont typeface="Arial" charset="0"/>
              <a:buChar char="•"/>
            </a:pPr>
            <a:r>
              <a:rPr lang="ar-EG" b="1" dirty="0" smtClean="0">
                <a:solidFill>
                  <a:schemeClr val="tx1"/>
                </a:solidFill>
              </a:rPr>
              <a:t>مهارة تسجيل النقاط:</a:t>
            </a:r>
          </a:p>
          <a:p>
            <a:pPr marL="457200" indent="-457200" algn="r" rtl="1">
              <a:buFontTx/>
              <a:buChar char="-"/>
            </a:pPr>
            <a:r>
              <a:rPr lang="ar-EG" dirty="0" smtClean="0">
                <a:solidFill>
                  <a:schemeClr val="tx1"/>
                </a:solidFill>
              </a:rPr>
              <a:t>من البداية ينبغى على المرشد أن يتفق مع المسترشد على أنه سوف يسجل بعض النقاط حول ما يدور فى المقابلة. علما بأن المرشد غير مطالب بعرض استراتيجياته الارشادية ولكن ينبغى أن يطمئنهم على مدى اهتمامه بهم ومساعدته لهم على حل مشكلاتهم.</a:t>
            </a:r>
          </a:p>
          <a:p>
            <a:pPr marL="457200" indent="-457200" algn="r" rtl="1">
              <a:buFontTx/>
              <a:buChar char="-"/>
            </a:pPr>
            <a:r>
              <a:rPr lang="ar-EG" dirty="0" smtClean="0">
                <a:solidFill>
                  <a:schemeClr val="tx1"/>
                </a:solidFill>
              </a:rPr>
              <a:t>وتتمثل </a:t>
            </a:r>
            <a:r>
              <a:rPr lang="ar-EG" b="1" dirty="0" smtClean="0">
                <a:solidFill>
                  <a:schemeClr val="tx1"/>
                </a:solidFill>
              </a:rPr>
              <a:t>الفائدة الكبرى من تسجيل النقاط فى نقطتين أساسيتين</a:t>
            </a:r>
            <a:r>
              <a:rPr lang="ar-EG" dirty="0" smtClean="0">
                <a:solidFill>
                  <a:schemeClr val="tx1"/>
                </a:solidFill>
              </a:rPr>
              <a:t>:</a:t>
            </a:r>
          </a:p>
          <a:p>
            <a:pPr marL="514350" indent="-514350" algn="r" rtl="1">
              <a:buAutoNum type="arabicParenR"/>
            </a:pPr>
            <a:r>
              <a:rPr lang="ar-EG" dirty="0" smtClean="0">
                <a:solidFill>
                  <a:schemeClr val="tx1"/>
                </a:solidFill>
              </a:rPr>
              <a:t>المساعدة فى </a:t>
            </a:r>
            <a:r>
              <a:rPr lang="ar-EG" b="1" dirty="0" smtClean="0">
                <a:solidFill>
                  <a:schemeClr val="tx1"/>
                </a:solidFill>
              </a:rPr>
              <a:t>انعاش ذاكرة المرشد النفسى </a:t>
            </a:r>
            <a:r>
              <a:rPr lang="ar-EG" dirty="0" smtClean="0">
                <a:solidFill>
                  <a:schemeClr val="tx1"/>
                </a:solidFill>
              </a:rPr>
              <a:t>وتذكيره بالنقاط الهامة التى تناولتها المقابلة.</a:t>
            </a:r>
          </a:p>
          <a:p>
            <a:pPr marL="514350" indent="-514350" algn="r" rtl="1">
              <a:buAutoNum type="arabicParenR"/>
            </a:pPr>
            <a:r>
              <a:rPr lang="ar-EG" dirty="0" smtClean="0">
                <a:solidFill>
                  <a:schemeClr val="tx1"/>
                </a:solidFill>
              </a:rPr>
              <a:t>المساعدة فى </a:t>
            </a:r>
            <a:r>
              <a:rPr lang="ar-EG" b="1" dirty="0" smtClean="0">
                <a:solidFill>
                  <a:schemeClr val="tx1"/>
                </a:solidFill>
              </a:rPr>
              <a:t>وضع الخطوط العريضة التى تشكل الخطة الارشادية </a:t>
            </a:r>
            <a:r>
              <a:rPr lang="ar-EG" dirty="0" smtClean="0">
                <a:solidFill>
                  <a:schemeClr val="tx1"/>
                </a:solidFill>
              </a:rPr>
              <a:t>التى سوف تستخدم فى المقابلات والتى يمكن أن تسهم فى تدعيم النقاش مع زملاء المهنة.</a:t>
            </a:r>
            <a:endParaRPr lang="en-US" dirty="0">
              <a:solidFill>
                <a:schemeClr val="tx1"/>
              </a:solidFill>
            </a:endParaRPr>
          </a:p>
        </p:txBody>
      </p:sp>
    </p:spTree>
    <p:extLst>
      <p:ext uri="{BB962C8B-B14F-4D97-AF65-F5344CB8AC3E}">
        <p14:creationId xmlns:p14="http://schemas.microsoft.com/office/powerpoint/2010/main" val="13983031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305800" cy="6019800"/>
          </a:xfrm>
        </p:spPr>
        <p:txBody>
          <a:bodyPr>
            <a:normAutofit fontScale="92500" lnSpcReduction="10000"/>
          </a:bodyPr>
          <a:lstStyle/>
          <a:p>
            <a:pPr marL="457200" indent="-457200" algn="r" rtl="1">
              <a:buFontTx/>
              <a:buChar char="-"/>
            </a:pPr>
            <a:r>
              <a:rPr lang="ar-EG" dirty="0" smtClean="0">
                <a:solidFill>
                  <a:schemeClr val="tx1"/>
                </a:solidFill>
              </a:rPr>
              <a:t>وأخذ النقاط ضرورة هامة حتى ولو كانت وسيلة المقابلة التسجيل السمعى أو المرئى وذلك أن هذه المهارة </a:t>
            </a:r>
            <a:r>
              <a:rPr lang="ar-EG" b="1" dirty="0" smtClean="0">
                <a:solidFill>
                  <a:schemeClr val="tx1"/>
                </a:solidFill>
              </a:rPr>
              <a:t>تضع النقاط فوق الحروف وتضع الأشخاص والأحداث الهامة </a:t>
            </a:r>
            <a:r>
              <a:rPr lang="ar-EG" dirty="0" smtClean="0">
                <a:solidFill>
                  <a:schemeClr val="tx1"/>
                </a:solidFill>
              </a:rPr>
              <a:t>فى حالة المسترشد فى </a:t>
            </a:r>
            <a:r>
              <a:rPr lang="ar-EG" b="1" dirty="0" smtClean="0">
                <a:solidFill>
                  <a:schemeClr val="tx1"/>
                </a:solidFill>
              </a:rPr>
              <a:t>بؤرة التركيز على المشكلة </a:t>
            </a:r>
            <a:r>
              <a:rPr lang="ar-EG" dirty="0" smtClean="0">
                <a:solidFill>
                  <a:schemeClr val="tx1"/>
                </a:solidFill>
              </a:rPr>
              <a:t>التى جاء يسعى من أجل مساعدته على حلها.</a:t>
            </a:r>
          </a:p>
          <a:p>
            <a:pPr marL="457200" indent="-457200" algn="r" rtl="1">
              <a:buFontTx/>
              <a:buChar char="-"/>
            </a:pPr>
            <a:r>
              <a:rPr lang="ar-EG" dirty="0" smtClean="0">
                <a:solidFill>
                  <a:schemeClr val="tx1"/>
                </a:solidFill>
              </a:rPr>
              <a:t>لا يهم أن يتم التسجيل فى حضور المسترشد أثناء المقابلة أم بعدها </a:t>
            </a:r>
            <a:r>
              <a:rPr lang="ar-EG" b="1" dirty="0" smtClean="0">
                <a:solidFill>
                  <a:schemeClr val="tx1"/>
                </a:solidFill>
              </a:rPr>
              <a:t>فهذا يتوقف على استرتيجية المرشد العامة </a:t>
            </a:r>
            <a:r>
              <a:rPr lang="ar-EG" dirty="0" smtClean="0">
                <a:solidFill>
                  <a:schemeClr val="tx1"/>
                </a:solidFill>
              </a:rPr>
              <a:t>وعلى ما يفضل أن يتبعه بشرط </a:t>
            </a:r>
            <a:r>
              <a:rPr lang="ar-EG" b="1" dirty="0" smtClean="0">
                <a:solidFill>
                  <a:schemeClr val="tx1"/>
                </a:solidFill>
              </a:rPr>
              <a:t>ألا يغير أسلوبه فى أخذ النقاط </a:t>
            </a:r>
            <a:r>
              <a:rPr lang="ar-EG" dirty="0" smtClean="0">
                <a:solidFill>
                  <a:schemeClr val="tx1"/>
                </a:solidFill>
              </a:rPr>
              <a:t>حتى لا يبلبل فكر المسترشد، ومن ثم اذا اتبع المرشد النفسى أسلوب تسجيل النقاط فى حضور المسترشد فلا يغير هذا الأسلوب حتى تنتهى المقابلات وتقفل الحالة. وإذا اتبع أسلوب تسجيل النقاط عند نهاية المقابلة وخروج المسترشد من غرفة الارشاد النفسى فعليه أن يستمر على هذا المنوال حتى النهاية.</a:t>
            </a:r>
            <a:endParaRPr lang="en-US" dirty="0">
              <a:solidFill>
                <a:schemeClr val="tx1"/>
              </a:solidFill>
            </a:endParaRPr>
          </a:p>
        </p:txBody>
      </p:sp>
    </p:spTree>
    <p:extLst>
      <p:ext uri="{BB962C8B-B14F-4D97-AF65-F5344CB8AC3E}">
        <p14:creationId xmlns:p14="http://schemas.microsoft.com/office/powerpoint/2010/main" val="1287105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04800"/>
            <a:ext cx="8001000" cy="6019800"/>
          </a:xfrm>
        </p:spPr>
        <p:txBody>
          <a:bodyPr/>
          <a:lstStyle/>
          <a:p>
            <a:pPr marL="457200" indent="-457200" algn="r" rtl="1">
              <a:buFontTx/>
              <a:buChar char="-"/>
            </a:pPr>
            <a:r>
              <a:rPr lang="ar-EG" dirty="0" smtClean="0">
                <a:solidFill>
                  <a:schemeClr val="tx1"/>
                </a:solidFill>
              </a:rPr>
              <a:t>ولو تم التسجيل بعد خروج المسترشد لا بد من ابلاغه للامانة المهنية.</a:t>
            </a:r>
          </a:p>
          <a:p>
            <a:pPr marL="457200" indent="-457200" algn="r" rtl="1">
              <a:buFontTx/>
              <a:buChar char="-"/>
            </a:pPr>
            <a:r>
              <a:rPr lang="ar-EG" dirty="0" smtClean="0">
                <a:solidFill>
                  <a:schemeClr val="tx1"/>
                </a:solidFill>
              </a:rPr>
              <a:t>قد تثير تسجيل النقاط أثناء المقابلة مخاوف المسترشد من افشاء هذه الاسرار لذلك ينبغى على المرشد من</a:t>
            </a:r>
            <a:r>
              <a:rPr lang="ar-EG" b="1" dirty="0" smtClean="0">
                <a:solidFill>
                  <a:schemeClr val="tx1"/>
                </a:solidFill>
              </a:rPr>
              <a:t> طمئنته </a:t>
            </a:r>
            <a:r>
              <a:rPr lang="ar-EG" dirty="0" smtClean="0">
                <a:solidFill>
                  <a:schemeClr val="tx1"/>
                </a:solidFill>
              </a:rPr>
              <a:t>بأن الذى يدور داخل جدران الغرفة لن يرى النور خارجها. </a:t>
            </a:r>
          </a:p>
          <a:p>
            <a:pPr marL="457200" indent="-457200" algn="r" rtl="1">
              <a:buFontTx/>
              <a:buChar char="-"/>
            </a:pPr>
            <a:r>
              <a:rPr lang="ar-EG" dirty="0" smtClean="0">
                <a:solidFill>
                  <a:schemeClr val="tx1"/>
                </a:solidFill>
              </a:rPr>
              <a:t>ومن جهة أخرى اذا ليأخذ المرشد النفسى بعض النقاط فى حضور المسترشد ويؤجل تسجيلها إلى نهاية المقابلة وبعد خروجه من غرفة الارشاد النفسى قد يتسبب ذلك فى احباطات عند المسترشد واحساسه بعدم الاهتمام وعدم العناية بمشكلاته، وشعوره باهماله وعدم جدوى مقابلاته.</a:t>
            </a:r>
            <a:endParaRPr lang="en-US" dirty="0">
              <a:solidFill>
                <a:schemeClr val="tx1"/>
              </a:solidFill>
            </a:endParaRPr>
          </a:p>
        </p:txBody>
      </p:sp>
    </p:spTree>
    <p:extLst>
      <p:ext uri="{BB962C8B-B14F-4D97-AF65-F5344CB8AC3E}">
        <p14:creationId xmlns:p14="http://schemas.microsoft.com/office/powerpoint/2010/main" val="32227176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382000" cy="5867400"/>
          </a:xfrm>
        </p:spPr>
        <p:txBody>
          <a:bodyPr>
            <a:normAutofit lnSpcReduction="10000"/>
          </a:bodyPr>
          <a:lstStyle/>
          <a:p>
            <a:pPr marL="457200" indent="-457200" algn="r" rtl="1">
              <a:buFontTx/>
              <a:buChar char="-"/>
            </a:pPr>
            <a:r>
              <a:rPr lang="ar-EG" dirty="0" smtClean="0">
                <a:solidFill>
                  <a:schemeClr val="tx1"/>
                </a:solidFill>
              </a:rPr>
              <a:t>لعل بعض العبارات الممهدة فى بداية المقابلة الأولى تفيد فى توضيح الصورة أمامه وتدعم الثقة فى نفسه ومن هذه العبارات (</a:t>
            </a:r>
            <a:r>
              <a:rPr lang="ar-EG" b="1" dirty="0" smtClean="0">
                <a:solidFill>
                  <a:schemeClr val="tx1"/>
                </a:solidFill>
              </a:rPr>
              <a:t>أرجو أن أوضح لك أننى أفضل بعض النقاط التى أرى أنها تفيد حالتك وذلك بعد الانتهاء من المقابلة حتى لا أنشغل عنك أثناء حديثك معى).</a:t>
            </a:r>
          </a:p>
          <a:p>
            <a:pPr marL="457200" indent="-457200" algn="r" rtl="1">
              <a:buFont typeface="Arial" charset="0"/>
              <a:buChar char="•"/>
            </a:pPr>
            <a:r>
              <a:rPr lang="ar-EG" b="1" dirty="0" smtClean="0">
                <a:solidFill>
                  <a:schemeClr val="tx1"/>
                </a:solidFill>
              </a:rPr>
              <a:t>محظورات فى تسجيل النقاط:</a:t>
            </a:r>
          </a:p>
          <a:p>
            <a:pPr marL="457200" indent="-457200" algn="r" rtl="1">
              <a:buFontTx/>
              <a:buChar char="-"/>
            </a:pPr>
            <a:r>
              <a:rPr lang="ar-EG" dirty="0" smtClean="0">
                <a:solidFill>
                  <a:schemeClr val="tx1"/>
                </a:solidFill>
              </a:rPr>
              <a:t>يجب ألا يتحول تسجيل النقاط إلى وسيلة إملائية من </a:t>
            </a:r>
            <a:r>
              <a:rPr lang="ar-EG" smtClean="0">
                <a:solidFill>
                  <a:schemeClr val="tx1"/>
                </a:solidFill>
              </a:rPr>
              <a:t>المسترشد إلى </a:t>
            </a:r>
            <a:r>
              <a:rPr lang="ar-EG" dirty="0" smtClean="0">
                <a:solidFill>
                  <a:schemeClr val="tx1"/>
                </a:solidFill>
              </a:rPr>
              <a:t>المرشد.</a:t>
            </a:r>
          </a:p>
          <a:p>
            <a:pPr marL="457200" indent="-457200" algn="r" rtl="1">
              <a:buFontTx/>
              <a:buChar char="-"/>
            </a:pPr>
            <a:r>
              <a:rPr lang="ar-EG" dirty="0" smtClean="0">
                <a:solidFill>
                  <a:schemeClr val="tx1"/>
                </a:solidFill>
              </a:rPr>
              <a:t>يجب ألا يتضمن تسجيل النقاط أية تخمينات أو توقعات من المرشد.</a:t>
            </a:r>
          </a:p>
          <a:p>
            <a:pPr marL="457200" indent="-457200" algn="r" rtl="1">
              <a:buFontTx/>
              <a:buChar char="-"/>
            </a:pPr>
            <a:r>
              <a:rPr lang="ar-EG" dirty="0" smtClean="0">
                <a:solidFill>
                  <a:schemeClr val="tx1"/>
                </a:solidFill>
              </a:rPr>
              <a:t>يجب ألا يتضمن تسجيل النقاط آراء المرشد على انها حقائق ذكرها المسترشد.</a:t>
            </a:r>
            <a:endParaRPr lang="en-US" dirty="0">
              <a:solidFill>
                <a:schemeClr val="tx1"/>
              </a:solidFill>
            </a:endParaRPr>
          </a:p>
        </p:txBody>
      </p:sp>
    </p:spTree>
    <p:extLst>
      <p:ext uri="{BB962C8B-B14F-4D97-AF65-F5344CB8AC3E}">
        <p14:creationId xmlns:p14="http://schemas.microsoft.com/office/powerpoint/2010/main" val="14578188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458200" cy="6172200"/>
          </a:xfrm>
        </p:spPr>
        <p:txBody>
          <a:bodyPr/>
          <a:lstStyle/>
          <a:p>
            <a:pPr marL="457200" indent="-457200" algn="r" rtl="1">
              <a:buFontTx/>
              <a:buChar char="-"/>
            </a:pPr>
            <a:r>
              <a:rPr lang="ar-EG" dirty="0" smtClean="0">
                <a:solidFill>
                  <a:schemeClr val="tx1"/>
                </a:solidFill>
              </a:rPr>
              <a:t>يجب ألا يطلع المسترشد على النقاط المسجلة.</a:t>
            </a:r>
          </a:p>
          <a:p>
            <a:pPr marL="457200" indent="-457200" algn="r" rtl="1">
              <a:buFontTx/>
              <a:buChar char="-"/>
            </a:pPr>
            <a:r>
              <a:rPr lang="ar-EG" dirty="0" smtClean="0">
                <a:solidFill>
                  <a:schemeClr val="tx1"/>
                </a:solidFill>
              </a:rPr>
              <a:t>يجب ألا يطلع مسترشد آخر على نقاط المسترشد.</a:t>
            </a:r>
          </a:p>
          <a:p>
            <a:pPr marL="457200" indent="-457200" algn="r" rtl="1">
              <a:buFontTx/>
              <a:buChar char="-"/>
            </a:pPr>
            <a:r>
              <a:rPr lang="ar-EG" dirty="0" smtClean="0">
                <a:solidFill>
                  <a:schemeClr val="tx1"/>
                </a:solidFill>
              </a:rPr>
              <a:t>يجب ألا يكون تسجيل النقاط وسيلة استجواب آلى للمسترشد.</a:t>
            </a:r>
          </a:p>
          <a:p>
            <a:pPr marL="457200" indent="-457200" algn="r" rtl="1">
              <a:buFontTx/>
              <a:buChar char="-"/>
            </a:pPr>
            <a:r>
              <a:rPr lang="ar-EG" dirty="0" smtClean="0">
                <a:solidFill>
                  <a:schemeClr val="tx1"/>
                </a:solidFill>
              </a:rPr>
              <a:t>يجب ألا يعتمد المرشد على ما سجله من نقاط اعتمادا كليا فى علاقاته.</a:t>
            </a:r>
          </a:p>
          <a:p>
            <a:pPr marL="457200" indent="-457200" algn="r" rtl="1">
              <a:buFont typeface="Arial" charset="0"/>
              <a:buChar char="•"/>
            </a:pPr>
            <a:r>
              <a:rPr lang="ar-EG" dirty="0" smtClean="0">
                <a:solidFill>
                  <a:schemeClr val="tx1"/>
                </a:solidFill>
              </a:rPr>
              <a:t>مهارات ملء الاستمارات:</a:t>
            </a:r>
          </a:p>
          <a:p>
            <a:pPr algn="r" rtl="1"/>
            <a:r>
              <a:rPr lang="ar-EG" dirty="0" smtClean="0">
                <a:solidFill>
                  <a:schemeClr val="tx1"/>
                </a:solidFill>
              </a:rPr>
              <a:t>هناك نوعان من المستندات التى يجب أن يحتفظ بها المرشد فى ملفات المسترشدين:</a:t>
            </a:r>
          </a:p>
          <a:p>
            <a:pPr algn="r" rtl="1"/>
            <a:r>
              <a:rPr lang="ar-EG" dirty="0" smtClean="0">
                <a:solidFill>
                  <a:schemeClr val="tx1"/>
                </a:solidFill>
              </a:rPr>
              <a:t>أولا: مستندات يحررها المسترشد بمعرفته</a:t>
            </a:r>
          </a:p>
          <a:p>
            <a:pPr algn="r" rtl="1"/>
            <a:r>
              <a:rPr lang="ar-EG" dirty="0" smtClean="0">
                <a:solidFill>
                  <a:schemeClr val="tx1"/>
                </a:solidFill>
              </a:rPr>
              <a:t>ويتم ذلك فى صالة الانتظار بحيث تكون هذه المستندات فى متناول يد المرشد النفسى قبل أن يرى المسترشد.</a:t>
            </a:r>
            <a:endParaRPr lang="en-US" dirty="0">
              <a:solidFill>
                <a:schemeClr val="tx1"/>
              </a:solidFill>
            </a:endParaRPr>
          </a:p>
        </p:txBody>
      </p:sp>
    </p:spTree>
    <p:extLst>
      <p:ext uri="{BB962C8B-B14F-4D97-AF65-F5344CB8AC3E}">
        <p14:creationId xmlns:p14="http://schemas.microsoft.com/office/powerpoint/2010/main" val="15135632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
            <a:ext cx="8534400" cy="6172200"/>
          </a:xfrm>
        </p:spPr>
        <p:txBody>
          <a:bodyPr>
            <a:normAutofit lnSpcReduction="10000"/>
          </a:bodyPr>
          <a:lstStyle/>
          <a:p>
            <a:pPr marL="514350" indent="-514350" algn="r" rtl="1">
              <a:buAutoNum type="arabicParenR"/>
            </a:pPr>
            <a:r>
              <a:rPr lang="ar-EG" dirty="0" smtClean="0">
                <a:solidFill>
                  <a:schemeClr val="tx1"/>
                </a:solidFill>
              </a:rPr>
              <a:t>اقرار بالموافقة على تسجيل وملاحظة المقابلة الارشادية.</a:t>
            </a:r>
          </a:p>
          <a:p>
            <a:pPr marL="514350" indent="-514350" algn="r" rtl="1">
              <a:buAutoNum type="arabicParenR"/>
            </a:pPr>
            <a:r>
              <a:rPr lang="ar-EG" dirty="0" smtClean="0">
                <a:solidFill>
                  <a:schemeClr val="tx1"/>
                </a:solidFill>
              </a:rPr>
              <a:t>اقرار بامكانية الاطلاع على ملف المسترشد ونتائج اختباراته.</a:t>
            </a:r>
          </a:p>
          <a:p>
            <a:pPr marL="514350" indent="-514350" algn="r" rtl="1">
              <a:buAutoNum type="arabicParenR"/>
            </a:pPr>
            <a:r>
              <a:rPr lang="ar-EG" dirty="0" smtClean="0">
                <a:solidFill>
                  <a:schemeClr val="tx1"/>
                </a:solidFill>
              </a:rPr>
              <a:t>اقرار بحالة المسترشد (اسمه، عنوانه، وظيفته، رقم الجوال)</a:t>
            </a:r>
          </a:p>
          <a:p>
            <a:pPr marL="514350" indent="-514350" algn="r" rtl="1">
              <a:buAutoNum type="arabicParenR"/>
            </a:pPr>
            <a:r>
              <a:rPr lang="ar-EG" dirty="0" smtClean="0">
                <a:solidFill>
                  <a:schemeClr val="tx1"/>
                </a:solidFill>
              </a:rPr>
              <a:t>سجل المسترشد الشخصى: جوانب شخصيته الأساسية، الناحية الشخصية، الاجتماعية، الناحية التربوية، الناحية المهنية.</a:t>
            </a:r>
          </a:p>
          <a:p>
            <a:pPr algn="r" rtl="1"/>
            <a:r>
              <a:rPr lang="ar-EG" dirty="0" smtClean="0">
                <a:solidFill>
                  <a:schemeClr val="tx1"/>
                </a:solidFill>
              </a:rPr>
              <a:t>ثانيا: مستندات يحررها المرشد الشخصى بمعرفته</a:t>
            </a:r>
          </a:p>
          <a:p>
            <a:pPr algn="r" rtl="1"/>
            <a:r>
              <a:rPr lang="ar-EG" dirty="0" smtClean="0">
                <a:solidFill>
                  <a:schemeClr val="tx1"/>
                </a:solidFill>
              </a:rPr>
              <a:t>1) استمارة تقويم مبدئية: تشمل فكرة عن بنيان المسترشد الجسمى، مظهره الشخصى، حالته الصحية بوجه عام، وطريقة عرضه للمشكلة ووضوحها وكيفية ترتيب أحداثها وتسلسل أفكاره حولها، ويسجل أيضا كل ما يتعلق بانفعالاته وملامح وجهه وحركات جسمه</a:t>
            </a:r>
            <a:r>
              <a:rPr lang="ar-EG" dirty="0" smtClean="0"/>
              <a:t>.</a:t>
            </a:r>
            <a:endParaRPr lang="en-US" dirty="0"/>
          </a:p>
        </p:txBody>
      </p:sp>
    </p:spTree>
    <p:extLst>
      <p:ext uri="{BB962C8B-B14F-4D97-AF65-F5344CB8AC3E}">
        <p14:creationId xmlns:p14="http://schemas.microsoft.com/office/powerpoint/2010/main" val="2048730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382000" cy="5867400"/>
          </a:xfrm>
        </p:spPr>
        <p:txBody>
          <a:bodyPr>
            <a:normAutofit lnSpcReduction="10000"/>
          </a:bodyPr>
          <a:lstStyle/>
          <a:p>
            <a:pPr marL="342900" marR="0" lvl="0" indent="-342900" algn="r" rtl="1">
              <a:lnSpc>
                <a:spcPct val="115000"/>
              </a:lnSpc>
              <a:spcBef>
                <a:spcPts val="0"/>
              </a:spcBef>
              <a:spcAft>
                <a:spcPts val="1000"/>
              </a:spcAft>
              <a:buFont typeface="Arial"/>
              <a:buChar char="-"/>
            </a:pPr>
            <a:r>
              <a:rPr lang="ar-EG" dirty="0">
                <a:solidFill>
                  <a:schemeClr val="tx1"/>
                </a:solidFill>
                <a:ea typeface="Calibri"/>
              </a:rPr>
              <a:t>المرشد النفسى يساعد المسترشد أن </a:t>
            </a:r>
            <a:r>
              <a:rPr lang="ar-EG" b="1" dirty="0">
                <a:solidFill>
                  <a:schemeClr val="tx1"/>
                </a:solidFill>
                <a:ea typeface="Calibri"/>
              </a:rPr>
              <a:t>يقوم بأدواره الاجتماعية </a:t>
            </a:r>
            <a:r>
              <a:rPr lang="ar-EG" dirty="0">
                <a:solidFill>
                  <a:schemeClr val="tx1"/>
                </a:solidFill>
                <a:ea typeface="Calibri"/>
              </a:rPr>
              <a:t>بطريقة أكثر نضجا</a:t>
            </a:r>
            <a:r>
              <a:rPr lang="ar-EG" dirty="0" smtClean="0">
                <a:solidFill>
                  <a:schemeClr val="tx1"/>
                </a:solidFill>
                <a:ea typeface="Calibri"/>
              </a:rPr>
              <a:t>.</a:t>
            </a:r>
            <a:endParaRPr lang="en-US" sz="1400" dirty="0" smtClean="0">
              <a:solidFill>
                <a:schemeClr val="tx1"/>
              </a:solidFill>
              <a:ea typeface="Calibri"/>
              <a:cs typeface="Arial"/>
            </a:endParaRPr>
          </a:p>
          <a:p>
            <a:pPr marL="342900" marR="0" lvl="0" indent="-342900" algn="r" rtl="1">
              <a:lnSpc>
                <a:spcPct val="115000"/>
              </a:lnSpc>
              <a:spcBef>
                <a:spcPts val="0"/>
              </a:spcBef>
              <a:spcAft>
                <a:spcPts val="1000"/>
              </a:spcAft>
              <a:buFont typeface="Arial"/>
              <a:buChar char="-"/>
            </a:pPr>
            <a:r>
              <a:rPr lang="ar-EG" dirty="0">
                <a:solidFill>
                  <a:schemeClr val="tx1"/>
                </a:solidFill>
                <a:ea typeface="Calibri"/>
              </a:rPr>
              <a:t>الارشاد النفسى يعمل على </a:t>
            </a:r>
            <a:r>
              <a:rPr lang="ar-EG" b="1" dirty="0">
                <a:solidFill>
                  <a:schemeClr val="tx1"/>
                </a:solidFill>
                <a:ea typeface="Calibri"/>
              </a:rPr>
              <a:t>فهم الذات </a:t>
            </a:r>
            <a:r>
              <a:rPr lang="ar-EG" dirty="0">
                <a:solidFill>
                  <a:schemeClr val="tx1"/>
                </a:solidFill>
                <a:ea typeface="Calibri"/>
              </a:rPr>
              <a:t>وتنمية </a:t>
            </a:r>
            <a:r>
              <a:rPr lang="ar-EG" b="1" dirty="0">
                <a:solidFill>
                  <a:schemeClr val="tx1"/>
                </a:solidFill>
                <a:ea typeface="Calibri"/>
              </a:rPr>
              <a:t>اتخاذ القررات وتطوير مهارات التخطيط </a:t>
            </a:r>
            <a:r>
              <a:rPr lang="ar-EG" dirty="0">
                <a:solidFill>
                  <a:schemeClr val="tx1"/>
                </a:solidFill>
                <a:ea typeface="Calibri"/>
              </a:rPr>
              <a:t>للمستقبل ، كما أن التواصل الجيد بين المرشد والمسترشد من أجل بناء علاقات قوية متينة بينهما يعتبر هدفا أساسيا لا يتجزأ عن أهداف الارشاد والعلاج النفسى وخطوة أساسية فى العملية الارشادية</a:t>
            </a:r>
            <a:r>
              <a:rPr lang="ar-EG" dirty="0" smtClean="0">
                <a:solidFill>
                  <a:schemeClr val="tx1"/>
                </a:solidFill>
                <a:ea typeface="Calibri"/>
              </a:rPr>
              <a:t>.</a:t>
            </a:r>
            <a:endParaRPr lang="en-US" dirty="0" smtClean="0">
              <a:solidFill>
                <a:schemeClr val="tx1"/>
              </a:solidFill>
              <a:ea typeface="Calibri"/>
            </a:endParaRPr>
          </a:p>
          <a:p>
            <a:pPr marL="342900" marR="0" lvl="0" indent="-342900" algn="r" rtl="1">
              <a:lnSpc>
                <a:spcPct val="115000"/>
              </a:lnSpc>
              <a:spcBef>
                <a:spcPts val="0"/>
              </a:spcBef>
              <a:spcAft>
                <a:spcPts val="1000"/>
              </a:spcAft>
              <a:buFont typeface="Symbol"/>
              <a:buChar char=""/>
            </a:pPr>
            <a:r>
              <a:rPr lang="ar-EG" sz="2800" b="1" u="sng" dirty="0">
                <a:solidFill>
                  <a:schemeClr val="tx1"/>
                </a:solidFill>
                <a:ea typeface="Calibri"/>
              </a:rPr>
              <a:t>نظريات الارشاد والعلاج النفسى:</a:t>
            </a:r>
            <a:endParaRPr lang="en-US" sz="2800" dirty="0">
              <a:solidFill>
                <a:schemeClr val="tx1"/>
              </a:solidFill>
              <a:ea typeface="Calibri"/>
              <a:cs typeface="Arial"/>
            </a:endParaRPr>
          </a:p>
          <a:p>
            <a:pPr algn="r" rtl="1"/>
            <a:r>
              <a:rPr lang="ar-EG" sz="2800" dirty="0">
                <a:solidFill>
                  <a:schemeClr val="tx1"/>
                </a:solidFill>
                <a:ea typeface="Calibri"/>
              </a:rPr>
              <a:t>النظرية فى </a:t>
            </a:r>
            <a:r>
              <a:rPr lang="ar-EG" sz="2800" dirty="0" smtClean="0">
                <a:solidFill>
                  <a:schemeClr val="tx1"/>
                </a:solidFill>
                <a:ea typeface="Calibri"/>
              </a:rPr>
              <a:t>علم </a:t>
            </a:r>
            <a:r>
              <a:rPr lang="ar-EG" sz="2800" dirty="0">
                <a:solidFill>
                  <a:schemeClr val="tx1"/>
                </a:solidFill>
                <a:ea typeface="Calibri"/>
              </a:rPr>
              <a:t>النفس الارشادى تعتبر </a:t>
            </a:r>
            <a:r>
              <a:rPr lang="ar-EG" sz="2800" b="1" dirty="0">
                <a:solidFill>
                  <a:schemeClr val="tx1"/>
                </a:solidFill>
                <a:ea typeface="Calibri"/>
              </a:rPr>
              <a:t>خريطة واضحة المعالم </a:t>
            </a:r>
            <a:r>
              <a:rPr lang="ar-EG" sz="2800" dirty="0">
                <a:solidFill>
                  <a:schemeClr val="tx1"/>
                </a:solidFill>
                <a:ea typeface="Calibri"/>
              </a:rPr>
              <a:t>تساعد المرشد على فهم ما يمكن أن يقدمه لمسترشديه (مرضاه). </a:t>
            </a:r>
            <a:r>
              <a:rPr lang="ar-EG" sz="2800" dirty="0" smtClean="0">
                <a:solidFill>
                  <a:schemeClr val="tx1"/>
                </a:solidFill>
                <a:ea typeface="Calibri"/>
              </a:rPr>
              <a:t>ويتعرف من </a:t>
            </a:r>
            <a:r>
              <a:rPr lang="ar-EG" sz="2400" dirty="0" smtClean="0">
                <a:solidFill>
                  <a:schemeClr val="tx1"/>
                </a:solidFill>
                <a:ea typeface="Calibri"/>
              </a:rPr>
              <a:t>خلالها على الطريقة التى سوف يسلكها فى علاجه والأساليب المستخدمة</a:t>
            </a:r>
            <a:endParaRPr lang="en-US" dirty="0">
              <a:solidFill>
                <a:schemeClr val="tx1"/>
              </a:solidFill>
            </a:endParaRPr>
          </a:p>
        </p:txBody>
      </p:sp>
    </p:spTree>
    <p:extLst>
      <p:ext uri="{BB962C8B-B14F-4D97-AF65-F5344CB8AC3E}">
        <p14:creationId xmlns:p14="http://schemas.microsoft.com/office/powerpoint/2010/main" val="33325129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229600" cy="6019800"/>
          </a:xfrm>
        </p:spPr>
        <p:txBody>
          <a:bodyPr/>
          <a:lstStyle/>
          <a:p>
            <a:pPr algn="r" rtl="1"/>
            <a:r>
              <a:rPr lang="ar-EG" dirty="0" smtClean="0">
                <a:solidFill>
                  <a:schemeClr val="tx1"/>
                </a:solidFill>
              </a:rPr>
              <a:t>2- استمارة تفسير الاختبارات: وتعتبر هذه الاستمارة سجلا تفصيليا واضحا تشتمل على تحليل كامل لنتائج الاختبار والاهداف التى حققها والتوصيات التى يقترحها المرشدبناء على دراسة وتحليل وتفسير هذه النتائج للمسترشد.</a:t>
            </a:r>
          </a:p>
          <a:p>
            <a:pPr algn="r" rtl="1"/>
            <a:r>
              <a:rPr lang="ar-EG" dirty="0" smtClean="0">
                <a:solidFill>
                  <a:schemeClr val="tx1"/>
                </a:solidFill>
              </a:rPr>
              <a:t>3- تقرير عن تطور حالة المسترشد:</a:t>
            </a:r>
          </a:p>
          <a:p>
            <a:pPr algn="r" rtl="1"/>
            <a:r>
              <a:rPr lang="ar-EG" dirty="0" smtClean="0">
                <a:solidFill>
                  <a:schemeClr val="tx1"/>
                </a:solidFill>
              </a:rPr>
              <a:t>يوضح هذا التقرير مدى التطورات التى طرأت على المسترشد نتيجة للمقابلات الارشادية  مبرزا للنواحى السلبية والايجابية التى اكتنفت نشاطه خلال تلك المقابلات. كما يحتوى هذا التقرير على النواحى المعتلة وغير السوية التى يتسم بها سلوكه وما طرأ عليها من تقدم علاجى.</a:t>
            </a:r>
          </a:p>
          <a:p>
            <a:pPr algn="r" rtl="1"/>
            <a:r>
              <a:rPr lang="ar-EG" dirty="0" smtClean="0">
                <a:solidFill>
                  <a:schemeClr val="tx1"/>
                </a:solidFill>
              </a:rPr>
              <a:t>4- استمارة إحالة المسترشد:</a:t>
            </a:r>
            <a:endParaRPr lang="en-US" dirty="0">
              <a:solidFill>
                <a:schemeClr val="tx1"/>
              </a:solidFill>
            </a:endParaRPr>
          </a:p>
        </p:txBody>
      </p:sp>
    </p:spTree>
    <p:extLst>
      <p:ext uri="{BB962C8B-B14F-4D97-AF65-F5344CB8AC3E}">
        <p14:creationId xmlns:p14="http://schemas.microsoft.com/office/powerpoint/2010/main" val="17783047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096000"/>
          </a:xfrm>
        </p:spPr>
        <p:txBody>
          <a:bodyPr/>
          <a:lstStyle/>
          <a:p>
            <a:pPr algn="r" rtl="1"/>
            <a:r>
              <a:rPr lang="ar-EG" dirty="0" smtClean="0">
                <a:solidFill>
                  <a:schemeClr val="tx1"/>
                </a:solidFill>
              </a:rPr>
              <a:t>ويستخدم المرشد النفسى هذه الاستمارة عندما يقرر عدم الاستمرار فى مقابلة مسترشد ما ويرى احالته الى زميل مهنى آخر يكون أكثر تخصصا أو أنسب تعاملا مع حالته.ويجب على المرشد النفسى أن يرسل هذه الاستمارة مع صورة من ملف المسترشد فى ظرف خاص محكم الغلق مكتوب عليه من الخارج ( سرى للغاية).</a:t>
            </a:r>
          </a:p>
          <a:p>
            <a:pPr algn="r" rtl="1"/>
            <a:r>
              <a:rPr lang="ar-EG" dirty="0" smtClean="0">
                <a:solidFill>
                  <a:schemeClr val="tx1"/>
                </a:solidFill>
              </a:rPr>
              <a:t>وتشمل هذه الاستمارة على بيانات اسم المسترشد وجنسه وعمره وحالته الاجتماعية والمهنية وملخص عن حالته الارشادية وسبب احالته الى الزميل المهنى الجديد.</a:t>
            </a:r>
            <a:endParaRPr lang="en-US" dirty="0">
              <a:solidFill>
                <a:schemeClr val="tx1"/>
              </a:solidFill>
            </a:endParaRPr>
          </a:p>
        </p:txBody>
      </p:sp>
    </p:spTree>
    <p:extLst>
      <p:ext uri="{BB962C8B-B14F-4D97-AF65-F5344CB8AC3E}">
        <p14:creationId xmlns:p14="http://schemas.microsoft.com/office/powerpoint/2010/main" val="317313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4800"/>
            <a:ext cx="8305800" cy="6172200"/>
          </a:xfrm>
        </p:spPr>
        <p:txBody>
          <a:bodyPr>
            <a:normAutofit lnSpcReduction="10000"/>
          </a:bodyPr>
          <a:lstStyle/>
          <a:p>
            <a:pPr marL="685800" marR="0" algn="r" rtl="1">
              <a:lnSpc>
                <a:spcPct val="115000"/>
              </a:lnSpc>
              <a:spcBef>
                <a:spcPts val="0"/>
              </a:spcBef>
              <a:spcAft>
                <a:spcPts val="1000"/>
              </a:spcAft>
            </a:pPr>
            <a:r>
              <a:rPr lang="ar-EG" dirty="0">
                <a:solidFill>
                  <a:schemeClr val="tx1"/>
                </a:solidFill>
                <a:ea typeface="Calibri"/>
              </a:rPr>
              <a:t>والفنيات التى يستخدمها فى المقابلة. وكل نظرية تمثل اتجاها معينا أو مدرسة فكرية ولقد تعددت تلك النظريات وفقا لتعدد الاتجاهات ومن تلك الاتجاهات: الاتجاه الانسانى الوجودى، </a:t>
            </a:r>
            <a:r>
              <a:rPr lang="ar-EG" dirty="0" smtClean="0">
                <a:solidFill>
                  <a:schemeClr val="tx1"/>
                </a:solidFill>
                <a:ea typeface="Calibri"/>
              </a:rPr>
              <a:t>الاتجاه </a:t>
            </a:r>
            <a:r>
              <a:rPr lang="ar-EG" dirty="0">
                <a:solidFill>
                  <a:schemeClr val="tx1"/>
                </a:solidFill>
                <a:ea typeface="Calibri"/>
              </a:rPr>
              <a:t>المتمركز حول العميل، اتجاه الجشطلت، الاتجاه </a:t>
            </a:r>
            <a:r>
              <a:rPr lang="ar-EG" dirty="0" smtClean="0">
                <a:solidFill>
                  <a:schemeClr val="tx1"/>
                </a:solidFill>
                <a:ea typeface="Calibri"/>
              </a:rPr>
              <a:t>السلوكى، </a:t>
            </a:r>
            <a:r>
              <a:rPr lang="ar-EG" dirty="0">
                <a:solidFill>
                  <a:schemeClr val="tx1"/>
                </a:solidFill>
                <a:ea typeface="Calibri"/>
              </a:rPr>
              <a:t>الاتجاه الانفعالى العقلانى. حيث توجد نظريات لعلم النفس الارشادى خاصة به، وتوجد </a:t>
            </a:r>
            <a:r>
              <a:rPr lang="ar-EG" dirty="0" smtClean="0">
                <a:solidFill>
                  <a:schemeClr val="tx1"/>
                </a:solidFill>
                <a:ea typeface="Calibri"/>
              </a:rPr>
              <a:t>أيضا</a:t>
            </a:r>
            <a:r>
              <a:rPr lang="ar-EG" dirty="0">
                <a:solidFill>
                  <a:schemeClr val="tx1"/>
                </a:solidFill>
                <a:ea typeface="Calibri"/>
              </a:rPr>
              <a:t> نظريات لعلم النفس العيادى خاصة به. ولقد وضع هذه النظريات كل من روجرز وسكينر وأليس وعملوا على تطويرها وألفوا مؤلفات وكتب تحمل مسمى "فنيات الارشاد والعلاج النفسى" ومن هذا العرض يمكننا أن نستنتج أنه </a:t>
            </a:r>
            <a:r>
              <a:rPr lang="ar-EG" dirty="0" smtClean="0">
                <a:solidFill>
                  <a:schemeClr val="tx1"/>
                </a:solidFill>
                <a:ea typeface="Calibri"/>
              </a:rPr>
              <a:t>:</a:t>
            </a:r>
            <a:endParaRPr lang="en-US" dirty="0">
              <a:solidFill>
                <a:schemeClr val="tx1"/>
              </a:solidFill>
            </a:endParaRPr>
          </a:p>
        </p:txBody>
      </p:sp>
    </p:spTree>
    <p:extLst>
      <p:ext uri="{BB962C8B-B14F-4D97-AF65-F5344CB8AC3E}">
        <p14:creationId xmlns:p14="http://schemas.microsoft.com/office/powerpoint/2010/main" val="593566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r" rtl="1"/>
            <a:r>
              <a:rPr lang="ar-EG" dirty="0" smtClean="0">
                <a:ea typeface="Calibri"/>
              </a:rPr>
              <a:t>لا توجد نظريات خاصة ومستقلة للارشاد النفسى، ولا توجد نظريات خاصة بالعلاج النفسى انما النظريات التى وضعت لعلم</a:t>
            </a:r>
            <a:endParaRPr lang="en-US" dirty="0" smtClean="0">
              <a:ea typeface="Calibri"/>
            </a:endParaRPr>
          </a:p>
          <a:p>
            <a:pPr marL="0" indent="0" algn="r" rtl="1">
              <a:buNone/>
            </a:pPr>
            <a:r>
              <a:rPr lang="ar-EG" dirty="0">
                <a:ea typeface="Calibri"/>
              </a:rPr>
              <a:t>النفس الارشادى أو العيادى واحدة لهما هما الاثنان.وبالتالى ما تضمنته هذه النظريات من طرق وأساليب وفنيات واستراتيجيات تعتبر واحدة للممارسة المهنية فى كل من الارشاد النفسى والعلاج النفسى</a:t>
            </a:r>
            <a:r>
              <a:rPr lang="ar-EG" dirty="0" smtClean="0">
                <a:ea typeface="Calibri"/>
              </a:rPr>
              <a:t>.</a:t>
            </a:r>
            <a:endParaRPr lang="en-US" dirty="0" smtClean="0">
              <a:ea typeface="Calibri"/>
            </a:endParaRPr>
          </a:p>
          <a:p>
            <a:pPr marL="0" indent="0" algn="r" rtl="1">
              <a:buNone/>
            </a:pPr>
            <a:r>
              <a:rPr lang="ar-EG" dirty="0">
                <a:ea typeface="Calibri"/>
              </a:rPr>
              <a:t>ولقد أكد باترسون 1973 أنه اذا طلب من المتخصصين فى كل من الارشاد النفسى والعلاج النفسى وضع قائمة بالنظريات التى تندرج تحت كل منهما فإنه سيحدث تداخل كبير بين القائمتين مما يؤكد صعوبة تحديد نظريات خاصة ومستقلة للارشاد النفسى وبالتالى يمكننا أن نستنتج أنه لا توجد أية فروق جوهرية بين الارشاد النفسى والعلاج النفسى.</a:t>
            </a:r>
            <a:endParaRPr lang="en-US" dirty="0"/>
          </a:p>
        </p:txBody>
      </p:sp>
    </p:spTree>
    <p:extLst>
      <p:ext uri="{BB962C8B-B14F-4D97-AF65-F5344CB8AC3E}">
        <p14:creationId xmlns:p14="http://schemas.microsoft.com/office/powerpoint/2010/main" val="1819291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382000" cy="6019800"/>
          </a:xfrm>
        </p:spPr>
        <p:txBody>
          <a:bodyPr>
            <a:normAutofit lnSpcReduction="10000"/>
          </a:bodyPr>
          <a:lstStyle/>
          <a:p>
            <a:pPr marL="342900" marR="0" lvl="0" indent="-342900" algn="r" rtl="1">
              <a:lnSpc>
                <a:spcPct val="115000"/>
              </a:lnSpc>
              <a:spcBef>
                <a:spcPts val="0"/>
              </a:spcBef>
              <a:spcAft>
                <a:spcPts val="1000"/>
              </a:spcAft>
              <a:buFont typeface="Symbol"/>
              <a:buChar char=""/>
            </a:pPr>
            <a:r>
              <a:rPr lang="ar-EG" b="1" u="sng" dirty="0">
                <a:solidFill>
                  <a:schemeClr val="tx1"/>
                </a:solidFill>
                <a:ea typeface="Calibri"/>
              </a:rPr>
              <a:t>توجد اختلافات مصطنعة بين الارشاد النفسى والعلاج النفسى</a:t>
            </a:r>
            <a:r>
              <a:rPr lang="ar-EG" dirty="0">
                <a:solidFill>
                  <a:schemeClr val="tx1"/>
                </a:solidFill>
                <a:ea typeface="Calibri"/>
              </a:rPr>
              <a:t>: </a:t>
            </a:r>
            <a:endParaRPr lang="en-US" sz="1400" dirty="0">
              <a:solidFill>
                <a:schemeClr val="tx1"/>
              </a:solidFill>
              <a:ea typeface="Calibri"/>
              <a:cs typeface="Arial"/>
            </a:endParaRPr>
          </a:p>
          <a:p>
            <a:pPr marL="685800" marR="0" algn="r" rtl="1">
              <a:lnSpc>
                <a:spcPct val="115000"/>
              </a:lnSpc>
              <a:spcBef>
                <a:spcPts val="0"/>
              </a:spcBef>
              <a:spcAft>
                <a:spcPts val="1000"/>
              </a:spcAft>
            </a:pPr>
            <a:r>
              <a:rPr lang="ar-EG" dirty="0">
                <a:solidFill>
                  <a:schemeClr val="tx1"/>
                </a:solidFill>
                <a:ea typeface="Calibri"/>
              </a:rPr>
              <a:t>يرى ماورر 1950 أن الاختلاف الرئيسى بين الارشاد النفسى والعلاج النفسى يكمن فى </a:t>
            </a:r>
            <a:r>
              <a:rPr lang="ar-EG" b="1" u="sng" dirty="0" smtClean="0">
                <a:solidFill>
                  <a:schemeClr val="tx1"/>
                </a:solidFill>
                <a:ea typeface="Calibri"/>
              </a:rPr>
              <a:t>نوعية </a:t>
            </a:r>
            <a:r>
              <a:rPr lang="ar-EG" b="1" u="sng" dirty="0">
                <a:solidFill>
                  <a:schemeClr val="tx1"/>
                </a:solidFill>
                <a:ea typeface="Calibri"/>
              </a:rPr>
              <a:t>المشكلات</a:t>
            </a:r>
            <a:r>
              <a:rPr lang="ar-EG" dirty="0">
                <a:solidFill>
                  <a:schemeClr val="tx1"/>
                </a:solidFill>
                <a:ea typeface="Calibri"/>
              </a:rPr>
              <a:t>، حيث نسب التعامل مع المشكلات العادية إلى الارشاد النفسى، ونسب التعامل مع المشكلات الأكثر عمقا إلى العلاج النفسى.</a:t>
            </a:r>
            <a:endParaRPr lang="en-US" sz="1400" dirty="0">
              <a:solidFill>
                <a:schemeClr val="tx1"/>
              </a:solidFill>
              <a:ea typeface="Calibri"/>
              <a:cs typeface="Arial"/>
            </a:endParaRPr>
          </a:p>
          <a:p>
            <a:pPr marL="685800" marR="0" algn="r" rtl="1">
              <a:lnSpc>
                <a:spcPct val="115000"/>
              </a:lnSpc>
              <a:spcBef>
                <a:spcPts val="0"/>
              </a:spcBef>
              <a:spcAft>
                <a:spcPts val="1000"/>
              </a:spcAft>
            </a:pPr>
            <a:r>
              <a:rPr lang="ar-EG" dirty="0">
                <a:solidFill>
                  <a:schemeClr val="tx1"/>
                </a:solidFill>
                <a:ea typeface="Calibri"/>
              </a:rPr>
              <a:t>وذكر كلا من فانسى وفولكسى 1962 أن الارشاد النفسى </a:t>
            </a:r>
            <a:r>
              <a:rPr lang="ar-EG" b="1" u="sng" dirty="0">
                <a:solidFill>
                  <a:schemeClr val="tx1"/>
                </a:solidFill>
                <a:ea typeface="Calibri"/>
              </a:rPr>
              <a:t>يمارس مع الأسوياء ، والعلاج النفسى يمارس مع غير الأسوياء.</a:t>
            </a:r>
            <a:endParaRPr lang="en-US" sz="1400" b="1" u="sng" dirty="0">
              <a:solidFill>
                <a:schemeClr val="tx1"/>
              </a:solidFill>
              <a:ea typeface="Calibri"/>
              <a:cs typeface="Arial"/>
            </a:endParaRPr>
          </a:p>
          <a:p>
            <a:pPr algn="r" rtl="1"/>
            <a:endParaRPr lang="en-US" dirty="0"/>
          </a:p>
        </p:txBody>
      </p:sp>
    </p:spTree>
    <p:extLst>
      <p:ext uri="{BB962C8B-B14F-4D97-AF65-F5344CB8AC3E}">
        <p14:creationId xmlns:p14="http://schemas.microsoft.com/office/powerpoint/2010/main" val="4174183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457200"/>
            <a:ext cx="8686800" cy="6096000"/>
          </a:xfrm>
        </p:spPr>
        <p:txBody>
          <a:bodyPr/>
          <a:lstStyle/>
          <a:p>
            <a:pPr algn="r" rtl="1"/>
            <a:r>
              <a:rPr lang="ar-EG" dirty="0">
                <a:solidFill>
                  <a:schemeClr val="tx1"/>
                </a:solidFill>
                <a:ea typeface="Calibri"/>
              </a:rPr>
              <a:t>وأشار كورى 1977 أن الاختلاف بينهما </a:t>
            </a:r>
            <a:r>
              <a:rPr lang="ar-EG" b="1" u="sng" dirty="0">
                <a:solidFill>
                  <a:schemeClr val="tx1"/>
                </a:solidFill>
                <a:ea typeface="Calibri"/>
              </a:rPr>
              <a:t>يختلف باختلاف المكان </a:t>
            </a:r>
            <a:r>
              <a:rPr lang="ar-EG" dirty="0">
                <a:solidFill>
                  <a:schemeClr val="tx1"/>
                </a:solidFill>
                <a:ea typeface="Calibri"/>
              </a:rPr>
              <a:t>الذى يمارس كلا منها فيه حيث أن الارشاد </a:t>
            </a:r>
            <a:r>
              <a:rPr lang="ar-EG" dirty="0" smtClean="0">
                <a:solidFill>
                  <a:schemeClr val="tx1"/>
                </a:solidFill>
                <a:ea typeface="Calibri"/>
              </a:rPr>
              <a:t>النفسى</a:t>
            </a:r>
            <a:r>
              <a:rPr lang="en-US" dirty="0" smtClean="0">
                <a:solidFill>
                  <a:schemeClr val="tx1"/>
                </a:solidFill>
                <a:ea typeface="Calibri"/>
              </a:rPr>
              <a:t>.</a:t>
            </a:r>
          </a:p>
          <a:p>
            <a:pPr marL="685800" marR="0" algn="r" rtl="1">
              <a:lnSpc>
                <a:spcPct val="115000"/>
              </a:lnSpc>
              <a:spcBef>
                <a:spcPts val="0"/>
              </a:spcBef>
              <a:spcAft>
                <a:spcPts val="1000"/>
              </a:spcAft>
            </a:pPr>
            <a:r>
              <a:rPr lang="ar-EG" dirty="0">
                <a:solidFill>
                  <a:schemeClr val="tx1"/>
                </a:solidFill>
                <a:ea typeface="Calibri"/>
              </a:rPr>
              <a:t>يمارس فى أماكن غير طبية لا تتسم بأى طابع </a:t>
            </a:r>
            <a:r>
              <a:rPr lang="ar-EG" dirty="0" smtClean="0">
                <a:solidFill>
                  <a:schemeClr val="tx1"/>
                </a:solidFill>
                <a:ea typeface="Calibri"/>
              </a:rPr>
              <a:t>علاجى مثل </a:t>
            </a:r>
            <a:r>
              <a:rPr lang="ar-EG" dirty="0">
                <a:solidFill>
                  <a:schemeClr val="tx1"/>
                </a:solidFill>
                <a:ea typeface="Calibri"/>
              </a:rPr>
              <a:t>مركز الارشاد أو مكتب المرشد النفسى، أما العلاج النفسى يمارس فى مستشفيات الصحة النفسية. </a:t>
            </a:r>
            <a:endParaRPr lang="en-US" sz="1400" dirty="0">
              <a:solidFill>
                <a:schemeClr val="tx1"/>
              </a:solidFill>
              <a:ea typeface="Calibri"/>
              <a:cs typeface="Arial"/>
            </a:endParaRPr>
          </a:p>
          <a:p>
            <a:pPr marL="685800" marR="0" algn="r" rtl="1">
              <a:lnSpc>
                <a:spcPct val="115000"/>
              </a:lnSpc>
              <a:spcBef>
                <a:spcPts val="0"/>
              </a:spcBef>
              <a:spcAft>
                <a:spcPts val="1000"/>
              </a:spcAft>
            </a:pPr>
            <a:r>
              <a:rPr lang="ar-EG" b="1" u="sng" dirty="0">
                <a:solidFill>
                  <a:schemeClr val="tx1"/>
                </a:solidFill>
                <a:ea typeface="Calibri"/>
              </a:rPr>
              <a:t>مفاهيم الارشاد النفسى</a:t>
            </a:r>
            <a:r>
              <a:rPr lang="ar-EG" dirty="0">
                <a:solidFill>
                  <a:schemeClr val="tx1"/>
                </a:solidFill>
                <a:ea typeface="Calibri"/>
              </a:rPr>
              <a:t>:</a:t>
            </a:r>
            <a:endParaRPr lang="en-US" sz="1400" dirty="0">
              <a:solidFill>
                <a:schemeClr val="tx1"/>
              </a:solidFill>
              <a:ea typeface="Calibri"/>
              <a:cs typeface="Arial"/>
            </a:endParaRPr>
          </a:p>
          <a:p>
            <a:pPr marL="685800" marR="0" algn="r" rtl="1">
              <a:lnSpc>
                <a:spcPct val="115000"/>
              </a:lnSpc>
              <a:spcBef>
                <a:spcPts val="0"/>
              </a:spcBef>
              <a:spcAft>
                <a:spcPts val="1000"/>
              </a:spcAft>
            </a:pPr>
            <a:r>
              <a:rPr lang="ar-EG" dirty="0">
                <a:solidFill>
                  <a:schemeClr val="tx1"/>
                </a:solidFill>
                <a:ea typeface="Calibri"/>
              </a:rPr>
              <a:t>    لقد تعددت مفاهيم الارشاد النفسى فلقد عرفه "رن" 1951 على أنه </a:t>
            </a:r>
            <a:r>
              <a:rPr lang="ar-EG" b="1" dirty="0">
                <a:solidFill>
                  <a:schemeClr val="tx1"/>
                </a:solidFill>
                <a:ea typeface="Calibri"/>
              </a:rPr>
              <a:t>علاقة دينامية </a:t>
            </a:r>
            <a:r>
              <a:rPr lang="ar-EG" dirty="0">
                <a:solidFill>
                  <a:schemeClr val="tx1"/>
                </a:solidFill>
                <a:ea typeface="Calibri"/>
              </a:rPr>
              <a:t>هادفة بين شخصين (المرشد والمسترشد).</a:t>
            </a:r>
            <a:endParaRPr lang="en-US" sz="1400" dirty="0">
              <a:solidFill>
                <a:schemeClr val="tx1"/>
              </a:solidFill>
              <a:ea typeface="Calibri"/>
              <a:cs typeface="Arial"/>
            </a:endParaRPr>
          </a:p>
        </p:txBody>
      </p:sp>
    </p:spTree>
    <p:extLst>
      <p:ext uri="{BB962C8B-B14F-4D97-AF65-F5344CB8AC3E}">
        <p14:creationId xmlns:p14="http://schemas.microsoft.com/office/powerpoint/2010/main" val="2961414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3407</TotalTime>
  <Words>4686</Words>
  <Application>Microsoft Office PowerPoint</Application>
  <PresentationFormat>On-screen Show (4:3)</PresentationFormat>
  <Paragraphs>212</Paragraphs>
  <Slides>51</Slides>
  <Notes>2</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PowerPoint Presentation</vt:lpstr>
      <vt:lpstr>«مقدمة في المقابلة الارشادية»</vt:lpstr>
      <vt:lpstr> مقدمة فى الارشاد النفسى والمقابلة الارشادية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 فى الارشاد النفسى والمقابلة الارشادية</dc:title>
  <dc:creator>Dr-Mona</dc:creator>
  <cp:lastModifiedBy>Dr-Mona</cp:lastModifiedBy>
  <cp:revision>120</cp:revision>
  <dcterms:created xsi:type="dcterms:W3CDTF">2015-01-31T21:08:09Z</dcterms:created>
  <dcterms:modified xsi:type="dcterms:W3CDTF">2015-02-25T19:40:26Z</dcterms:modified>
</cp:coreProperties>
</file>