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7" r:id="rId2"/>
    <p:sldId id="256" r:id="rId3"/>
    <p:sldId id="296" r:id="rId4"/>
    <p:sldId id="257" r:id="rId5"/>
    <p:sldId id="258" r:id="rId6"/>
    <p:sldId id="259" r:id="rId7"/>
    <p:sldId id="298" r:id="rId8"/>
    <p:sldId id="299" r:id="rId9"/>
    <p:sldId id="261" r:id="rId10"/>
    <p:sldId id="262" r:id="rId11"/>
    <p:sldId id="263" r:id="rId12"/>
    <p:sldId id="264" r:id="rId13"/>
    <p:sldId id="265" r:id="rId14"/>
    <p:sldId id="266" r:id="rId15"/>
    <p:sldId id="267" r:id="rId16"/>
    <p:sldId id="268" r:id="rId17"/>
  </p:sldIdLst>
  <p:sldSz cx="9144000" cy="6858000" type="screen4x3"/>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E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446E37-4FCB-4524-9534-0B6449BB4C3C}" type="datetimeFigureOut">
              <a:rPr lang="en-US" smtClean="0"/>
              <a:pPr/>
              <a:t>3/2/2014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3F99F-9B8F-448C-9B71-D688B0342D2A}" type="slidenum">
              <a:rPr lang="en-US" smtClean="0"/>
              <a:pPr/>
              <a:t>‹#›</a:t>
            </a:fld>
            <a:endParaRPr lang="en-US"/>
          </a:p>
        </p:txBody>
      </p:sp>
    </p:spTree>
    <p:extLst>
      <p:ext uri="{BB962C8B-B14F-4D97-AF65-F5344CB8AC3E}">
        <p14:creationId xmlns:p14="http://schemas.microsoft.com/office/powerpoint/2010/main" val="279062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B7A3F99F-9B8F-448C-9B71-D688B0342D2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D7F3724-BECB-43FF-BF94-194494C542F6}" type="datetimeFigureOut">
              <a:rPr lang="en-US" smtClean="0"/>
              <a:pPr/>
              <a:t>3/2/2014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D7F3724-BECB-43FF-BF94-194494C542F6}" type="datetimeFigureOut">
              <a:rPr lang="en-US" smtClean="0"/>
              <a:pPr/>
              <a:t>3/2/2014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D7F3724-BECB-43FF-BF94-194494C542F6}" type="datetimeFigureOut">
              <a:rPr lang="en-US" smtClean="0"/>
              <a:pPr/>
              <a:t>3/2/2014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D7F3724-BECB-43FF-BF94-194494C542F6}" type="datetimeFigureOut">
              <a:rPr lang="en-US" smtClean="0"/>
              <a:pPr/>
              <a:t>3/2/2014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D7F3724-BECB-43FF-BF94-194494C542F6}" type="datetimeFigureOut">
              <a:rPr lang="en-US" smtClean="0"/>
              <a:pPr/>
              <a:t>3/2/2014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D7F3724-BECB-43FF-BF94-194494C542F6}" type="datetimeFigureOut">
              <a:rPr lang="en-US" smtClean="0"/>
              <a:pPr/>
              <a:t>3/2/2014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B03DA3-2B32-4BC8-86AB-EA953BAE81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F3724-BECB-43FF-BF94-194494C542F6}" type="datetimeFigureOut">
              <a:rPr lang="en-US" smtClean="0"/>
              <a:pPr/>
              <a:t>3/2/2014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03DA3-2B32-4BC8-86AB-EA953BAE81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2" descr="C:\Users\Emano\Pictures\b251i.gif"/>
          <p:cNvPicPr>
            <a:picLocks noGrp="1" noChangeAspect="1" noChangeArrowheads="1" noCrop="1"/>
          </p:cNvPicPr>
          <p:nvPr>
            <p:ph idx="1"/>
          </p:nvPr>
        </p:nvPicPr>
        <p:blipFill>
          <a:blip r:embed="rId2"/>
          <a:srcRect/>
          <a:stretch>
            <a:fillRect/>
          </a:stretch>
        </p:blipFill>
        <p:spPr bwMode="auto">
          <a:xfrm>
            <a:off x="0" y="0"/>
            <a:ext cx="9144000" cy="4038600"/>
          </a:xfrm>
          <a:prstGeom prst="rect">
            <a:avLst/>
          </a:prstGeom>
          <a:noFill/>
        </p:spPr>
      </p:pic>
      <p:sp>
        <p:nvSpPr>
          <p:cNvPr id="5" name="مربع نص 4"/>
          <p:cNvSpPr txBox="1"/>
          <p:nvPr/>
        </p:nvSpPr>
        <p:spPr>
          <a:xfrm>
            <a:off x="3352800" y="4038600"/>
            <a:ext cx="2577950" cy="1200329"/>
          </a:xfrm>
          <a:prstGeom prst="rect">
            <a:avLst/>
          </a:prstGeom>
          <a:noFill/>
        </p:spPr>
        <p:txBody>
          <a:bodyPr wrap="none" rtlCol="0">
            <a:spAutoFit/>
          </a:bodyPr>
          <a:lstStyle/>
          <a:p>
            <a:r>
              <a:rPr lang="ar-EG" sz="3600" b="1" dirty="0" smtClean="0"/>
              <a:t>أ / ماجدة الامام </a:t>
            </a:r>
          </a:p>
          <a:p>
            <a:r>
              <a:rPr lang="ar-EG" sz="3600" b="1" dirty="0" smtClean="0"/>
              <a:t>العلوم التربوية </a:t>
            </a: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10).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3" name="عنوان 2"/>
          <p:cNvSpPr>
            <a:spLocks noGrp="1"/>
          </p:cNvSpPr>
          <p:nvPr>
            <p:ph type="ctrTitle"/>
          </p:nvPr>
        </p:nvSpPr>
        <p:spPr>
          <a:xfrm>
            <a:off x="609600" y="381000"/>
            <a:ext cx="7543800" cy="1317625"/>
          </a:xfrm>
        </p:spPr>
        <p:txBody>
          <a:bodyPr/>
          <a:lstStyle/>
          <a:p>
            <a:r>
              <a:rPr lang="ar-SA" dirty="0" smtClean="0"/>
              <a:t>العلاقة بين الثقافة والتربية :</a:t>
            </a:r>
            <a:endParaRPr lang="en-US" dirty="0"/>
          </a:p>
        </p:txBody>
      </p:sp>
      <p:sp>
        <p:nvSpPr>
          <p:cNvPr id="4" name="عنوان فرعي 3"/>
          <p:cNvSpPr>
            <a:spLocks noGrp="1"/>
          </p:cNvSpPr>
          <p:nvPr>
            <p:ph type="subTitle" idx="1"/>
          </p:nvPr>
        </p:nvSpPr>
        <p:spPr>
          <a:xfrm>
            <a:off x="685800" y="1524000"/>
            <a:ext cx="8229600" cy="4648200"/>
          </a:xfrm>
        </p:spPr>
        <p:txBody>
          <a:bodyPr>
            <a:noAutofit/>
          </a:bodyPr>
          <a:lstStyle/>
          <a:p>
            <a:pPr rtl="1"/>
            <a:r>
              <a:rPr lang="ar-SA" sz="2800" dirty="0" smtClean="0">
                <a:solidFill>
                  <a:schemeClr val="tx1"/>
                </a:solidFill>
              </a:rPr>
              <a:t>والعلاقة بين الثقافة والتربية علاقة وثيقة فالتربية </a:t>
            </a:r>
            <a:r>
              <a:rPr lang="ar-SA" sz="2800" b="1" dirty="0" smtClean="0">
                <a:solidFill>
                  <a:srgbClr val="FF0000"/>
                </a:solidFill>
              </a:rPr>
              <a:t>جزء</a:t>
            </a:r>
            <a:r>
              <a:rPr lang="ar-SA" sz="2800" dirty="0" smtClean="0">
                <a:solidFill>
                  <a:schemeClr val="tx1"/>
                </a:solidFill>
              </a:rPr>
              <a:t> لا يتجزأ من ثقافة المجتمع والعلاقة بينهما علاقة </a:t>
            </a:r>
            <a:r>
              <a:rPr lang="ar-SA" sz="2800" b="1" dirty="0" smtClean="0">
                <a:solidFill>
                  <a:srgbClr val="FF0000"/>
                </a:solidFill>
              </a:rPr>
              <a:t>تبادلية</a:t>
            </a:r>
            <a:r>
              <a:rPr lang="ar-SA" sz="2800" dirty="0" smtClean="0">
                <a:solidFill>
                  <a:schemeClr val="tx1"/>
                </a:solidFill>
              </a:rPr>
              <a:t> وإذا كانت التربية هي العملية التي يتم فيها نقل الثقافة باكتساب الأفراد عناصرها وأنماطها فهي تمثل احد الأبعاد والخصائص المميزة لثقافة المجتمع بل وتتأثر بالتغيرات التي تحدث في عناصر الثقافة وتلعب بدورها دور المؤثر في نمو تلك الثقافة وتجديدها أو تؤثر عليها بالسلب </a:t>
            </a:r>
            <a:endParaRPr lang="en-US" sz="2800" dirty="0" smtClean="0">
              <a:solidFill>
                <a:schemeClr val="tx1"/>
              </a:solidFill>
            </a:endParaRPr>
          </a:p>
          <a:p>
            <a:pPr rtl="1"/>
            <a:r>
              <a:rPr lang="ar-SA" sz="2800" b="1" dirty="0" smtClean="0">
                <a:solidFill>
                  <a:srgbClr val="002060"/>
                </a:solidFill>
              </a:rPr>
              <a:t>فالمنظومة التعليمية </a:t>
            </a:r>
            <a:r>
              <a:rPr lang="ar-SA" sz="2800" dirty="0" smtClean="0">
                <a:solidFill>
                  <a:schemeClr val="tx1"/>
                </a:solidFill>
              </a:rPr>
              <a:t>وما تشمله من معلم تم إعداده وأهداف تربوية ومناهج دراسية ومقررات وأساليب وطرق التدريس وادراة تعليمية وإدارة مدرسية وإشراف تربوي تتأثر بكل الظروف المجتمعية سواء كانت سياسية , اقتصادية , دينية , اجتماعية , فكرية , </a:t>
            </a:r>
            <a:r>
              <a:rPr lang="ar-SA" sz="2800" dirty="0" err="1" smtClean="0">
                <a:solidFill>
                  <a:schemeClr val="tx1"/>
                </a:solidFill>
              </a:rPr>
              <a:t>قيمية</a:t>
            </a:r>
            <a:r>
              <a:rPr lang="ar-SA" sz="2800" dirty="0" smtClean="0">
                <a:solidFill>
                  <a:schemeClr val="tx1"/>
                </a:solidFill>
              </a:rPr>
              <a:t> واتجاهات ومثل وكذلك فهي أكثر تأثيرا بالآداب والفنون السائدة في هذا المجتمع </a:t>
            </a:r>
            <a:endParaRPr lang="en-US" sz="2800" dirty="0" smtClean="0">
              <a:solidFill>
                <a:schemeClr val="tx1"/>
              </a:solidFill>
            </a:endParaRPr>
          </a:p>
          <a:p>
            <a:endParaRPr lang="en-US" sz="2800" dirty="0">
              <a:solidFill>
                <a:schemeClr val="tx1"/>
              </a:solidFill>
            </a:endParaRPr>
          </a:p>
        </p:txBody>
      </p:sp>
      <p:pic>
        <p:nvPicPr>
          <p:cNvPr id="5" name="صورة 4" descr="4n.gif"/>
          <p:cNvPicPr>
            <a:picLocks noChangeAspect="1"/>
          </p:cNvPicPr>
          <p:nvPr/>
        </p:nvPicPr>
        <p:blipFill>
          <a:blip r:embed="rId3"/>
          <a:stretch>
            <a:fillRect/>
          </a:stretch>
        </p:blipFill>
        <p:spPr>
          <a:xfrm>
            <a:off x="1" y="0"/>
            <a:ext cx="2362200" cy="18288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49).jpg"/>
          <p:cNvPicPr>
            <a:picLocks noGrp="1" noChangeAspect="1"/>
          </p:cNvPicPr>
          <p:nvPr isPhoto="1"/>
        </p:nvPicPr>
        <p:blipFill>
          <a:blip r:embed="rId2">
            <a:lum/>
          </a:blip>
          <a:stretch>
            <a:fillRect/>
          </a:stretch>
        </p:blipFill>
        <p:spPr>
          <a:xfrm>
            <a:off x="0" y="9525"/>
            <a:ext cx="9144000" cy="6848475"/>
          </a:xfrm>
          <a:prstGeom prst="rect">
            <a:avLst/>
          </a:prstGeom>
          <a:noFill/>
          <a:ln>
            <a:noFill/>
          </a:ln>
        </p:spPr>
      </p:pic>
      <p:sp>
        <p:nvSpPr>
          <p:cNvPr id="3" name="عنوان 2"/>
          <p:cNvSpPr>
            <a:spLocks noGrp="1"/>
          </p:cNvSpPr>
          <p:nvPr>
            <p:ph type="ctrTitle"/>
          </p:nvPr>
        </p:nvSpPr>
        <p:spPr>
          <a:xfrm>
            <a:off x="1219200" y="457200"/>
            <a:ext cx="7772400" cy="5562599"/>
          </a:xfrm>
        </p:spPr>
        <p:txBody>
          <a:bodyPr>
            <a:noAutofit/>
          </a:bodyPr>
          <a:lstStyle/>
          <a:p>
            <a:pPr rtl="1"/>
            <a:r>
              <a:rPr lang="ar-SA" sz="3200" b="1" dirty="0" smtClean="0"/>
              <a:t>وعلينا أن نؤكد على ما تلعبه المدرسة إلى جانب المؤسسات الأخرى بتجديد شخصيات الأفراد للمجتمع في ضوء الثقافة المتعارف عليها وكيفية التكيف مع المجتمع والنهوض </a:t>
            </a:r>
            <a:r>
              <a:rPr lang="ar-SA" sz="3200" b="1" dirty="0" smtClean="0"/>
              <a:t>به </a:t>
            </a:r>
            <a:r>
              <a:rPr lang="ar-SA" sz="3200" b="1" dirty="0" smtClean="0"/>
              <a:t>مع نقل التراث الثقافي الذي تركه الإنسان وقام به على مر العصور </a:t>
            </a:r>
            <a:r>
              <a:rPr lang="en-US" sz="3200" b="1" dirty="0" smtClean="0"/>
              <a:t/>
            </a:r>
            <a:br>
              <a:rPr lang="en-US" sz="3200" b="1" dirty="0" smtClean="0"/>
            </a:br>
            <a:r>
              <a:rPr lang="ar-SA" sz="3200" b="1" dirty="0" smtClean="0">
                <a:solidFill>
                  <a:schemeClr val="accent1">
                    <a:lumMod val="75000"/>
                  </a:schemeClr>
                </a:solidFill>
              </a:rPr>
              <a:t>كما تلعب الثقافة دور تربوي </a:t>
            </a:r>
            <a:r>
              <a:rPr lang="ar-SA" sz="3200" b="1" dirty="0" smtClean="0"/>
              <a:t>باكتساب الإنسان صفته الإنسانية بإكسابه اللغة ومظاهر السلوك الغير مرغوب فيه والقيم والعادات والاتجاهات وإذا كان تطور الفكر التربوي يتحرك عبر الحضارات المختلفة فالحكم على أي حضارة يتوقف على :</a:t>
            </a:r>
            <a:r>
              <a:rPr lang="en-US" sz="2800" dirty="0" smtClean="0"/>
              <a:t/>
            </a:r>
            <a:br>
              <a:rPr lang="en-US" sz="2800" dirty="0" smtClean="0"/>
            </a:br>
            <a:endParaRPr lang="en-US" sz="2800" dirty="0"/>
          </a:p>
        </p:txBody>
      </p:sp>
      <p:pic>
        <p:nvPicPr>
          <p:cNvPr id="5" name="صورة 4" descr="27.gif"/>
          <p:cNvPicPr>
            <a:picLocks noChangeAspect="1"/>
          </p:cNvPicPr>
          <p:nvPr/>
        </p:nvPicPr>
        <p:blipFill>
          <a:blip r:embed="rId3"/>
          <a:stretch>
            <a:fillRect/>
          </a:stretch>
        </p:blipFill>
        <p:spPr>
          <a:xfrm>
            <a:off x="6324600" y="5638800"/>
            <a:ext cx="1619250" cy="1219200"/>
          </a:xfrm>
          <a:prstGeom prst="rect">
            <a:avLst/>
          </a:prstGeom>
          <a:ln>
            <a:noFill/>
          </a:ln>
          <a:effectLst>
            <a:softEdge rad="112500"/>
          </a:effectLst>
        </p:spPr>
      </p:pic>
      <p:pic>
        <p:nvPicPr>
          <p:cNvPr id="6" name="صورة 5" descr="27.gif"/>
          <p:cNvPicPr>
            <a:picLocks noChangeAspect="1"/>
          </p:cNvPicPr>
          <p:nvPr/>
        </p:nvPicPr>
        <p:blipFill>
          <a:blip r:embed="rId3"/>
          <a:stretch>
            <a:fillRect/>
          </a:stretch>
        </p:blipFill>
        <p:spPr>
          <a:xfrm>
            <a:off x="4800600" y="5410200"/>
            <a:ext cx="1619250" cy="1447800"/>
          </a:xfrm>
          <a:prstGeom prst="rect">
            <a:avLst/>
          </a:prstGeom>
          <a:ln>
            <a:noFill/>
          </a:ln>
          <a:effectLst>
            <a:softEdge rad="112500"/>
          </a:effectLst>
        </p:spPr>
      </p:pic>
      <p:pic>
        <p:nvPicPr>
          <p:cNvPr id="7" name="صورة 6" descr="27.gif"/>
          <p:cNvPicPr>
            <a:picLocks noChangeAspect="1"/>
          </p:cNvPicPr>
          <p:nvPr/>
        </p:nvPicPr>
        <p:blipFill>
          <a:blip r:embed="rId3"/>
          <a:stretch>
            <a:fillRect/>
          </a:stretch>
        </p:blipFill>
        <p:spPr>
          <a:xfrm>
            <a:off x="3200400" y="5105400"/>
            <a:ext cx="1619250" cy="1752600"/>
          </a:xfrm>
          <a:prstGeom prst="rect">
            <a:avLst/>
          </a:prstGeom>
          <a:ln>
            <a:noFill/>
          </a:ln>
          <a:effectLst>
            <a:softEdge rad="112500"/>
          </a:effectLst>
        </p:spPr>
      </p:pic>
      <p:pic>
        <p:nvPicPr>
          <p:cNvPr id="8" name="صورة 7" descr="27.gif"/>
          <p:cNvPicPr>
            <a:picLocks noChangeAspect="1"/>
          </p:cNvPicPr>
          <p:nvPr/>
        </p:nvPicPr>
        <p:blipFill>
          <a:blip r:embed="rId3"/>
          <a:stretch>
            <a:fillRect/>
          </a:stretch>
        </p:blipFill>
        <p:spPr>
          <a:xfrm>
            <a:off x="1600200" y="4876800"/>
            <a:ext cx="1619250" cy="1981200"/>
          </a:xfrm>
          <a:prstGeom prst="rect">
            <a:avLst/>
          </a:prstGeom>
          <a:ln>
            <a:noFill/>
          </a:ln>
          <a:effectLst>
            <a:softEdge rad="112500"/>
          </a:effectLst>
        </p:spPr>
      </p:pic>
      <p:pic>
        <p:nvPicPr>
          <p:cNvPr id="9" name="صورة 8" descr="27.gif"/>
          <p:cNvPicPr>
            <a:picLocks noChangeAspect="1"/>
          </p:cNvPicPr>
          <p:nvPr/>
        </p:nvPicPr>
        <p:blipFill>
          <a:blip r:embed="rId3"/>
          <a:stretch>
            <a:fillRect/>
          </a:stretch>
        </p:blipFill>
        <p:spPr>
          <a:xfrm>
            <a:off x="7524750" y="5867400"/>
            <a:ext cx="1619250" cy="990600"/>
          </a:xfrm>
          <a:prstGeom prst="rect">
            <a:avLst/>
          </a:prstGeom>
          <a:ln>
            <a:noFill/>
          </a:ln>
          <a:effectLst>
            <a:softEdge rad="112500"/>
          </a:effectLst>
        </p:spPr>
      </p:pic>
      <p:pic>
        <p:nvPicPr>
          <p:cNvPr id="10" name="صورة 9" descr="27.gif"/>
          <p:cNvPicPr>
            <a:picLocks noChangeAspect="1"/>
          </p:cNvPicPr>
          <p:nvPr/>
        </p:nvPicPr>
        <p:blipFill>
          <a:blip r:embed="rId3"/>
          <a:stretch>
            <a:fillRect/>
          </a:stretch>
        </p:blipFill>
        <p:spPr>
          <a:xfrm>
            <a:off x="0" y="4572000"/>
            <a:ext cx="1619250" cy="2286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13).jpg"/>
          <p:cNvPicPr>
            <a:picLocks noGrp="1" noChangeAspect="1"/>
          </p:cNvPicPr>
          <p:nvPr isPhoto="1"/>
        </p:nvPicPr>
        <p:blipFill>
          <a:blip r:embed="rId2">
            <a:lum/>
          </a:blip>
          <a:stretch>
            <a:fillRect/>
          </a:stretch>
        </p:blipFill>
        <p:spPr>
          <a:xfrm>
            <a:off x="1" y="0"/>
            <a:ext cx="9144000" cy="6858000"/>
          </a:xfrm>
          <a:prstGeom prst="rect">
            <a:avLst/>
          </a:prstGeom>
          <a:noFill/>
          <a:ln>
            <a:noFill/>
          </a:ln>
        </p:spPr>
      </p:pic>
      <p:sp>
        <p:nvSpPr>
          <p:cNvPr id="3" name="عنوان 2"/>
          <p:cNvSpPr>
            <a:spLocks noGrp="1"/>
          </p:cNvSpPr>
          <p:nvPr>
            <p:ph type="ctrTitle"/>
          </p:nvPr>
        </p:nvSpPr>
        <p:spPr>
          <a:xfrm>
            <a:off x="685800" y="304800"/>
            <a:ext cx="7772400" cy="6172200"/>
          </a:xfrm>
        </p:spPr>
        <p:txBody>
          <a:bodyPr>
            <a:noAutofit/>
          </a:bodyPr>
          <a:lstStyle/>
          <a:p>
            <a:pPr lvl="0" algn="r" rtl="1"/>
            <a:r>
              <a:rPr lang="ar-SA" sz="3200" dirty="0" smtClean="0"/>
              <a:t>1-عمق وكثرة المحتوى الثقافي من </a:t>
            </a:r>
            <a:r>
              <a:rPr lang="ar-SA" sz="3200" dirty="0" err="1" smtClean="0"/>
              <a:t>اساليب</a:t>
            </a:r>
            <a:r>
              <a:rPr lang="ar-SA" sz="3200" dirty="0" smtClean="0"/>
              <a:t> ومعارف ومعتقدات ومشاعر واتجاهات وقيم وعادات وعلوم وفنون </a:t>
            </a:r>
            <a:r>
              <a:rPr lang="ar-SA" sz="3200" dirty="0" err="1" smtClean="0"/>
              <a:t>وادوات</a:t>
            </a:r>
            <a:r>
              <a:rPr lang="ar-SA" sz="3200" dirty="0" smtClean="0"/>
              <a:t> .</a:t>
            </a:r>
            <a:r>
              <a:rPr lang="en-US" sz="3200" dirty="0" smtClean="0"/>
              <a:t/>
            </a:r>
            <a:br>
              <a:rPr lang="en-US" sz="3200" dirty="0" smtClean="0"/>
            </a:br>
            <a:r>
              <a:rPr lang="ar-SA" sz="3200" dirty="0" smtClean="0"/>
              <a:t>2- اثر ما سبق في حياة </a:t>
            </a:r>
            <a:r>
              <a:rPr lang="ar-SA" sz="3200" dirty="0" err="1" smtClean="0"/>
              <a:t>الافراد</a:t>
            </a:r>
            <a:r>
              <a:rPr lang="ar-SA" sz="3200" dirty="0" smtClean="0"/>
              <a:t> </a:t>
            </a:r>
            <a:r>
              <a:rPr lang="en-US" sz="3200" dirty="0" smtClean="0"/>
              <a:t/>
            </a:r>
            <a:br>
              <a:rPr lang="en-US" sz="3200" dirty="0" smtClean="0"/>
            </a:br>
            <a:r>
              <a:rPr lang="ar-SA" sz="3200" dirty="0" smtClean="0"/>
              <a:t>وبالتالي </a:t>
            </a:r>
            <a:r>
              <a:rPr lang="ar-SA" sz="3200" b="1" dirty="0" smtClean="0">
                <a:solidFill>
                  <a:srgbClr val="F61EDC"/>
                </a:solidFill>
              </a:rPr>
              <a:t>فالحضارة والثقافة على علاقة وثيقة بالتربية </a:t>
            </a:r>
            <a:r>
              <a:rPr lang="ar-SA" sz="3200" dirty="0" smtClean="0"/>
              <a:t>فالحضارة تحدد من يتعلم وتحدد </a:t>
            </a:r>
            <a:r>
              <a:rPr lang="ar-SA" sz="3200" dirty="0" err="1" smtClean="0"/>
              <a:t>الاهداف</a:t>
            </a:r>
            <a:r>
              <a:rPr lang="ar-SA" sz="3200" dirty="0" smtClean="0"/>
              <a:t> ومن يقوم بالتعليم وتحديد الفترة الزمنية وهل هو تعليم </a:t>
            </a:r>
            <a:r>
              <a:rPr lang="ar-SA" sz="3200" dirty="0" err="1" smtClean="0"/>
              <a:t>اجباري</a:t>
            </a:r>
            <a:r>
              <a:rPr lang="ar-SA" sz="3200" dirty="0" smtClean="0"/>
              <a:t> </a:t>
            </a:r>
            <a:r>
              <a:rPr lang="ar-SA" sz="3200" dirty="0" err="1" smtClean="0"/>
              <a:t>ام</a:t>
            </a:r>
            <a:r>
              <a:rPr lang="ar-SA" sz="3200" dirty="0" smtClean="0"/>
              <a:t> اختياري </a:t>
            </a:r>
            <a:r>
              <a:rPr lang="ar-SA" sz="3200" dirty="0" err="1" smtClean="0"/>
              <a:t>الى</a:t>
            </a:r>
            <a:r>
              <a:rPr lang="ar-SA" sz="3200" dirty="0" smtClean="0"/>
              <a:t> </a:t>
            </a:r>
            <a:r>
              <a:rPr lang="ar-SA" sz="3200" dirty="0" err="1" smtClean="0"/>
              <a:t>اخره</a:t>
            </a:r>
            <a:r>
              <a:rPr lang="ar-SA" sz="3200" dirty="0" smtClean="0"/>
              <a:t> </a:t>
            </a:r>
            <a:r>
              <a:rPr lang="en-US" sz="3200" dirty="0" smtClean="0"/>
              <a:t/>
            </a:r>
            <a:br>
              <a:rPr lang="en-US" sz="3200" dirty="0" smtClean="0"/>
            </a:br>
            <a:r>
              <a:rPr lang="ar-SA" sz="3200" dirty="0" smtClean="0"/>
              <a:t>وتحدد الثقافة ما ينبغي </a:t>
            </a:r>
            <a:r>
              <a:rPr lang="ar-SA" sz="3200" dirty="0" err="1" smtClean="0"/>
              <a:t>ان</a:t>
            </a:r>
            <a:r>
              <a:rPr lang="ar-SA" sz="3200" dirty="0" smtClean="0"/>
              <a:t> يحصل عليه الفرد من معلومات ومهارات وقيم وعلوم وفنون وعقائد واتجاهات </a:t>
            </a:r>
            <a:r>
              <a:rPr lang="ar-SA" sz="3200" b="1" dirty="0" smtClean="0">
                <a:solidFill>
                  <a:srgbClr val="F61EDC"/>
                </a:solidFill>
              </a:rPr>
              <a:t>فالحضارة تركز على الوسائل المادية للتربية </a:t>
            </a:r>
            <a:r>
              <a:rPr lang="ar-SA" sz="3200" b="1" dirty="0" smtClean="0">
                <a:solidFill>
                  <a:schemeClr val="tx2">
                    <a:lumMod val="60000"/>
                    <a:lumOff val="40000"/>
                  </a:schemeClr>
                </a:solidFill>
              </a:rPr>
              <a:t>والثقافة تركز على الوسائل الداخلية للتربية .</a:t>
            </a:r>
            <a:r>
              <a:rPr lang="en-US" sz="3200" dirty="0" smtClean="0"/>
              <a:t/>
            </a:r>
            <a:br>
              <a:rPr lang="en-US" sz="3200" dirty="0" smtClean="0"/>
            </a:br>
            <a:endParaRPr lang="en-US" sz="3200" dirty="0"/>
          </a:p>
        </p:txBody>
      </p:sp>
      <p:pic>
        <p:nvPicPr>
          <p:cNvPr id="5" name="صورة 4" descr="imagesكمنتال.jpg"/>
          <p:cNvPicPr>
            <a:picLocks noChangeAspect="1"/>
          </p:cNvPicPr>
          <p:nvPr/>
        </p:nvPicPr>
        <p:blipFill>
          <a:blip r:embed="rId3"/>
          <a:stretch>
            <a:fillRect/>
          </a:stretch>
        </p:blipFill>
        <p:spPr>
          <a:xfrm>
            <a:off x="-228600" y="0"/>
            <a:ext cx="9143999" cy="6858000"/>
          </a:xfrm>
          <a:prstGeom prst="rect">
            <a:avLst/>
          </a:prstGeom>
        </p:spPr>
      </p:pic>
      <p:sp>
        <p:nvSpPr>
          <p:cNvPr id="7" name="متوازي أضلاع 6"/>
          <p:cNvSpPr/>
          <p:nvPr/>
        </p:nvSpPr>
        <p:spPr>
          <a:xfrm>
            <a:off x="228600" y="1905000"/>
            <a:ext cx="6248400" cy="4953000"/>
          </a:xfrm>
          <a:prstGeom prst="parallelogram">
            <a:avLst/>
          </a:prstGeom>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t>1</a:t>
            </a:r>
          </a:p>
          <a:p>
            <a:pPr algn="ctr"/>
            <a:r>
              <a:rPr lang="ar-SA" sz="2000" b="1" dirty="0" smtClean="0"/>
              <a:t>-1-عمق وكثرة المحتوى الثقافي من أساليب ومعارف ومعتقدات ومشاعر واتجاهات وقيم </a:t>
            </a:r>
          </a:p>
          <a:p>
            <a:pPr algn="ctr"/>
            <a:r>
              <a:rPr lang="ar-SA" sz="2000" b="1" dirty="0" smtClean="0"/>
              <a:t>وعادات وعلوم وفنون وأدوات .</a:t>
            </a:r>
          </a:p>
          <a:p>
            <a:pPr algn="ctr"/>
            <a:r>
              <a:rPr lang="en-US" sz="2000" b="1" dirty="0" smtClean="0"/>
              <a:t/>
            </a:r>
            <a:br>
              <a:rPr lang="en-US" sz="2000" b="1" dirty="0" smtClean="0"/>
            </a:br>
            <a:r>
              <a:rPr lang="ar-SA" sz="2000" b="1" dirty="0" smtClean="0"/>
              <a:t>2- اثر ما سبق في حياة الأفراد</a:t>
            </a:r>
          </a:p>
          <a:p>
            <a:pPr algn="ctr"/>
            <a:r>
              <a:rPr lang="ar-SA" sz="2000" b="1" dirty="0" smtClean="0"/>
              <a:t> </a:t>
            </a:r>
            <a:r>
              <a:rPr lang="en-US" sz="2000" b="1" dirty="0" smtClean="0"/>
              <a:t/>
            </a:r>
            <a:br>
              <a:rPr lang="en-US" sz="2000" b="1" dirty="0" smtClean="0"/>
            </a:br>
            <a:r>
              <a:rPr lang="ar-SA" sz="2000" b="1" dirty="0" smtClean="0"/>
              <a:t>وبالتالي </a:t>
            </a:r>
            <a:r>
              <a:rPr lang="ar-SA" sz="2000" b="1" dirty="0" smtClean="0">
                <a:solidFill>
                  <a:srgbClr val="F61EDC"/>
                </a:solidFill>
              </a:rPr>
              <a:t>فالحضارة والثقافة على علاقة وثيقة بالتربية </a:t>
            </a:r>
            <a:r>
              <a:rPr lang="ar-SA" sz="2000" b="1" dirty="0" smtClean="0"/>
              <a:t>فالحضارة تحدد من يتعلم وتحدد </a:t>
            </a:r>
            <a:r>
              <a:rPr lang="ar-SA" sz="2000" b="1" dirty="0" err="1" smtClean="0"/>
              <a:t>الاهداف</a:t>
            </a:r>
            <a:r>
              <a:rPr lang="ar-SA" sz="2000" b="1" dirty="0" smtClean="0"/>
              <a:t> ومن يقوم بالتعليم وتحديد الفترة الزمنية وهل هو تعليم </a:t>
            </a:r>
            <a:r>
              <a:rPr lang="ar-SA" sz="2000" b="1" dirty="0" err="1" smtClean="0"/>
              <a:t>اجباري</a:t>
            </a:r>
            <a:r>
              <a:rPr lang="ar-SA" sz="2000" b="1" dirty="0" smtClean="0"/>
              <a:t> </a:t>
            </a:r>
            <a:r>
              <a:rPr lang="ar-SA" sz="2000" b="1" dirty="0" err="1" smtClean="0"/>
              <a:t>ام</a:t>
            </a:r>
            <a:r>
              <a:rPr lang="ar-SA" sz="2000" b="1" dirty="0" smtClean="0"/>
              <a:t> اختياري </a:t>
            </a:r>
            <a:r>
              <a:rPr lang="ar-SA" sz="2000" b="1" dirty="0" err="1" smtClean="0"/>
              <a:t>الى</a:t>
            </a:r>
            <a:r>
              <a:rPr lang="ar-SA" sz="2000" b="1" dirty="0" smtClean="0"/>
              <a:t> </a:t>
            </a:r>
            <a:r>
              <a:rPr lang="ar-SA" sz="2000" b="1" dirty="0" err="1" smtClean="0"/>
              <a:t>اخره</a:t>
            </a:r>
            <a:r>
              <a:rPr lang="ar-SA" sz="2000" b="1" dirty="0" smtClean="0"/>
              <a:t> </a:t>
            </a:r>
            <a:r>
              <a:rPr lang="en-US" sz="2000" b="1" dirty="0" smtClean="0"/>
              <a:t/>
            </a:r>
            <a:br>
              <a:rPr lang="en-US" sz="2000" b="1" dirty="0" smtClean="0"/>
            </a:br>
            <a:r>
              <a:rPr lang="ar-SA" sz="2000" b="1" dirty="0" smtClean="0"/>
              <a:t>وتحدد الثقافة ما ينبغي </a:t>
            </a:r>
            <a:r>
              <a:rPr lang="ar-SA" sz="2000" b="1" dirty="0" err="1" smtClean="0"/>
              <a:t>ان</a:t>
            </a:r>
            <a:r>
              <a:rPr lang="ar-SA" sz="2000" b="1" dirty="0" smtClean="0"/>
              <a:t> يحصل عليه الفرد من معلومات ومهارات وقيم وعلوم وفنون وعقائد واتجاهات </a:t>
            </a:r>
            <a:r>
              <a:rPr lang="ar-SA" sz="2000" b="1" dirty="0" smtClean="0">
                <a:solidFill>
                  <a:srgbClr val="F61EDC"/>
                </a:solidFill>
              </a:rPr>
              <a:t>فالحضارة تركز على الوسائل المادية للتربية </a:t>
            </a:r>
            <a:r>
              <a:rPr lang="ar-SA" sz="2000" b="1" dirty="0" smtClean="0">
                <a:solidFill>
                  <a:srgbClr val="FFFF00"/>
                </a:solidFill>
              </a:rPr>
              <a:t>والثقافة تركز على الوسائل الداخلية للتربية </a:t>
            </a:r>
            <a:r>
              <a:rPr lang="ar-SA" sz="2000" b="1" dirty="0" smtClean="0">
                <a:solidFill>
                  <a:schemeClr val="tx2">
                    <a:lumMod val="60000"/>
                    <a:lumOff val="40000"/>
                  </a:schemeClr>
                </a:solidFill>
              </a:rPr>
              <a:t>.</a:t>
            </a:r>
            <a:r>
              <a:rPr lang="en-US" sz="2000" b="1" dirty="0" smtClean="0"/>
              <a:t/>
            </a:r>
            <a:br>
              <a:rPr lang="en-US" sz="2000" b="1" dirty="0" smtClean="0"/>
            </a:b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1+#ppt_w/2"/>
                                          </p:val>
                                        </p:tav>
                                        <p:tav tm="100000">
                                          <p:val>
                                            <p:strVal val="#ppt_x"/>
                                          </p:val>
                                        </p:tav>
                                      </p:tavLst>
                                    </p:anim>
                                    <p:anim calcmode="lin" valueType="num">
                                      <p:cBhvr additive="base">
                                        <p:cTn id="8" dur="5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1" nodeType="clickEffect">
                                  <p:stCondLst>
                                    <p:cond delay="0"/>
                                  </p:stCondLst>
                                  <p:childTnLst>
                                    <p:animRot by="21600000">
                                      <p:cBhvr>
                                        <p:cTn id="12"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55).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
        <p:nvSpPr>
          <p:cNvPr id="3" name="عنوان 2"/>
          <p:cNvSpPr>
            <a:spLocks noGrp="1"/>
          </p:cNvSpPr>
          <p:nvPr>
            <p:ph type="ctrTitle"/>
          </p:nvPr>
        </p:nvSpPr>
        <p:spPr>
          <a:xfrm>
            <a:off x="685800" y="304800"/>
            <a:ext cx="7772400" cy="6172199"/>
          </a:xfrm>
        </p:spPr>
        <p:txBody>
          <a:bodyPr>
            <a:noAutofit/>
          </a:bodyPr>
          <a:lstStyle/>
          <a:p>
            <a:pPr algn="r" rtl="1"/>
            <a:r>
              <a:rPr lang="ar-SA" sz="3200" dirty="0" smtClean="0"/>
              <a:t>التاريخ : 	</a:t>
            </a:r>
            <a:r>
              <a:rPr lang="en-US" sz="3200" dirty="0" smtClean="0"/>
              <a:t/>
            </a:r>
            <a:br>
              <a:rPr lang="en-US" sz="3200" dirty="0" smtClean="0"/>
            </a:br>
            <a:r>
              <a:rPr lang="ar-SA" sz="3200" dirty="0" smtClean="0"/>
              <a:t>حددت دائرة المعارف </a:t>
            </a:r>
            <a:r>
              <a:rPr lang="ar-SA" sz="3200" dirty="0" smtClean="0"/>
              <a:t>الاسلامية  </a:t>
            </a:r>
            <a:r>
              <a:rPr lang="ar-SA" sz="3200" dirty="0" smtClean="0"/>
              <a:t>ان التاريخ يقصد به ضروب الحوادث الحولية مما ينطبق على تراجم الرجال وسيرهم واضح شمس الدين السخاوي قائلا بانه فن يبحث عن وقائع الزمان من ناحية </a:t>
            </a:r>
            <a:r>
              <a:rPr lang="ar-SA" sz="3200" dirty="0" smtClean="0"/>
              <a:t>التعيين </a:t>
            </a:r>
            <a:r>
              <a:rPr lang="ar-SA" sz="3200" dirty="0" smtClean="0"/>
              <a:t>والتوقيت وموضوع هذا الفن هو الانسان والزمان والمكان فهو تحديد وتوضيح ووصف حدث ما وروايته .</a:t>
            </a:r>
            <a:r>
              <a:rPr lang="en-US" sz="3200" dirty="0" smtClean="0"/>
              <a:t/>
            </a:r>
            <a:br>
              <a:rPr lang="en-US" sz="3200" dirty="0" smtClean="0"/>
            </a:br>
            <a:r>
              <a:rPr lang="ar-SA" sz="3200" dirty="0" smtClean="0"/>
              <a:t>فالتاريخ يعني ببساطة قصة الانسان في كفاحه عبر العصور ولذا يعني المؤرخون بالتاريخ البشري منذ ان عرف الانسان الكتابة دون احداثه بسجلات المؤرخين </a:t>
            </a:r>
            <a:r>
              <a:rPr lang="ar-SA" sz="3200" dirty="0" smtClean="0"/>
              <a:t>لأنها </a:t>
            </a:r>
            <a:r>
              <a:rPr lang="ar-SA" sz="3200" dirty="0" smtClean="0"/>
              <a:t>تقع في فترة ما قبل التاريخ فهي تقع في نطاق </a:t>
            </a:r>
            <a:r>
              <a:rPr lang="ar-SA" sz="3200" dirty="0" smtClean="0"/>
              <a:t>علماء </a:t>
            </a:r>
            <a:r>
              <a:rPr lang="ar-SA" sz="3200" dirty="0" smtClean="0"/>
              <a:t>الاثار والاجتماع البشري .</a:t>
            </a:r>
            <a:r>
              <a:rPr lang="en-US" sz="3200" dirty="0" smtClean="0"/>
              <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72).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3" name="عنوان 2"/>
          <p:cNvSpPr>
            <a:spLocks noGrp="1"/>
          </p:cNvSpPr>
          <p:nvPr>
            <p:ph type="ctrTitle"/>
          </p:nvPr>
        </p:nvSpPr>
        <p:spPr>
          <a:xfrm>
            <a:off x="1219200" y="152401"/>
            <a:ext cx="7772400" cy="990600"/>
          </a:xfrm>
        </p:spPr>
        <p:txBody>
          <a:bodyPr>
            <a:normAutofit fontScale="90000"/>
          </a:bodyPr>
          <a:lstStyle/>
          <a:p>
            <a:r>
              <a:rPr lang="ar-SA" dirty="0" smtClean="0"/>
              <a:t>تاريخ التربية :</a:t>
            </a:r>
            <a:r>
              <a:rPr lang="en-US" dirty="0" smtClean="0"/>
              <a:t/>
            </a:r>
            <a:br>
              <a:rPr lang="en-US" dirty="0" smtClean="0"/>
            </a:br>
            <a:endParaRPr lang="en-US" dirty="0"/>
          </a:p>
        </p:txBody>
      </p:sp>
      <p:sp>
        <p:nvSpPr>
          <p:cNvPr id="4" name="عنوان فرعي 3"/>
          <p:cNvSpPr>
            <a:spLocks noGrp="1"/>
          </p:cNvSpPr>
          <p:nvPr>
            <p:ph type="subTitle" idx="1"/>
          </p:nvPr>
        </p:nvSpPr>
        <p:spPr>
          <a:xfrm>
            <a:off x="2362200" y="1295400"/>
            <a:ext cx="6400800" cy="5029200"/>
          </a:xfrm>
        </p:spPr>
        <p:txBody>
          <a:bodyPr>
            <a:normAutofit fontScale="92500" lnSpcReduction="10000"/>
          </a:bodyPr>
          <a:lstStyle/>
          <a:p>
            <a:r>
              <a:rPr lang="ar-SA" dirty="0" smtClean="0"/>
              <a:t>إن موضوع تاريخ التربية يتعلق </a:t>
            </a:r>
            <a:r>
              <a:rPr lang="ar-SA" b="1" dirty="0" smtClean="0">
                <a:solidFill>
                  <a:srgbClr val="C00000"/>
                </a:solidFill>
              </a:rPr>
              <a:t>بمعالجة التربية من المنظور التاريخي </a:t>
            </a:r>
            <a:r>
              <a:rPr lang="ar-SA" dirty="0" smtClean="0"/>
              <a:t>فالتاريخ يتعلق بما يدور من أحداث وأشخاص وعلاقات زمنية ومكانية وتفسير هذه الأمور تفسيرا يربط بينها وينظم علاقتها وتاريخ التربية يتعلق بالتاريخ لقطاع التربية أما التربية </a:t>
            </a:r>
            <a:r>
              <a:rPr lang="ar-SA" b="1" dirty="0" smtClean="0">
                <a:solidFill>
                  <a:srgbClr val="C00000"/>
                </a:solidFill>
              </a:rPr>
              <a:t>فيقصد بها </a:t>
            </a:r>
            <a:r>
              <a:rPr lang="ar-SA" dirty="0" smtClean="0"/>
              <a:t>التنشئة الاجتماعية للفرد بحيث يكتسب خصائص مجتمعه وهذه التنشئة الاجتماعية يشترك فيها المجتمع بكل قواه المؤثرة ومنظماته الاجتماعية والرسمية سواء كان النظام السياسي والاقتصادي والاجتماعي وإذا كان الهدف الرئيسي للتربية مساعدة الفرد لتحقيق التوافق الثقافية التي يستطيع من خلالها تحقيق هذه الغاية</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60).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
        <p:nvSpPr>
          <p:cNvPr id="3" name="عنوان 2"/>
          <p:cNvSpPr>
            <a:spLocks noGrp="1"/>
          </p:cNvSpPr>
          <p:nvPr>
            <p:ph type="ctrTitle"/>
          </p:nvPr>
        </p:nvSpPr>
        <p:spPr>
          <a:xfrm>
            <a:off x="533400" y="1066800"/>
            <a:ext cx="6477000" cy="4953000"/>
          </a:xfrm>
        </p:spPr>
        <p:txBody>
          <a:bodyPr>
            <a:noAutofit/>
          </a:bodyPr>
          <a:lstStyle/>
          <a:p>
            <a:r>
              <a:rPr lang="ar-SA" sz="2800" b="1" dirty="0" smtClean="0"/>
              <a:t>ومن هنا لا بد أن نفهم أن موضوع تاريخ التربية يتعلق بالتاريخ للتربية أو دراسة التربية  ومؤسساتها المختلفة بما فيها المدرسة ( المنظور التاريخي ) ولذلك سوف نركز على استعراض ونقد نماذج التربية في المجتمعات البشرية والمراحل التي مرت </a:t>
            </a:r>
            <a:r>
              <a:rPr lang="ar-SA" sz="2800" b="1" dirty="0" err="1" smtClean="0"/>
              <a:t>بها</a:t>
            </a:r>
            <a:r>
              <a:rPr lang="ar-SA" sz="2800" b="1" dirty="0" smtClean="0"/>
              <a:t> وما </a:t>
            </a:r>
            <a:r>
              <a:rPr lang="ar-SA" sz="2800" b="1" dirty="0" err="1" smtClean="0"/>
              <a:t>بها</a:t>
            </a:r>
            <a:r>
              <a:rPr lang="ar-SA" sz="2800" b="1" dirty="0" smtClean="0"/>
              <a:t> من أساليب وطرق تدريس ومناهج ونظم تعليمية وراء المفكرين التي وجهت التربية وأثرت فيها وهذا الذي دفعنا أن نحدد مفهوم الثقافة وعلاقته بالتربية والفرق بينه وبين الحضارة مع التركيز على مقومات المجتمع سواء كانت مقومات سياسية أو جغرافية أو اقتصادية أو دينية أو لغوية والتي أثرت فعلا في تطور الفكر التربوي </a:t>
            </a:r>
            <a:r>
              <a:rPr lang="en-US" sz="2800" dirty="0" smtClean="0"/>
              <a:t/>
            </a:r>
            <a:br>
              <a:rPr lang="en-US" sz="2800" dirty="0" smtClean="0"/>
            </a:br>
            <a:endParaRPr lang="en-US" sz="2800" dirty="0"/>
          </a:p>
        </p:txBody>
      </p:sp>
      <p:pic>
        <p:nvPicPr>
          <p:cNvPr id="4" name="صورة 3" descr="images (51).jpg"/>
          <p:cNvPicPr>
            <a:picLocks noChangeAspect="1"/>
          </p:cNvPicPr>
          <p:nvPr/>
        </p:nvPicPr>
        <p:blipFill>
          <a:blip r:embed="rId3"/>
          <a:stretch>
            <a:fillRect/>
          </a:stretch>
        </p:blipFill>
        <p:spPr>
          <a:xfrm>
            <a:off x="7086599" y="152400"/>
            <a:ext cx="2057401" cy="29718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71).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
        <p:nvSpPr>
          <p:cNvPr id="3" name="عنوان 2"/>
          <p:cNvSpPr>
            <a:spLocks noGrp="1"/>
          </p:cNvSpPr>
          <p:nvPr>
            <p:ph type="ctrTitle"/>
          </p:nvPr>
        </p:nvSpPr>
        <p:spPr/>
        <p:txBody>
          <a:bodyPr>
            <a:noAutofit/>
          </a:bodyPr>
          <a:lstStyle/>
          <a:p>
            <a:r>
              <a:rPr lang="ar-SA" sz="8800" dirty="0" smtClean="0">
                <a:solidFill>
                  <a:schemeClr val="tx1">
                    <a:lumMod val="95000"/>
                    <a:lumOff val="5000"/>
                  </a:schemeClr>
                </a:solidFill>
              </a:rPr>
              <a:t>شكرا لحسن الاستماع والتفاعل</a:t>
            </a:r>
            <a:br>
              <a:rPr lang="ar-SA" sz="8800" dirty="0" smtClean="0">
                <a:solidFill>
                  <a:schemeClr val="tx1">
                    <a:lumMod val="95000"/>
                    <a:lumOff val="5000"/>
                  </a:schemeClr>
                </a:solidFill>
              </a:rPr>
            </a:br>
            <a:r>
              <a:rPr lang="ar-SA" sz="8800" dirty="0" smtClean="0">
                <a:solidFill>
                  <a:schemeClr val="tx1">
                    <a:lumMod val="95000"/>
                    <a:lumOff val="5000"/>
                  </a:schemeClr>
                </a:solidFill>
              </a:rPr>
              <a:t>نستودعكم الله</a:t>
            </a:r>
            <a:endParaRPr lang="en-US" sz="8800" dirty="0">
              <a:solidFill>
                <a:schemeClr val="tx1">
                  <a:lumMod val="95000"/>
                  <a:lumOff val="5000"/>
                </a:schemeClr>
              </a:solidFill>
            </a:endParaRPr>
          </a:p>
        </p:txBody>
      </p:sp>
      <p:pic>
        <p:nvPicPr>
          <p:cNvPr id="5" name="صورة 4" descr="';lkkjjj.jpg"/>
          <p:cNvPicPr>
            <a:picLocks noChangeAspect="1"/>
          </p:cNvPicPr>
          <p:nvPr/>
        </p:nvPicPr>
        <p:blipFill>
          <a:blip r:embed="rId3"/>
          <a:stretch>
            <a:fillRect/>
          </a:stretch>
        </p:blipFill>
        <p:spPr>
          <a:xfrm>
            <a:off x="0" y="4876800"/>
            <a:ext cx="2447925" cy="1981200"/>
          </a:xfrm>
          <a:prstGeom prst="rect">
            <a:avLst/>
          </a:prstGeom>
          <a:ln>
            <a:noFill/>
          </a:ln>
          <a:effectLst>
            <a:softEdge rad="112500"/>
          </a:effectLst>
        </p:spPr>
      </p:pic>
      <p:pic>
        <p:nvPicPr>
          <p:cNvPr id="7" name="صورة 6" descr="';lkkjjj.jpg"/>
          <p:cNvPicPr>
            <a:picLocks noChangeAspect="1"/>
          </p:cNvPicPr>
          <p:nvPr/>
        </p:nvPicPr>
        <p:blipFill>
          <a:blip r:embed="rId3"/>
          <a:stretch>
            <a:fillRect/>
          </a:stretch>
        </p:blipFill>
        <p:spPr>
          <a:xfrm>
            <a:off x="1" y="0"/>
            <a:ext cx="2286000" cy="1219200"/>
          </a:xfrm>
          <a:prstGeom prst="rect">
            <a:avLst/>
          </a:prstGeom>
          <a:ln>
            <a:noFill/>
          </a:ln>
          <a:effectLst>
            <a:softEdge rad="112500"/>
          </a:effectLst>
        </p:spPr>
      </p:pic>
      <p:pic>
        <p:nvPicPr>
          <p:cNvPr id="8" name="صورة 7" descr="';lkkjjj.jpg"/>
          <p:cNvPicPr>
            <a:picLocks noChangeAspect="1"/>
          </p:cNvPicPr>
          <p:nvPr/>
        </p:nvPicPr>
        <p:blipFill>
          <a:blip r:embed="rId3"/>
          <a:stretch>
            <a:fillRect/>
          </a:stretch>
        </p:blipFill>
        <p:spPr>
          <a:xfrm>
            <a:off x="6696075" y="4800600"/>
            <a:ext cx="2447925" cy="2057400"/>
          </a:xfrm>
          <a:prstGeom prst="rect">
            <a:avLst/>
          </a:prstGeom>
          <a:ln>
            <a:noFill/>
          </a:ln>
          <a:effectLst>
            <a:softEdge rad="112500"/>
          </a:effectLst>
        </p:spPr>
      </p:pic>
      <p:pic>
        <p:nvPicPr>
          <p:cNvPr id="9" name="صورة 8" descr="';lkkjjj.jpg"/>
          <p:cNvPicPr>
            <a:picLocks noChangeAspect="1"/>
          </p:cNvPicPr>
          <p:nvPr/>
        </p:nvPicPr>
        <p:blipFill>
          <a:blip r:embed="rId3"/>
          <a:stretch>
            <a:fillRect/>
          </a:stretch>
        </p:blipFill>
        <p:spPr>
          <a:xfrm>
            <a:off x="6858000" y="0"/>
            <a:ext cx="2286000" cy="1219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smtClean="0"/>
              <a:t>ألبوم صور فوتوغرافية</a:t>
            </a:r>
            <a:endParaRPr lang="en-US"/>
          </a:p>
        </p:txBody>
      </p:sp>
      <p:sp>
        <p:nvSpPr>
          <p:cNvPr id="3" name="عنوان فرعي 2"/>
          <p:cNvSpPr>
            <a:spLocks noGrp="1"/>
          </p:cNvSpPr>
          <p:nvPr>
            <p:ph type="subTitle" idx="1"/>
          </p:nvPr>
        </p:nvSpPr>
        <p:spPr/>
        <p:txBody>
          <a:bodyPr/>
          <a:lstStyle/>
          <a:p>
            <a:r>
              <a:rPr lang="ar-SA" smtClean="0"/>
              <a:t>بواسطة </a:t>
            </a:r>
            <a:r>
              <a:rPr lang="en-US" smtClean="0"/>
              <a:t>Emano hassan</a:t>
            </a:r>
            <a:endParaRPr lang="en-US"/>
          </a:p>
        </p:txBody>
      </p:sp>
      <p:pic>
        <p:nvPicPr>
          <p:cNvPr id="1026" name="Picture 2" descr="C:\Users\Emano\Pictures\1391997_800986076584571_1837216762_n.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25).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
        <p:nvSpPr>
          <p:cNvPr id="5" name="عنوان 4"/>
          <p:cNvSpPr>
            <a:spLocks noGrp="1"/>
          </p:cNvSpPr>
          <p:nvPr>
            <p:ph type="ctrTitle"/>
          </p:nvPr>
        </p:nvSpPr>
        <p:spPr>
          <a:xfrm>
            <a:off x="2362200" y="1752600"/>
            <a:ext cx="4495800" cy="3127375"/>
          </a:xfrm>
        </p:spPr>
        <p:txBody>
          <a:bodyPr/>
          <a:lstStyle/>
          <a:p>
            <a:pPr rtl="1"/>
            <a:r>
              <a:rPr lang="ar-SA" dirty="0" smtClean="0"/>
              <a:t>الفصل الاول</a:t>
            </a:r>
            <a:r>
              <a:rPr lang="en-US" dirty="0" smtClean="0"/>
              <a:t>: </a:t>
            </a:r>
            <a:br>
              <a:rPr lang="en-US" dirty="0" smtClean="0"/>
            </a:br>
            <a:r>
              <a:rPr lang="ar-SA" dirty="0" smtClean="0"/>
              <a:t>الفكر التربوي وعلاقته بالتطور الحضاري</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26).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
        <p:nvSpPr>
          <p:cNvPr id="3" name="عنوان 2"/>
          <p:cNvSpPr>
            <a:spLocks noGrp="1"/>
          </p:cNvSpPr>
          <p:nvPr>
            <p:ph type="ctrTitle"/>
          </p:nvPr>
        </p:nvSpPr>
        <p:spPr>
          <a:xfrm>
            <a:off x="3276600" y="152400"/>
            <a:ext cx="5638800" cy="1470025"/>
          </a:xfrm>
        </p:spPr>
        <p:txBody>
          <a:bodyPr/>
          <a:lstStyle/>
          <a:p>
            <a:r>
              <a:rPr lang="ar-SA" dirty="0" smtClean="0">
                <a:solidFill>
                  <a:schemeClr val="tx2"/>
                </a:solidFill>
              </a:rPr>
              <a:t>مفاهيم أساسية :</a:t>
            </a:r>
            <a:endParaRPr lang="en-US" dirty="0">
              <a:solidFill>
                <a:schemeClr val="tx2"/>
              </a:solidFill>
            </a:endParaRPr>
          </a:p>
        </p:txBody>
      </p:sp>
      <p:sp>
        <p:nvSpPr>
          <p:cNvPr id="4" name="عنوان فرعي 3"/>
          <p:cNvSpPr>
            <a:spLocks noGrp="1"/>
          </p:cNvSpPr>
          <p:nvPr>
            <p:ph type="subTitle" idx="1"/>
          </p:nvPr>
        </p:nvSpPr>
        <p:spPr>
          <a:xfrm>
            <a:off x="2209800" y="1219200"/>
            <a:ext cx="6400800" cy="4876800"/>
          </a:xfrm>
        </p:spPr>
        <p:txBody>
          <a:bodyPr>
            <a:normAutofit fontScale="47500" lnSpcReduction="20000"/>
          </a:bodyPr>
          <a:lstStyle/>
          <a:p>
            <a:pPr algn="r" rtl="1"/>
            <a:r>
              <a:rPr lang="ar-SA" sz="5900" b="1" dirty="0" smtClean="0">
                <a:solidFill>
                  <a:schemeClr val="tx2">
                    <a:lumMod val="50000"/>
                  </a:schemeClr>
                </a:solidFill>
              </a:rPr>
              <a:t> </a:t>
            </a:r>
            <a:r>
              <a:rPr lang="ar-SA" sz="5900" b="1" i="1" u="sng" dirty="0" smtClean="0">
                <a:solidFill>
                  <a:schemeClr val="tx2">
                    <a:lumMod val="50000"/>
                  </a:schemeClr>
                </a:solidFill>
              </a:rPr>
              <a:t>التربية </a:t>
            </a:r>
            <a:r>
              <a:rPr lang="ar-SA" sz="3600" b="1" i="1" u="sng" dirty="0" smtClean="0">
                <a:solidFill>
                  <a:srgbClr val="00B0F0"/>
                </a:solidFill>
              </a:rPr>
              <a:t>:</a:t>
            </a:r>
            <a:endParaRPr lang="en-US" sz="2800" b="1" i="1" u="sng" dirty="0" smtClean="0">
              <a:solidFill>
                <a:srgbClr val="00B0F0"/>
              </a:solidFill>
            </a:endParaRPr>
          </a:p>
          <a:p>
            <a:pPr algn="r" rtl="1"/>
            <a:endParaRPr lang="en-US" sz="2800" dirty="0" smtClean="0">
              <a:solidFill>
                <a:srgbClr val="00B0F0"/>
              </a:solidFill>
            </a:endParaRPr>
          </a:p>
          <a:p>
            <a:pPr algn="r" rtl="1"/>
            <a:r>
              <a:rPr lang="ar-SA" sz="5800" b="1" dirty="0" smtClean="0">
                <a:solidFill>
                  <a:srgbClr val="00B0F0"/>
                </a:solidFill>
              </a:rPr>
              <a:t>منذ فجر الحضارة الإنسانية حيث كان الهدف الرئقبل أن تصبح للتربية مدارس ومؤسسات خاصة بها كانت تمتاز بالبساطة والبدائية مثل الحياة العامة التي كانت </a:t>
            </a:r>
            <a:r>
              <a:rPr lang="ar-SA" sz="5800" b="1" dirty="0" err="1" smtClean="0">
                <a:solidFill>
                  <a:srgbClr val="00B0F0"/>
                </a:solidFill>
              </a:rPr>
              <a:t>تحياها</a:t>
            </a:r>
            <a:r>
              <a:rPr lang="ar-SA" sz="5800" b="1" dirty="0" smtClean="0">
                <a:solidFill>
                  <a:srgbClr val="00B0F0"/>
                </a:solidFill>
              </a:rPr>
              <a:t> الشعوب البدائية يسي المحافظة على </a:t>
            </a:r>
            <a:r>
              <a:rPr lang="ar-SA" sz="5800" b="1" dirty="0" smtClean="0">
                <a:solidFill>
                  <a:srgbClr val="C00000"/>
                </a:solidFill>
              </a:rPr>
              <a:t>الخبرة الإنسانية </a:t>
            </a:r>
            <a:r>
              <a:rPr lang="ar-SA" sz="5800" b="1" dirty="0" smtClean="0">
                <a:solidFill>
                  <a:srgbClr val="00B0F0"/>
                </a:solidFill>
              </a:rPr>
              <a:t>وتحقيق مطالب الحياة لضمان استمرار حياة الإنسان ولذلك ركزت التربية على :</a:t>
            </a:r>
            <a:endParaRPr lang="en-US" sz="5800" b="1" dirty="0" smtClean="0">
              <a:solidFill>
                <a:srgbClr val="00B0F0"/>
              </a:solidFill>
            </a:endParaRPr>
          </a:p>
          <a:p>
            <a:pPr algn="r" rtl="1"/>
            <a:r>
              <a:rPr lang="en-US" sz="5800" b="1" dirty="0" smtClean="0"/>
              <a:t> -1</a:t>
            </a:r>
            <a:r>
              <a:rPr lang="ar-SA" sz="5800" b="1" dirty="0" smtClean="0"/>
              <a:t>كيفية الإعداد للحصول على ضروريات الحياة من مأكل ومشرب ولبس ومأوى .</a:t>
            </a:r>
            <a:r>
              <a:rPr lang="en-US" sz="5800" b="1" dirty="0" smtClean="0"/>
              <a:t/>
            </a:r>
            <a:br>
              <a:rPr lang="en-US" sz="5800" b="1" dirty="0" smtClean="0"/>
            </a:br>
            <a:r>
              <a:rPr lang="en-US" sz="5800" b="1" dirty="0" smtClean="0"/>
              <a:t>-2</a:t>
            </a:r>
            <a:r>
              <a:rPr lang="ar-SA" sz="5800" b="1" dirty="0" smtClean="0"/>
              <a:t>التدريب على العبادة لإرضاء عالم الأرواح وتحقيق الأمن والسلام . </a:t>
            </a:r>
            <a:endParaRPr lang="en-US" sz="5800" b="1" dirty="0" smtClean="0">
              <a:solidFill>
                <a:srgbClr val="00B0F0"/>
              </a:solidFill>
            </a:endParaRPr>
          </a:p>
          <a:p>
            <a:pPr algn="r"/>
            <a:endParaRPr lang="en-US" sz="2800" b="1" dirty="0">
              <a:solidFill>
                <a:srgbClr val="00B0F0"/>
              </a:solidFill>
            </a:endParaRPr>
          </a:p>
        </p:txBody>
      </p:sp>
      <p:pic>
        <p:nvPicPr>
          <p:cNvPr id="5" name="صورة 4" descr="13559454931072.gif"/>
          <p:cNvPicPr>
            <a:picLocks noChangeAspect="1"/>
          </p:cNvPicPr>
          <p:nvPr/>
        </p:nvPicPr>
        <p:blipFill>
          <a:blip r:embed="rId3"/>
          <a:stretch>
            <a:fillRect/>
          </a:stretch>
        </p:blipFill>
        <p:spPr>
          <a:xfrm>
            <a:off x="-228600" y="3048000"/>
            <a:ext cx="3048000" cy="3810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69).jpg"/>
          <p:cNvPicPr>
            <a:picLocks noGrp="1" noChangeAspect="1"/>
          </p:cNvPicPr>
          <p:nvPr isPhoto="1"/>
        </p:nvPicPr>
        <p:blipFill>
          <a:blip r:embed="rId3">
            <a:lum/>
          </a:blip>
          <a:stretch>
            <a:fillRect/>
          </a:stretch>
        </p:blipFill>
        <p:spPr>
          <a:xfrm>
            <a:off x="0" y="47625"/>
            <a:ext cx="9144000" cy="6761163"/>
          </a:xfrm>
          <a:prstGeom prst="rect">
            <a:avLst/>
          </a:prstGeom>
          <a:noFill/>
          <a:ln>
            <a:noFill/>
          </a:ln>
        </p:spPr>
      </p:pic>
      <p:sp>
        <p:nvSpPr>
          <p:cNvPr id="3" name="عنوان 2"/>
          <p:cNvSpPr>
            <a:spLocks noGrp="1"/>
          </p:cNvSpPr>
          <p:nvPr>
            <p:ph type="ctrTitle"/>
          </p:nvPr>
        </p:nvSpPr>
        <p:spPr>
          <a:xfrm>
            <a:off x="685800" y="838200"/>
            <a:ext cx="7772400" cy="5257799"/>
          </a:xfrm>
        </p:spPr>
        <p:txBody>
          <a:bodyPr>
            <a:noAutofit/>
          </a:bodyPr>
          <a:lstStyle/>
          <a:p>
            <a:pPr lvl="0" rtl="1"/>
            <a:r>
              <a:rPr lang="en-US" sz="2400" dirty="0" smtClean="0"/>
              <a:t/>
            </a:r>
            <a:br>
              <a:rPr lang="en-US" sz="2400" dirty="0" smtClean="0"/>
            </a:br>
            <a:endParaRPr lang="en-US" sz="2400" dirty="0"/>
          </a:p>
        </p:txBody>
      </p:sp>
      <p:pic>
        <p:nvPicPr>
          <p:cNvPr id="4" name="صورة 3" descr="41340989439.jpg"/>
          <p:cNvPicPr>
            <a:picLocks noChangeAspect="1"/>
          </p:cNvPicPr>
          <p:nvPr/>
        </p:nvPicPr>
        <p:blipFill>
          <a:blip r:embed="rId4"/>
          <a:stretch>
            <a:fillRect/>
          </a:stretch>
        </p:blipFill>
        <p:spPr>
          <a:xfrm>
            <a:off x="0" y="0"/>
            <a:ext cx="9144000" cy="6858000"/>
          </a:xfrm>
          <a:prstGeom prst="rect">
            <a:avLst/>
          </a:prstGeom>
        </p:spPr>
      </p:pic>
      <p:sp>
        <p:nvSpPr>
          <p:cNvPr id="5" name="تمرير عمودي 4"/>
          <p:cNvSpPr/>
          <p:nvPr/>
        </p:nvSpPr>
        <p:spPr>
          <a:xfrm rot="254938">
            <a:off x="173950" y="1502615"/>
            <a:ext cx="8991600" cy="50292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ثم تطورت الثقافات الإنسانية وأصبحت أكثر تعقيدا وأصبحت المدرسة الجهة المختصة بشؤون التربية وتعليم النشء عناصر التراث الثقافي وبذلك ظهرت ثقافات وحضارات عظيمة في التاريخ منها الحضارة </a:t>
            </a:r>
            <a:r>
              <a:rPr lang="ar-SA" sz="2800" b="1" dirty="0" smtClean="0">
                <a:solidFill>
                  <a:srgbClr val="FFFF00"/>
                </a:solidFill>
              </a:rPr>
              <a:t>الصينية والهندية والمصرية القديمة والبابلية والأشورية </a:t>
            </a:r>
            <a:r>
              <a:rPr lang="ar-SA" sz="2800" b="1" dirty="0" smtClean="0"/>
              <a:t>وباعتبار الإنسان كائن اجتماعي فهو في أمس الحاجة إلى التربية حتى يستطيع المشاركة في الحياة الاجتماعية ويتحمل مسؤولياته ويقوم بممارسة الأعمال والأنشطة ويتعاون مع غيره من أفراد المجتمع . فالتربية </a:t>
            </a:r>
            <a:r>
              <a:rPr lang="ar-SA" sz="2800" b="1" dirty="0" smtClean="0">
                <a:solidFill>
                  <a:srgbClr val="FFFF00"/>
                </a:solidFill>
              </a:rPr>
              <a:t>كتوجيه اجتماعي </a:t>
            </a:r>
            <a:r>
              <a:rPr lang="ar-SA" sz="2800" b="1" dirty="0" smtClean="0"/>
              <a:t>عملية متبادلة بين الفرد ومجتمعه فهي ضرورة للوجود الإنساني في تكوين الشخصية وتحديد السلوك وأساليب التعامل واكتساب الأنماط </a:t>
            </a:r>
            <a:r>
              <a:rPr lang="ar-SA" dirty="0" smtClean="0"/>
              <a:t>.</a:t>
            </a:r>
            <a:endParaRPr lang="en-U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ages (57).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3" name="عنوان 2"/>
          <p:cNvSpPr>
            <a:spLocks noGrp="1"/>
          </p:cNvSpPr>
          <p:nvPr>
            <p:ph type="ctrTitle"/>
          </p:nvPr>
        </p:nvSpPr>
        <p:spPr>
          <a:xfrm>
            <a:off x="685800" y="1066800"/>
            <a:ext cx="7772400" cy="4876799"/>
          </a:xfrm>
        </p:spPr>
        <p:txBody>
          <a:bodyPr>
            <a:noAutofit/>
          </a:bodyPr>
          <a:lstStyle/>
          <a:p>
            <a:pPr algn="r" rtl="1"/>
            <a:r>
              <a:rPr lang="en-US" sz="3600" dirty="0" smtClean="0">
                <a:solidFill>
                  <a:schemeClr val="bg1"/>
                </a:solidFill>
              </a:rPr>
              <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ar-SA" sz="3600" dirty="0" smtClean="0">
                <a:solidFill>
                  <a:schemeClr val="bg1"/>
                </a:solidFill>
              </a:rPr>
              <a:t>ومن هنا يمكننا أن نقول أن التربية تهيئ للفرد البشري المناخ الذي يساعده على تحقيق نموه نفسيا وجسمانيا واجتماعيا ومعرفيا ومهنيا وخلقيا ومواجهة الحاضر والمستقبل وتنمية القدرة على التفكير والتطوير والإبداع والتجديد مع الشعور والولاء للجماعة .</a:t>
            </a:r>
            <a:endParaRPr lang="en-US" sz="3600" dirty="0">
              <a:solidFill>
                <a:schemeClr val="bg1"/>
              </a:solidFill>
            </a:endParaRPr>
          </a:p>
        </p:txBody>
      </p:sp>
      <p:pic>
        <p:nvPicPr>
          <p:cNvPr id="4" name="صورة 3" descr="5394f425c3.jpg"/>
          <p:cNvPicPr>
            <a:picLocks noChangeAspect="1"/>
          </p:cNvPicPr>
          <p:nvPr/>
        </p:nvPicPr>
        <p:blipFill>
          <a:blip r:embed="rId3"/>
          <a:stretch>
            <a:fillRect/>
          </a:stretch>
        </p:blipFill>
        <p:spPr>
          <a:xfrm>
            <a:off x="0" y="0"/>
            <a:ext cx="6324600" cy="32004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descr="images (57).jpg"/>
          <p:cNvPicPr>
            <a:picLocks noGrp="1" noChangeAspect="1"/>
          </p:cNvPicPr>
          <p:nvPr isPhoto="1">
            <p:ph idx="1"/>
          </p:nvPr>
        </p:nvPicPr>
        <p:blipFill>
          <a:blip r:embed="rId2">
            <a:lum/>
          </a:blip>
          <a:stretch>
            <a:fillRect/>
          </a:stretch>
        </p:blipFill>
        <p:spPr>
          <a:xfrm>
            <a:off x="0" y="0"/>
            <a:ext cx="9144000" cy="6858000"/>
          </a:xfrm>
          <a:prstGeom prst="rect">
            <a:avLst/>
          </a:prstGeom>
          <a:noFill/>
          <a:ln>
            <a:noFill/>
          </a:ln>
        </p:spPr>
      </p:pic>
      <p:sp>
        <p:nvSpPr>
          <p:cNvPr id="5" name="مستطيل 4"/>
          <p:cNvSpPr/>
          <p:nvPr/>
        </p:nvSpPr>
        <p:spPr>
          <a:xfrm>
            <a:off x="3810000" y="0"/>
            <a:ext cx="248786" cy="923330"/>
          </a:xfrm>
          <a:prstGeom prst="rect">
            <a:avLst/>
          </a:prstGeom>
        </p:spPr>
        <p:txBody>
          <a:bodyPr wrap="none">
            <a:spAutoFit/>
          </a:bodyPr>
          <a:lstStyle/>
          <a:p>
            <a:endParaRPr lang="ar-SA" sz="3600" dirty="0" smtClean="0">
              <a:solidFill>
                <a:schemeClr val="bg1"/>
              </a:solidFill>
            </a:endParaRPr>
          </a:p>
          <a:p>
            <a:r>
              <a:rPr lang="ar-SA" dirty="0" smtClean="0"/>
              <a:t>:</a:t>
            </a:r>
            <a:endParaRPr lang="en-US" dirty="0"/>
          </a:p>
        </p:txBody>
      </p:sp>
      <p:sp>
        <p:nvSpPr>
          <p:cNvPr id="6" name="مستطيل 5"/>
          <p:cNvSpPr/>
          <p:nvPr/>
        </p:nvSpPr>
        <p:spPr>
          <a:xfrm>
            <a:off x="2590800" y="1295400"/>
            <a:ext cx="6553200" cy="5509200"/>
          </a:xfrm>
          <a:prstGeom prst="rect">
            <a:avLst/>
          </a:prstGeom>
        </p:spPr>
        <p:txBody>
          <a:bodyPr wrap="square">
            <a:spAutoFit/>
          </a:bodyPr>
          <a:lstStyle/>
          <a:p>
            <a:pPr algn="r" rtl="1"/>
            <a:endParaRPr lang="ar-SA" sz="3200" b="1" dirty="0" smtClean="0">
              <a:solidFill>
                <a:schemeClr val="bg1"/>
              </a:solidFill>
            </a:endParaRPr>
          </a:p>
          <a:p>
            <a:pPr algn="r" rtl="1"/>
            <a:r>
              <a:rPr lang="ar-SA" sz="3200" b="1" dirty="0" smtClean="0">
                <a:solidFill>
                  <a:schemeClr val="bg1"/>
                </a:solidFill>
              </a:rPr>
              <a:t>الثقافة عملية عقلية بدأت حي</a:t>
            </a:r>
            <a:r>
              <a:rPr lang="ar-SA" sz="3200" dirty="0" smtClean="0">
                <a:solidFill>
                  <a:srgbClr val="FFFF00"/>
                </a:solidFill>
              </a:rPr>
              <a:t> </a:t>
            </a:r>
            <a:r>
              <a:rPr lang="ar-SA" sz="3200" b="1" dirty="0" smtClean="0">
                <a:solidFill>
                  <a:schemeClr val="bg1"/>
                </a:solidFill>
              </a:rPr>
              <a:t>نما بدأا لإنسان يستخدم الرموز ويسجل خبراته ونتيجة لطابعها هذا فقد انتقلت من إنسان لآخر بسهولة فهي أداة الفكر لسد متطلباته الأساسية ولاستمرار بقائه .</a:t>
            </a:r>
            <a:endParaRPr lang="en-US" sz="3200" b="1" dirty="0" smtClean="0">
              <a:solidFill>
                <a:schemeClr val="bg1"/>
              </a:solidFill>
            </a:endParaRPr>
          </a:p>
          <a:p>
            <a:pPr algn="r" rtl="1"/>
            <a:r>
              <a:rPr lang="ar-SA" sz="3200" b="1" dirty="0" smtClean="0">
                <a:solidFill>
                  <a:schemeClr val="bg1"/>
                </a:solidFill>
              </a:rPr>
              <a:t>والثقافة حصيلة كل ما تعلمه أفراد المجتمع من نمط المعيشة </a:t>
            </a:r>
            <a:r>
              <a:rPr lang="ar-SA" sz="3200" b="1" dirty="0" err="1" smtClean="0">
                <a:solidFill>
                  <a:schemeClr val="bg1"/>
                </a:solidFill>
              </a:rPr>
              <a:t>و</a:t>
            </a:r>
            <a:r>
              <a:rPr lang="ar-SA" sz="3200" b="1" dirty="0" smtClean="0">
                <a:solidFill>
                  <a:schemeClr val="bg1"/>
                </a:solidFill>
              </a:rPr>
              <a:t> التفكير والمعارف والمعتقدات والمشاعر والاتجاهات والقيم وما يستخدم من أدوات وآلات لإشباع الحاجات والتكيف مع البيئة الاجتماعية  والطبيعية </a:t>
            </a:r>
            <a:endParaRPr lang="en-US" sz="3200" b="1" dirty="0" smtClean="0">
              <a:solidFill>
                <a:schemeClr val="bg1"/>
              </a:solidFill>
            </a:endParaRPr>
          </a:p>
          <a:p>
            <a:pPr algn="r" rtl="1"/>
            <a:r>
              <a:rPr lang="ar-SA" sz="3200" b="1" dirty="0" smtClean="0">
                <a:solidFill>
                  <a:schemeClr val="bg1"/>
                </a:solidFill>
              </a:rPr>
              <a:t>يحتاج إلى نوعا من التوجيه الأخلاقي والضبط</a:t>
            </a:r>
            <a:endParaRPr lang="en-US" sz="3200" b="1" dirty="0" smtClean="0">
              <a:solidFill>
                <a:schemeClr val="bg1"/>
              </a:solidFill>
            </a:endParaRPr>
          </a:p>
        </p:txBody>
      </p:sp>
      <p:pic>
        <p:nvPicPr>
          <p:cNvPr id="8" name="صورة 7" descr="10499.jpg"/>
          <p:cNvPicPr>
            <a:picLocks noChangeAspect="1"/>
          </p:cNvPicPr>
          <p:nvPr/>
        </p:nvPicPr>
        <p:blipFill>
          <a:blip r:embed="rId3"/>
          <a:stretch>
            <a:fillRect/>
          </a:stretch>
        </p:blipFill>
        <p:spPr>
          <a:xfrm>
            <a:off x="0" y="0"/>
            <a:ext cx="2362200" cy="4191000"/>
          </a:xfrm>
          <a:prstGeom prst="rect">
            <a:avLst/>
          </a:prstGeom>
        </p:spPr>
      </p:pic>
      <p:pic>
        <p:nvPicPr>
          <p:cNvPr id="9" name="صورة 8" descr="images (11).jpg"/>
          <p:cNvPicPr>
            <a:picLocks noChangeAspect="1"/>
          </p:cNvPicPr>
          <p:nvPr/>
        </p:nvPicPr>
        <p:blipFill>
          <a:blip r:embed="rId4"/>
          <a:stretch>
            <a:fillRect/>
          </a:stretch>
        </p:blipFill>
        <p:spPr>
          <a:xfrm>
            <a:off x="0" y="4267200"/>
            <a:ext cx="2019300" cy="2266950"/>
          </a:xfrm>
          <a:prstGeom prst="rect">
            <a:avLst/>
          </a:prstGeom>
        </p:spPr>
      </p:pic>
      <p:sp>
        <p:nvSpPr>
          <p:cNvPr id="10" name="وسيلة شرح مستطيلة مستديرة الزوايا 9"/>
          <p:cNvSpPr/>
          <p:nvPr/>
        </p:nvSpPr>
        <p:spPr>
          <a:xfrm>
            <a:off x="2971800" y="304800"/>
            <a:ext cx="2667000" cy="1066800"/>
          </a:xfrm>
          <a:prstGeom prst="wedgeRoundRectCallou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t>الثقــافة</a:t>
            </a:r>
            <a:endParaRPr lang="en-US" sz="4400" b="1"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0" fill="hold"/>
                                        <p:tgtEl>
                                          <p:spTgt spid="10"/>
                                        </p:tgtEl>
                                        <p:attrNameLst>
                                          <p:attrName>ppt_x</p:attrName>
                                        </p:attrNameLst>
                                      </p:cBhvr>
                                      <p:tavLst>
                                        <p:tav tm="0">
                                          <p:val>
                                            <p:strVal val="#ppt_x"/>
                                          </p:val>
                                        </p:tav>
                                        <p:tav tm="100000">
                                          <p:val>
                                            <p:strVal val="#ppt_x"/>
                                          </p:val>
                                        </p:tav>
                                      </p:tavLst>
                                    </p:anim>
                                    <p:anim calcmode="lin" valueType="num">
                                      <p:cBhvr additive="base">
                                        <p:cTn id="8"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wheel(4)">
                                      <p:cBhvr>
                                        <p:cTn id="13" dur="20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wheel(4)">
                                      <p:cBhvr>
                                        <p:cTn id="18" dur="2000"/>
                                        <p:tgtEl>
                                          <p:spTgt spid="6">
                                            <p:txEl>
                                              <p:pRg st="2" end="2"/>
                                            </p:txEl>
                                          </p:spTgt>
                                        </p:tgtEl>
                                      </p:cBhvr>
                                    </p:animEffect>
                                  </p:childTnLst>
                                </p:cTn>
                              </p:par>
                              <p:par>
                                <p:cTn id="19" presetID="21" presetClass="entr" presetSubtype="4"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wheel(4)">
                                      <p:cBhvr>
                                        <p:cTn id="21" dur="2000"/>
                                        <p:tgtEl>
                                          <p:spTgt spid="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4)">
                                      <p:cBhvr>
                                        <p:cTn id="26" dur="2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heel(4)">
                                      <p:cBhvr>
                                        <p:cTn id="3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descr="images (57).jpg"/>
          <p:cNvPicPr>
            <a:picLocks noGrp="1" noChangeAspect="1"/>
          </p:cNvPicPr>
          <p:nvPr isPhoto="1">
            <p:ph idx="1"/>
          </p:nvPr>
        </p:nvPicPr>
        <p:blipFill>
          <a:blip r:embed="rId2">
            <a:lum/>
          </a:blip>
          <a:stretch>
            <a:fillRect/>
          </a:stretch>
        </p:blipFill>
        <p:spPr>
          <a:xfrm>
            <a:off x="0" y="0"/>
            <a:ext cx="9144000" cy="6858000"/>
          </a:xfrm>
          <a:prstGeom prst="rect">
            <a:avLst/>
          </a:prstGeom>
          <a:noFill/>
          <a:ln>
            <a:noFill/>
          </a:ln>
        </p:spPr>
      </p:pic>
      <p:sp>
        <p:nvSpPr>
          <p:cNvPr id="5" name="مستطيل 4"/>
          <p:cNvSpPr/>
          <p:nvPr/>
        </p:nvSpPr>
        <p:spPr>
          <a:xfrm>
            <a:off x="3200400" y="685800"/>
            <a:ext cx="4572000" cy="5816977"/>
          </a:xfrm>
          <a:prstGeom prst="rect">
            <a:avLst/>
          </a:prstGeom>
        </p:spPr>
        <p:txBody>
          <a:bodyPr wrap="square">
            <a:spAutoFit/>
          </a:bodyPr>
          <a:lstStyle/>
          <a:p>
            <a:pPr algn="r" rtl="1"/>
            <a:r>
              <a:rPr lang="ar-SA" sz="4000" b="1" dirty="0" smtClean="0">
                <a:solidFill>
                  <a:srgbClr val="FFC000"/>
                </a:solidFill>
              </a:rPr>
              <a:t>وفهم ثقافة المجتمع لهو أمر ضروري لعمل المعلم(فسري )</a:t>
            </a:r>
          </a:p>
          <a:p>
            <a:pPr algn="r" rtl="1"/>
            <a:r>
              <a:rPr lang="ar-SA" sz="4000" b="1" dirty="0" smtClean="0">
                <a:solidFill>
                  <a:schemeClr val="bg1"/>
                </a:solidFill>
              </a:rPr>
              <a:t> ج-</a:t>
            </a:r>
            <a:r>
              <a:rPr lang="ar-SA" sz="4000" dirty="0" smtClean="0">
                <a:solidFill>
                  <a:schemeClr val="bg1"/>
                </a:solidFill>
              </a:rPr>
              <a:t>لكي يساعده على تلبية حاجات الإفراد البيولوجية والنفسية والاجتماعية وإشباعها يحتاج إلى نوعا من التوجيه الأخلاقي والضبط </a:t>
            </a:r>
            <a:endParaRPr lang="en-US" sz="4000" dirty="0" smtClean="0">
              <a:solidFill>
                <a:schemeClr val="bg1"/>
              </a:solidFill>
            </a:endParaRPr>
          </a:p>
        </p:txBody>
      </p:sp>
      <p:pic>
        <p:nvPicPr>
          <p:cNvPr id="6" name="صورة 5" descr="images (81).jpg"/>
          <p:cNvPicPr>
            <a:picLocks noChangeAspect="1"/>
          </p:cNvPicPr>
          <p:nvPr/>
        </p:nvPicPr>
        <p:blipFill>
          <a:blip r:embed="rId3"/>
          <a:stretch>
            <a:fillRect/>
          </a:stretch>
        </p:blipFill>
        <p:spPr>
          <a:xfrm>
            <a:off x="0" y="304800"/>
            <a:ext cx="2476500" cy="655320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5">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7" presetClass="entr" presetSubtype="4"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additive="base">
                                        <p:cTn id="16" dur="5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0" fill="hold"/>
                                        <p:tgtEl>
                                          <p:spTgt spid="6"/>
                                        </p:tgtEl>
                                        <p:attrNameLst>
                                          <p:attrName>ppt_x</p:attrName>
                                        </p:attrNameLst>
                                      </p:cBhvr>
                                      <p:tavLst>
                                        <p:tav tm="0">
                                          <p:val>
                                            <p:strVal val="#ppt_x"/>
                                          </p:val>
                                        </p:tav>
                                        <p:tav tm="100000">
                                          <p:val>
                                            <p:strVal val="#ppt_x"/>
                                          </p:val>
                                        </p:tav>
                                      </p:tavLst>
                                    </p:anim>
                                    <p:anim calcmode="lin" valueType="num">
                                      <p:cBhvr additive="base">
                                        <p:cTn id="23"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PIC-164-1338470286.jpg"/>
          <p:cNvPicPr>
            <a:picLocks noGrp="1" noChangeAspect="1"/>
          </p:cNvPicPr>
          <p:nvPr isPhoto="1"/>
        </p:nvPicPr>
        <p:blipFill>
          <a:blip r:embed="rId2">
            <a:lum/>
          </a:blip>
          <a:stretch>
            <a:fillRect/>
          </a:stretch>
        </p:blipFill>
        <p:spPr>
          <a:xfrm>
            <a:off x="1" y="0"/>
            <a:ext cx="9144000" cy="6858000"/>
          </a:xfrm>
          <a:prstGeom prst="rect">
            <a:avLst/>
          </a:prstGeom>
          <a:noFill/>
          <a:ln>
            <a:noFill/>
          </a:ln>
        </p:spPr>
      </p:pic>
      <p:sp>
        <p:nvSpPr>
          <p:cNvPr id="3" name="عنوان 2"/>
          <p:cNvSpPr>
            <a:spLocks noGrp="1"/>
          </p:cNvSpPr>
          <p:nvPr>
            <p:ph type="ctrTitle"/>
          </p:nvPr>
        </p:nvSpPr>
        <p:spPr>
          <a:xfrm>
            <a:off x="685800" y="838201"/>
            <a:ext cx="7772400" cy="5410200"/>
          </a:xfrm>
        </p:spPr>
        <p:txBody>
          <a:bodyPr>
            <a:noAutofit/>
          </a:bodyPr>
          <a:lstStyle/>
          <a:p>
            <a:pPr algn="r"/>
            <a:r>
              <a:rPr lang="ar-SA" sz="3200" dirty="0" smtClean="0"/>
              <a:t>علما بان </a:t>
            </a:r>
            <a:r>
              <a:rPr lang="ar-SA" sz="3200" b="1" dirty="0" smtClean="0">
                <a:solidFill>
                  <a:srgbClr val="C00000"/>
                </a:solidFill>
              </a:rPr>
              <a:t>الثقافة</a:t>
            </a:r>
            <a:r>
              <a:rPr lang="ar-SA" sz="3200" dirty="0" smtClean="0"/>
              <a:t> هي كل ما صنعه واكتشفه الإنسان لإشباع حاجته البيولوجية والعقلية والنفسية والاجتماعية بما قام </a:t>
            </a:r>
            <a:r>
              <a:rPr lang="ar-SA" sz="3200" dirty="0" err="1" smtClean="0"/>
              <a:t>به</a:t>
            </a:r>
            <a:r>
              <a:rPr lang="ar-SA" sz="3200" dirty="0" smtClean="0"/>
              <a:t> الإنسان من صنع المسكن والملبس وما اعتاده وجعله من قيمه وتقاليده وما عبر عنه من بسيطا وليس معقدا إلا انه تطور وتعقد يوما بعد يوم وعلينا أن نعرف </a:t>
            </a:r>
            <a:br>
              <a:rPr lang="ar-SA" sz="3200" dirty="0" smtClean="0"/>
            </a:br>
            <a:r>
              <a:rPr lang="ar-SA" sz="4000" b="1" dirty="0" smtClean="0">
                <a:solidFill>
                  <a:srgbClr val="FF0000"/>
                </a:solidFill>
              </a:rPr>
              <a:t>هل</a:t>
            </a:r>
            <a:r>
              <a:rPr lang="ar-SA" sz="3200" dirty="0" smtClean="0">
                <a:solidFill>
                  <a:srgbClr val="FF0000"/>
                </a:solidFill>
              </a:rPr>
              <a:t> </a:t>
            </a:r>
            <a:r>
              <a:rPr lang="ar-SA" sz="3200" b="1" dirty="0" smtClean="0">
                <a:solidFill>
                  <a:srgbClr val="FF0000"/>
                </a:solidFill>
              </a:rPr>
              <a:t>الثقافة والحضارة شيء واحد؟      </a:t>
            </a:r>
            <a:r>
              <a:rPr lang="ar-SA" sz="3200" b="1" dirty="0" smtClean="0">
                <a:solidFill>
                  <a:schemeClr val="tx1">
                    <a:lumMod val="95000"/>
                    <a:lumOff val="5000"/>
                  </a:schemeClr>
                </a:solidFill>
              </a:rPr>
              <a:t>لا </a:t>
            </a:r>
            <a:r>
              <a:rPr lang="ar-SA" sz="3200" dirty="0" smtClean="0">
                <a:solidFill>
                  <a:srgbClr val="FF0000"/>
                </a:solidFill>
              </a:rPr>
              <a:t/>
            </a:r>
            <a:br>
              <a:rPr lang="ar-SA" sz="3200" dirty="0" smtClean="0">
                <a:solidFill>
                  <a:srgbClr val="FF0000"/>
                </a:solidFill>
              </a:rPr>
            </a:br>
            <a:r>
              <a:rPr lang="ar-SA" sz="3200" dirty="0" smtClean="0"/>
              <a:t>حيث أن الحضارة هي </a:t>
            </a:r>
            <a:r>
              <a:rPr lang="ar-SA" sz="3200" b="1" dirty="0" smtClean="0">
                <a:solidFill>
                  <a:srgbClr val="F61EDC"/>
                </a:solidFill>
              </a:rPr>
              <a:t>جزء</a:t>
            </a:r>
            <a:r>
              <a:rPr lang="ar-SA" sz="3200" dirty="0" smtClean="0"/>
              <a:t> من الثقافة </a:t>
            </a:r>
            <a:br>
              <a:rPr lang="ar-SA" sz="3200" dirty="0" smtClean="0"/>
            </a:br>
            <a:r>
              <a:rPr lang="ar-SA" sz="3200" dirty="0" smtClean="0"/>
              <a:t>أن الثقافة هي حصيلة التراث الإنساني سواء كانت مادية </a:t>
            </a:r>
            <a:r>
              <a:rPr lang="ar-SA" sz="3200" dirty="0" err="1" smtClean="0"/>
              <a:t>او</a:t>
            </a:r>
            <a:r>
              <a:rPr lang="ar-SA" sz="3200" dirty="0" smtClean="0"/>
              <a:t> معنوية ويمكننا </a:t>
            </a:r>
            <a:r>
              <a:rPr lang="ar-SA" sz="3200" dirty="0" err="1" smtClean="0"/>
              <a:t>ان</a:t>
            </a:r>
            <a:r>
              <a:rPr lang="ar-SA" sz="3200" dirty="0" smtClean="0"/>
              <a:t> نقول </a:t>
            </a:r>
            <a:r>
              <a:rPr lang="ar-SA" sz="3200" dirty="0" err="1" smtClean="0"/>
              <a:t>ان</a:t>
            </a:r>
            <a:r>
              <a:rPr lang="ar-SA" sz="3200" dirty="0" smtClean="0"/>
              <a:t> </a:t>
            </a:r>
            <a:r>
              <a:rPr lang="ar-SA" sz="3200" b="1" dirty="0" smtClean="0">
                <a:solidFill>
                  <a:srgbClr val="F61EDC"/>
                </a:solidFill>
              </a:rPr>
              <a:t>الحضارة تعبير عن الجزء المادي للثقافة </a:t>
            </a:r>
            <a:r>
              <a:rPr lang="ar-SA" sz="3200" dirty="0" smtClean="0">
                <a:solidFill>
                  <a:srgbClr val="F61EDC"/>
                </a:solidFill>
              </a:rPr>
              <a:t>.</a:t>
            </a:r>
            <a:r>
              <a:rPr lang="en-US" sz="3200" dirty="0" smtClean="0">
                <a:solidFill>
                  <a:srgbClr val="F61EDC"/>
                </a:solidFill>
              </a:rPr>
              <a:t/>
            </a:r>
            <a:br>
              <a:rPr lang="en-US" sz="3200" dirty="0" smtClean="0">
                <a:solidFill>
                  <a:srgbClr val="F61EDC"/>
                </a:solidFill>
              </a:rPr>
            </a:br>
            <a:endParaRPr lang="en-US" sz="3200" dirty="0">
              <a:solidFill>
                <a:srgbClr val="F61EDC"/>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614</Words>
  <Application>Microsoft Office PowerPoint</Application>
  <PresentationFormat>عرض على الشاشة (3:4)‏</PresentationFormat>
  <Paragraphs>39</Paragraphs>
  <Slides>16</Slides>
  <Notes>1</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عرض تقديمي في PowerPoint</vt:lpstr>
      <vt:lpstr>ألبوم صور فوتوغرافية</vt:lpstr>
      <vt:lpstr>الفصل الاول:  الفكر التربوي وعلاقته بالتطور الحضاري</vt:lpstr>
      <vt:lpstr>مفاهيم أساسية :</vt:lpstr>
      <vt:lpstr> </vt:lpstr>
      <vt:lpstr>     ومن هنا يمكننا أن نقول أن التربية تهيئ للفرد البشري المناخ الذي يساعده على تحقيق نموه نفسيا وجسمانيا واجتماعيا ومعرفيا ومهنيا وخلقيا ومواجهة الحاضر والمستقبل وتنمية القدرة على التفكير والتطوير والإبداع والتجديد مع الشعور والولاء للجماعة .</vt:lpstr>
      <vt:lpstr>عرض تقديمي في PowerPoint</vt:lpstr>
      <vt:lpstr>عرض تقديمي في PowerPoint</vt:lpstr>
      <vt:lpstr>علما بان الثقافة هي كل ما صنعه واكتشفه الإنسان لإشباع حاجته البيولوجية والعقلية والنفسية والاجتماعية بما قام به الإنسان من صنع المسكن والملبس وما اعتاده وجعله من قيمه وتقاليده وما عبر عنه من بسيطا وليس معقدا إلا انه تطور وتعقد يوما بعد يوم وعلينا أن نعرف  هل الثقافة والحضارة شيء واحد؟      لا  حيث أن الحضارة هي جزء من الثقافة  أن الثقافة هي حصيلة التراث الإنساني سواء كانت مادية او معنوية ويمكننا ان نقول ان الحضارة تعبير عن الجزء المادي للثقافة . </vt:lpstr>
      <vt:lpstr>العلاقة بين الثقافة والتربية :</vt:lpstr>
      <vt:lpstr>وعلينا أن نؤكد على ما تلعبه المدرسة إلى جانب المؤسسات الأخرى بتجديد شخصيات الأفراد للمجتمع في ضوء الثقافة المتعارف عليها وكيفية التكيف مع المجتمع والنهوض به مع نقل التراث الثقافي الذي تركه الإنسان وقام به على مر العصور  كما تلعب الثقافة دور تربوي باكتساب الإنسان صفته الإنسانية بإكسابه اللغة ومظاهر السلوك الغير مرغوب فيه والقيم والعادات والاتجاهات وإذا كان تطور الفكر التربوي يتحرك عبر الحضارات المختلفة فالحكم على أي حضارة يتوقف على : </vt:lpstr>
      <vt:lpstr>1-عمق وكثرة المحتوى الثقافي من اساليب ومعارف ومعتقدات ومشاعر واتجاهات وقيم وعادات وعلوم وفنون وادوات . 2- اثر ما سبق في حياة الافراد  وبالتالي فالحضارة والثقافة على علاقة وثيقة بالتربية فالحضارة تحدد من يتعلم وتحدد الاهداف ومن يقوم بالتعليم وتحديد الفترة الزمنية وهل هو تعليم اجباري ام اختياري الى اخره  وتحدد الثقافة ما ينبغي ان يحصل عليه الفرد من معلومات ومهارات وقيم وعلوم وفنون وعقائد واتجاهات فالحضارة تركز على الوسائل المادية للتربية والثقافة تركز على الوسائل الداخلية للتربية . </vt:lpstr>
      <vt:lpstr>التاريخ :   حددت دائرة المعارف الاسلامية  ان التاريخ يقصد به ضروب الحوادث الحولية مما ينطبق على تراجم الرجال وسيرهم واضح شمس الدين السخاوي قائلا بانه فن يبحث عن وقائع الزمان من ناحية التعيين والتوقيت وموضوع هذا الفن هو الانسان والزمان والمكان فهو تحديد وتوضيح ووصف حدث ما وروايته . فالتاريخ يعني ببساطة قصة الانسان في كفاحه عبر العصور ولذا يعني المؤرخون بالتاريخ البشري منذ ان عرف الانسان الكتابة دون احداثه بسجلات المؤرخين لأنها تقع في فترة ما قبل التاريخ فهي تقع في نطاق علماء الاثار والاجتماع البشري . </vt:lpstr>
      <vt:lpstr>تاريخ التربية : </vt:lpstr>
      <vt:lpstr>ومن هنا لا بد أن نفهم أن موضوع تاريخ التربية يتعلق بالتاريخ للتربية أو دراسة التربية  ومؤسساتها المختلفة بما فيها المدرسة ( المنظور التاريخي ) ولذلك سوف نركز على استعراض ونقد نماذج التربية في المجتمعات البشرية والمراحل التي مرت بها وما بها من أساليب وطرق تدريس ومناهج ونظم تعليمية وراء المفكرين التي وجهت التربية وأثرت فيها وهذا الذي دفعنا أن نحدد مفهوم الثقافة وعلاقته بالتربية والفرق بينه وبين الحضارة مع التركيز على مقومات المجتمع سواء كانت مقومات سياسية أو جغرافية أو اقتصادية أو دينية أو لغوية والتي أثرت فعلا في تطور الفكر التربوي  </vt:lpstr>
      <vt:lpstr>شكرا لحسن الاستماع والتفاعل نستودعكم الله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ألبوم صور فوتوغرافية</dc:title>
  <dc:creator>Emano hassan</dc:creator>
  <cp:lastModifiedBy>HP</cp:lastModifiedBy>
  <cp:revision>44</cp:revision>
  <dcterms:created xsi:type="dcterms:W3CDTF">2014-01-29T17:33:27Z</dcterms:created>
  <dcterms:modified xsi:type="dcterms:W3CDTF">2014-03-02T09:41:14Z</dcterms:modified>
</cp:coreProperties>
</file>