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905000"/>
            <a:ext cx="7543800" cy="2593975"/>
          </a:xfrm>
        </p:spPr>
        <p:txBody>
          <a:bodyPr anchor="b"/>
          <a:lstStyle>
            <a:lvl1pPr>
              <a:defRPr sz="6600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4572000"/>
            <a:ext cx="6461760" cy="10668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B509-C76B-4333-B510-31BD23A65F10}" type="datetimeFigureOut">
              <a:rPr lang="ar-SA" smtClean="0"/>
              <a:t>15/06/36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02DE8-9ABB-4884-ACB7-822928464D47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B509-C76B-4333-B510-31BD23A65F10}" type="datetimeFigureOut">
              <a:rPr lang="ar-SA" smtClean="0"/>
              <a:t>15/06/36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02DE8-9ABB-4884-ACB7-822928464D47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1752600" cy="5851525"/>
          </a:xfrm>
        </p:spPr>
        <p:txBody>
          <a:bodyPr vert="eaVert" anchor="b" anchorCtr="0"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B509-C76B-4333-B510-31BD23A65F10}" type="datetimeFigureOut">
              <a:rPr lang="ar-SA" smtClean="0"/>
              <a:t>15/06/36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02DE8-9ABB-4884-ACB7-822928464D47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B509-C76B-4333-B510-31BD23A65F10}" type="datetimeFigureOut">
              <a:rPr lang="ar-SA" smtClean="0"/>
              <a:t>15/06/36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02DE8-9ABB-4884-ACB7-822928464D47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5486400"/>
            <a:ext cx="7659687" cy="1168400"/>
          </a:xfrm>
        </p:spPr>
        <p:txBody>
          <a:bodyPr anchor="t"/>
          <a:lstStyle>
            <a:lvl1pPr algn="l">
              <a:defRPr sz="3600" b="0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852863"/>
            <a:ext cx="6135687" cy="1633538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B509-C76B-4333-B510-31BD23A65F10}" type="datetimeFigureOut">
              <a:rPr lang="ar-SA" smtClean="0"/>
              <a:t>15/06/36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02DE8-9ABB-4884-ACB7-822928464D47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9600" y="1536192"/>
            <a:ext cx="3657600" cy="45902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B509-C76B-4333-B510-31BD23A65F10}" type="datetimeFigureOut">
              <a:rPr lang="ar-SA" smtClean="0"/>
              <a:t>15/06/36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02DE8-9ABB-4884-ACB7-822928464D47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419600" y="1535113"/>
            <a:ext cx="3657600" cy="639762"/>
          </a:xfrm>
        </p:spPr>
        <p:txBody>
          <a:bodyPr anchor="b">
            <a:noAutofit/>
          </a:bodyPr>
          <a:lstStyle>
            <a:lvl1pPr marL="0" indent="0" algn="ctr">
              <a:buNone/>
              <a:defRPr sz="2000" b="1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9600" y="2174875"/>
            <a:ext cx="365760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B509-C76B-4333-B510-31BD23A65F10}" type="datetimeFigureOut">
              <a:rPr lang="ar-SA" smtClean="0"/>
              <a:t>15/06/36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02DE8-9ABB-4884-ACB7-822928464D47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B509-C76B-4333-B510-31BD23A65F10}" type="datetimeFigureOut">
              <a:rPr lang="ar-SA" smtClean="0"/>
              <a:t>15/06/36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02DE8-9ABB-4884-ACB7-822928464D47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B509-C76B-4333-B510-31BD23A65F10}" type="datetimeFigureOut">
              <a:rPr lang="ar-SA" smtClean="0"/>
              <a:t>15/06/36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02DE8-9ABB-4884-ACB7-822928464D47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4801" y="5495544"/>
            <a:ext cx="7772400" cy="594360"/>
          </a:xfrm>
        </p:spPr>
        <p:txBody>
          <a:bodyPr anchor="b"/>
          <a:lstStyle>
            <a:lvl1pPr algn="ctr">
              <a:defRPr sz="2200" b="1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4799" y="6096000"/>
            <a:ext cx="7772401" cy="6096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B509-C76B-4333-B510-31BD23A65F10}" type="datetimeFigureOut">
              <a:rPr lang="ar-SA" smtClean="0"/>
              <a:t>15/06/36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502DE8-9ABB-4884-ACB7-822928464D47}" type="slidenum">
              <a:rPr lang="ar-SA" smtClean="0"/>
              <a:t>‹#›</a:t>
            </a:fld>
            <a:endParaRPr lang="ar-SA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04800" y="381000"/>
            <a:ext cx="7772400" cy="4942840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01752" y="5495278"/>
            <a:ext cx="7772400" cy="594626"/>
          </a:xfrm>
        </p:spPr>
        <p:txBody>
          <a:bodyPr anchor="b"/>
          <a:lstStyle>
            <a:lvl1pPr algn="ctr">
              <a:defRPr sz="2200" b="1">
                <a:ln>
                  <a:noFill/>
                </a:ln>
                <a:solidFill>
                  <a:schemeClr val="tx2"/>
                </a:solidFill>
              </a:defRPr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0" y="0"/>
            <a:ext cx="84582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301752" y="6096000"/>
            <a:ext cx="7772400" cy="612648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A3AB509-C76B-4333-B510-31BD23A65F10}" type="datetimeFigureOut">
              <a:rPr lang="ar-SA" smtClean="0"/>
              <a:t>15/06/36</a:t>
            </a:fld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4502DE8-9ABB-4884-ACB7-822928464D47}" type="slidenum">
              <a:rPr lang="ar-SA" smtClean="0"/>
              <a:t>‹#›</a:t>
            </a:fld>
            <a:endParaRPr lang="ar-SA"/>
          </a:p>
        </p:txBody>
      </p:sp>
      <p:sp>
        <p:nvSpPr>
          <p:cNvPr id="10" name="Footer Placeholder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6200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620000" cy="48006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8458200" y="0"/>
            <a:ext cx="685800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8458200" y="5486400"/>
            <a:ext cx="685800" cy="6858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1788" y="5648960"/>
            <a:ext cx="548640" cy="396240"/>
          </a:xfrm>
          <a:prstGeom prst="bracketPair">
            <a:avLst>
              <a:gd name="adj" fmla="val 17949"/>
            </a:avLst>
          </a:prstGeom>
          <a:ln w="19050">
            <a:solidFill>
              <a:srgbClr val="FFFFFF"/>
            </a:solidFill>
          </a:ln>
        </p:spPr>
        <p:txBody>
          <a:bodyPr vert="horz" lIns="0" tIns="0" rIns="0" bIns="0" rtlCol="0" anchor="ctr"/>
          <a:lstStyle>
            <a:lvl1pPr algn="ctr">
              <a:defRPr sz="1800">
                <a:solidFill>
                  <a:srgbClr val="FFFFFF"/>
                </a:solidFill>
              </a:defRPr>
            </a:lvl1pPr>
          </a:lstStyle>
          <a:p>
            <a:fld id="{74502DE8-9ABB-4884-ACB7-822928464D47}" type="slidenum">
              <a:rPr lang="ar-SA" smtClean="0"/>
              <a:t>‹#›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16200000">
            <a:off x="7586910" y="4048760"/>
            <a:ext cx="2367281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bg2"/>
                </a:solidFill>
              </a:defRPr>
            </a:lvl1pPr>
          </a:lstStyle>
          <a:p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16200000">
            <a:off x="7551351" y="1645920"/>
            <a:ext cx="2438399" cy="36576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/>
                </a:solidFill>
              </a:defRPr>
            </a:lvl1pPr>
          </a:lstStyle>
          <a:p>
            <a:fld id="{8A3AB509-C76B-4333-B510-31BD23A65F10}" type="datetimeFigureOut">
              <a:rPr lang="ar-SA" smtClean="0"/>
              <a:t>15/06/36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1" eaLnBrk="1" latinLnBrk="0" hangingPunct="1">
        <a:spcBef>
          <a:spcPct val="0"/>
        </a:spcBef>
        <a:buNone/>
        <a:defRPr sz="4600" kern="1200" cap="none" spc="-100" baseline="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342900" indent="-228600" algn="r" defTabSz="914400" rtl="1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28600" algn="r" defTabSz="914400" rtl="1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28600" algn="r" defTabSz="914400" rtl="1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r" defTabSz="914400" rtl="1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r" defTabSz="914400" rtl="1" eaLnBrk="1" latinLnBrk="0" hangingPunct="1">
        <a:spcBef>
          <a:spcPct val="20000"/>
        </a:spcBef>
        <a:buClr>
          <a:schemeClr val="accent5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r" defTabSz="914400" rtl="1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r" defTabSz="914400" rtl="1" eaLnBrk="1" latinLnBrk="0" hangingPunct="1">
        <a:spcBef>
          <a:spcPct val="20000"/>
        </a:spcBef>
        <a:buClr>
          <a:schemeClr val="accent2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2103120" indent="-182880" algn="r" defTabSz="914400" rtl="1" eaLnBrk="1" latinLnBrk="0" hangingPunct="1">
        <a:spcBef>
          <a:spcPct val="20000"/>
        </a:spcBef>
        <a:buClr>
          <a:schemeClr val="accent3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r" defTabSz="914400" rtl="1" eaLnBrk="1" latinLnBrk="0" hangingPunct="1">
        <a:spcBef>
          <a:spcPct val="20000"/>
        </a:spcBef>
        <a:buClr>
          <a:schemeClr val="accent4"/>
        </a:buClr>
        <a:buFont typeface="Arial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عنوان 3"/>
          <p:cNvSpPr>
            <a:spLocks noGrp="1"/>
          </p:cNvSpPr>
          <p:nvPr>
            <p:ph type="title"/>
          </p:nvPr>
        </p:nvSpPr>
        <p:spPr>
          <a:xfrm>
            <a:off x="539552" y="476672"/>
            <a:ext cx="7620000" cy="1143000"/>
          </a:xfrm>
        </p:spPr>
        <p:txBody>
          <a:bodyPr/>
          <a:lstStyle/>
          <a:p>
            <a:pPr algn="ctr"/>
            <a:r>
              <a:rPr lang="en-US" sz="3200" b="1" dirty="0">
                <a:latin typeface="Arial"/>
                <a:ea typeface="Times New Roman"/>
              </a:rPr>
              <a:t>Faculty of Education in </a:t>
            </a:r>
            <a:r>
              <a:rPr lang="en-US" sz="3200" b="1" dirty="0" err="1">
                <a:latin typeface="Arial"/>
                <a:ea typeface="Times New Roman"/>
              </a:rPr>
              <a:t>Zulfi</a:t>
            </a:r>
            <a:r>
              <a:rPr lang="en-US" sz="3200" b="1" dirty="0">
                <a:latin typeface="Arial"/>
                <a:ea typeface="Times New Roman"/>
              </a:rPr>
              <a:t> holds a course entitled “linguistic insights   into some </a:t>
            </a:r>
            <a:r>
              <a:rPr lang="en-US" sz="3200" b="1" dirty="0" err="1">
                <a:latin typeface="Arial"/>
                <a:ea typeface="Times New Roman"/>
              </a:rPr>
              <a:t>Quranic</a:t>
            </a:r>
            <a:r>
              <a:rPr lang="en-US" sz="3200" b="1" dirty="0">
                <a:latin typeface="Arial"/>
                <a:ea typeface="Times New Roman"/>
              </a:rPr>
              <a:t> verses”</a:t>
            </a:r>
            <a:r>
              <a:rPr lang="en-US" sz="3200" dirty="0">
                <a:latin typeface="Times New Roman"/>
                <a:ea typeface="Times New Roman"/>
              </a:rPr>
              <a:t/>
            </a:r>
            <a:br>
              <a:rPr lang="en-US" sz="3200" dirty="0">
                <a:latin typeface="Times New Roman"/>
                <a:ea typeface="Times New Roman"/>
              </a:rPr>
            </a:br>
            <a:endParaRPr lang="ar-SA" sz="3200" dirty="0"/>
          </a:p>
        </p:txBody>
      </p:sp>
      <p:sp>
        <p:nvSpPr>
          <p:cNvPr id="5" name="عنصر نائب للمحتوى 4"/>
          <p:cNvSpPr>
            <a:spLocks noGrp="1"/>
          </p:cNvSpPr>
          <p:nvPr>
            <p:ph idx="1"/>
          </p:nvPr>
        </p:nvSpPr>
        <p:spPr>
          <a:xfrm>
            <a:off x="457200" y="1600200"/>
            <a:ext cx="7620000" cy="4853136"/>
          </a:xfrm>
        </p:spPr>
        <p:txBody>
          <a:bodyPr>
            <a:normAutofit lnSpcReduction="10000"/>
          </a:bodyPr>
          <a:lstStyle/>
          <a:p>
            <a:pPr algn="just" rtl="0"/>
            <a:r>
              <a:rPr lang="en-US" sz="2400" b="1" dirty="0">
                <a:latin typeface="Arial"/>
                <a:ea typeface="Times New Roman"/>
              </a:rPr>
              <a:t>The Department of Arabic holds a seminar on Sunday, 18/01/1434 AH entitled " linguistic insights   into some </a:t>
            </a:r>
            <a:r>
              <a:rPr lang="en-US" sz="2400" b="1" dirty="0" err="1">
                <a:latin typeface="Arial"/>
                <a:ea typeface="Times New Roman"/>
              </a:rPr>
              <a:t>Quranic</a:t>
            </a:r>
            <a:r>
              <a:rPr lang="en-US" sz="2400" b="1" dirty="0">
                <a:latin typeface="Arial"/>
                <a:ea typeface="Times New Roman"/>
              </a:rPr>
              <a:t> verses”  by Dr. Anwar al-</a:t>
            </a:r>
            <a:r>
              <a:rPr lang="en-US" sz="2400" b="1" dirty="0" err="1">
                <a:latin typeface="Arial"/>
                <a:ea typeface="Times New Roman"/>
              </a:rPr>
              <a:t>Afandi</a:t>
            </a:r>
            <a:r>
              <a:rPr lang="en-US" sz="2400" b="1" dirty="0">
                <a:latin typeface="Arial"/>
                <a:ea typeface="Times New Roman"/>
              </a:rPr>
              <a:t>, Professor of grammar and morphology, at the </a:t>
            </a:r>
            <a:r>
              <a:rPr lang="en-US" sz="2400" b="1" dirty="0" err="1">
                <a:latin typeface="Arial"/>
                <a:ea typeface="Times New Roman"/>
              </a:rPr>
              <a:t>Zulfi</a:t>
            </a:r>
            <a:r>
              <a:rPr lang="en-US" sz="2400" b="1" dirty="0">
                <a:latin typeface="Arial"/>
                <a:ea typeface="Times New Roman"/>
              </a:rPr>
              <a:t> College complex theater.       </a:t>
            </a:r>
            <a:endParaRPr lang="en-US" sz="2000" dirty="0">
              <a:latin typeface="Times New Roman"/>
              <a:ea typeface="Times New Roman"/>
            </a:endParaRPr>
          </a:p>
          <a:p>
            <a:pPr algn="just" rtl="0"/>
            <a:r>
              <a:rPr lang="en-US" sz="2400" b="1" dirty="0">
                <a:latin typeface="Arial"/>
                <a:ea typeface="Times New Roman"/>
              </a:rPr>
              <a:t>On behalf of the Dean, HE Vice Dean for Administrative Affairs Prof. Nasser bin Othman Al-Othman, opened the first session which was attended by the President of the Department of Arabic Language Dr. </a:t>
            </a:r>
            <a:r>
              <a:rPr lang="en-US" sz="2400" b="1" dirty="0" err="1">
                <a:latin typeface="Arial"/>
                <a:ea typeface="Times New Roman"/>
              </a:rPr>
              <a:t>Fahad</a:t>
            </a:r>
            <a:r>
              <a:rPr lang="en-US" sz="2400" b="1" dirty="0">
                <a:latin typeface="Arial"/>
                <a:ea typeface="Times New Roman"/>
              </a:rPr>
              <a:t> Bin </a:t>
            </a:r>
            <a:r>
              <a:rPr lang="en-US" sz="2400" b="1" dirty="0" err="1">
                <a:latin typeface="Arial"/>
                <a:ea typeface="Times New Roman"/>
              </a:rPr>
              <a:t>Saleh</a:t>
            </a:r>
            <a:r>
              <a:rPr lang="en-US" sz="2400" b="1" dirty="0">
                <a:latin typeface="Arial"/>
                <a:ea typeface="Times New Roman"/>
              </a:rPr>
              <a:t> Al-</a:t>
            </a:r>
            <a:r>
              <a:rPr lang="en-US" sz="2400" b="1" dirty="0" err="1">
                <a:latin typeface="Arial"/>
                <a:ea typeface="Times New Roman"/>
              </a:rPr>
              <a:t>Melhem</a:t>
            </a:r>
            <a:r>
              <a:rPr lang="en-US" sz="2400" b="1" dirty="0">
                <a:latin typeface="Arial"/>
                <a:ea typeface="Times New Roman"/>
              </a:rPr>
              <a:t>,  Head of the Department of Islamic </a:t>
            </a:r>
            <a:r>
              <a:rPr lang="en-US" sz="2400" b="1" dirty="0" smtClean="0">
                <a:latin typeface="Arial"/>
                <a:ea typeface="Times New Roman"/>
              </a:rPr>
              <a:t>Studies</a:t>
            </a:r>
            <a:r>
              <a:rPr lang="en-US" b="1" dirty="0">
                <a:solidFill>
                  <a:srgbClr val="2F2B20"/>
                </a:solidFill>
                <a:latin typeface="Arial"/>
                <a:ea typeface="Times New Roman"/>
              </a:rPr>
              <a:t> Dr. </a:t>
            </a:r>
            <a:r>
              <a:rPr lang="en-US" b="1" dirty="0" err="1">
                <a:solidFill>
                  <a:srgbClr val="2F2B20"/>
                </a:solidFill>
                <a:latin typeface="Arial"/>
                <a:ea typeface="Times New Roman"/>
              </a:rPr>
              <a:t>Abdulaziz</a:t>
            </a:r>
            <a:r>
              <a:rPr lang="en-US" b="1" dirty="0">
                <a:solidFill>
                  <a:srgbClr val="2F2B20"/>
                </a:solidFill>
                <a:latin typeface="Arial"/>
                <a:ea typeface="Times New Roman"/>
              </a:rPr>
              <a:t> bin Ahmed </a:t>
            </a:r>
            <a:r>
              <a:rPr lang="en-US" b="1" dirty="0" err="1" smtClean="0">
                <a:solidFill>
                  <a:srgbClr val="2F2B20"/>
                </a:solidFill>
                <a:latin typeface="Arial"/>
                <a:ea typeface="Times New Roman"/>
              </a:rPr>
              <a:t>Alolaiwi</a:t>
            </a:r>
            <a:r>
              <a:rPr lang="en-US" b="1" dirty="0">
                <a:solidFill>
                  <a:srgbClr val="2F2B20"/>
                </a:solidFill>
                <a:latin typeface="Arial"/>
                <a:ea typeface="Times New Roman"/>
              </a:rPr>
              <a:t>,</a:t>
            </a: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38963082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179512" y="332656"/>
            <a:ext cx="8136904" cy="6336704"/>
          </a:xfrm>
        </p:spPr>
        <p:txBody>
          <a:bodyPr>
            <a:normAutofit fontScale="92500" lnSpcReduction="10000"/>
          </a:bodyPr>
          <a:lstStyle/>
          <a:p>
            <a:pPr marL="114300" lvl="0" indent="0" algn="just" rtl="0">
              <a:buClr>
                <a:srgbClr val="A9A57C"/>
              </a:buClr>
              <a:buNone/>
            </a:pPr>
            <a:r>
              <a:rPr lang="en-US" sz="2400" b="1" dirty="0" smtClean="0">
                <a:solidFill>
                  <a:srgbClr val="2F2B20"/>
                </a:solidFill>
                <a:latin typeface="Arial"/>
                <a:ea typeface="Times New Roman"/>
              </a:rPr>
              <a:t>,</a:t>
            </a:r>
            <a:r>
              <a:rPr lang="en-US" sz="2400" b="1" dirty="0">
                <a:solidFill>
                  <a:srgbClr val="2F2B20"/>
                </a:solidFill>
                <a:latin typeface="Arial"/>
                <a:ea typeface="Times New Roman"/>
              </a:rPr>
              <a:t>  Head of Department of Educational Sciences Dr. Abdullah bin </a:t>
            </a:r>
            <a:r>
              <a:rPr lang="en-US" sz="2400" b="1" dirty="0" err="1">
                <a:solidFill>
                  <a:srgbClr val="2F2B20"/>
                </a:solidFill>
                <a:latin typeface="Arial"/>
                <a:ea typeface="Times New Roman"/>
              </a:rPr>
              <a:t>Awad</a:t>
            </a:r>
            <a:r>
              <a:rPr lang="en-US" sz="2400" b="1" dirty="0">
                <a:solidFill>
                  <a:srgbClr val="2F2B20"/>
                </a:solidFill>
                <a:latin typeface="Arial"/>
                <a:ea typeface="Times New Roman"/>
              </a:rPr>
              <a:t> al-</a:t>
            </a:r>
            <a:r>
              <a:rPr lang="en-US" sz="2400" b="1" dirty="0" err="1">
                <a:solidFill>
                  <a:srgbClr val="2F2B20"/>
                </a:solidFill>
                <a:latin typeface="Arial"/>
                <a:ea typeface="Times New Roman"/>
              </a:rPr>
              <a:t>Harbi</a:t>
            </a:r>
            <a:r>
              <a:rPr lang="en-US" sz="2400" b="1" dirty="0">
                <a:solidFill>
                  <a:srgbClr val="2F2B20"/>
                </a:solidFill>
                <a:latin typeface="Arial"/>
                <a:ea typeface="Times New Roman"/>
              </a:rPr>
              <a:t>, president of the Center for Quality Dr. </a:t>
            </a:r>
            <a:r>
              <a:rPr lang="en-US" sz="2400" b="1" dirty="0" err="1">
                <a:solidFill>
                  <a:srgbClr val="2F2B20"/>
                </a:solidFill>
                <a:latin typeface="Arial"/>
                <a:ea typeface="Times New Roman"/>
              </a:rPr>
              <a:t>Abdulhakim</a:t>
            </a:r>
            <a:r>
              <a:rPr lang="en-US" sz="2400" b="1" dirty="0">
                <a:solidFill>
                  <a:srgbClr val="2F2B20"/>
                </a:solidFill>
                <a:latin typeface="Arial"/>
                <a:ea typeface="Times New Roman"/>
              </a:rPr>
              <a:t> </a:t>
            </a:r>
            <a:r>
              <a:rPr lang="en-US" sz="2400" b="1" dirty="0" err="1">
                <a:solidFill>
                  <a:srgbClr val="2F2B20"/>
                </a:solidFill>
                <a:latin typeface="Arial"/>
                <a:ea typeface="Times New Roman"/>
              </a:rPr>
              <a:t>Radwan</a:t>
            </a:r>
            <a:r>
              <a:rPr lang="en-US" sz="2400" b="1" dirty="0">
                <a:solidFill>
                  <a:srgbClr val="2F2B20"/>
                </a:solidFill>
                <a:latin typeface="Arial"/>
                <a:ea typeface="Times New Roman"/>
              </a:rPr>
              <a:t>,  by a number of faculty members, and the Director of Student Affairs.</a:t>
            </a:r>
            <a:endParaRPr lang="en-US" sz="2100" dirty="0">
              <a:solidFill>
                <a:srgbClr val="2F2B20"/>
              </a:solidFill>
              <a:latin typeface="Times New Roman"/>
              <a:ea typeface="Times New Roman"/>
            </a:endParaRPr>
          </a:p>
          <a:p>
            <a:pPr algn="l" rtl="0"/>
            <a:endParaRPr lang="en-US" dirty="0" smtClean="0"/>
          </a:p>
          <a:p>
            <a:pPr algn="just" rtl="0"/>
            <a:r>
              <a:rPr lang="en-US" sz="2400" b="1" dirty="0">
                <a:latin typeface="Arial"/>
                <a:ea typeface="Times New Roman"/>
              </a:rPr>
              <a:t>During this meeting, His Excellency the Head of the Department of Arabic Language  Dr. </a:t>
            </a:r>
            <a:r>
              <a:rPr lang="en-US" sz="2400" b="1" dirty="0" err="1">
                <a:latin typeface="Arial"/>
                <a:ea typeface="Times New Roman"/>
              </a:rPr>
              <a:t>Fahad</a:t>
            </a:r>
            <a:r>
              <a:rPr lang="en-US" sz="2400" b="1" dirty="0">
                <a:latin typeface="Arial"/>
                <a:ea typeface="Times New Roman"/>
              </a:rPr>
              <a:t> Bin </a:t>
            </a:r>
            <a:r>
              <a:rPr lang="en-US" sz="2400" b="1" dirty="0" err="1">
                <a:latin typeface="Arial"/>
                <a:ea typeface="Times New Roman"/>
              </a:rPr>
              <a:t>Saleh</a:t>
            </a:r>
            <a:r>
              <a:rPr lang="en-US" sz="2400" b="1" dirty="0">
                <a:latin typeface="Arial"/>
                <a:ea typeface="Times New Roman"/>
              </a:rPr>
              <a:t> Al-</a:t>
            </a:r>
            <a:r>
              <a:rPr lang="en-US" sz="2400" b="1" dirty="0" err="1">
                <a:latin typeface="Arial"/>
                <a:ea typeface="Times New Roman"/>
              </a:rPr>
              <a:t>Melhem</a:t>
            </a:r>
            <a:r>
              <a:rPr lang="en-US" sz="2400" b="1" dirty="0">
                <a:latin typeface="Arial"/>
                <a:ea typeface="Times New Roman"/>
              </a:rPr>
              <a:t> gave a speech in which he explained the importance of such meetings, seminars, especially such linguistic topics associated with the Book of God Almighty.</a:t>
            </a:r>
            <a:endParaRPr lang="en-US" sz="2000" dirty="0">
              <a:latin typeface="Times New Roman"/>
              <a:ea typeface="Times New Roman"/>
            </a:endParaRPr>
          </a:p>
          <a:p>
            <a:pPr algn="just" rtl="0"/>
            <a:r>
              <a:rPr lang="en-US" sz="2400" b="1" dirty="0">
                <a:latin typeface="Arial"/>
                <a:ea typeface="Times New Roman"/>
              </a:rPr>
              <a:t>Then, Dr. Anwar talked about  the linguistic secrets of some verses and explained the miracle in the </a:t>
            </a:r>
            <a:r>
              <a:rPr lang="en-US" sz="2400" b="1" dirty="0" err="1">
                <a:latin typeface="Arial"/>
                <a:ea typeface="Times New Roman"/>
              </a:rPr>
              <a:t>Quranic</a:t>
            </a:r>
            <a:r>
              <a:rPr lang="en-US" sz="2400" b="1" dirty="0">
                <a:latin typeface="Arial"/>
                <a:ea typeface="Times New Roman"/>
              </a:rPr>
              <a:t> verses. He also touched on the main meanings of similar verses drawing on Arab dictionary, interpreting writings, and grammatical references.             </a:t>
            </a:r>
            <a:endParaRPr lang="en-US" sz="2000" dirty="0">
              <a:latin typeface="Times New Roman"/>
              <a:ea typeface="Times New Roman"/>
            </a:endParaRPr>
          </a:p>
          <a:p>
            <a:pPr algn="just" rtl="0"/>
            <a:r>
              <a:rPr lang="en-US" sz="2400" b="1" dirty="0">
                <a:latin typeface="Arial"/>
                <a:ea typeface="Times New Roman"/>
              </a:rPr>
              <a:t>This seminar was held in the female students sections on Saturday 17/01/1434 AH.</a:t>
            </a:r>
            <a:endParaRPr lang="en-US" sz="2000" dirty="0">
              <a:latin typeface="Times New Roman"/>
              <a:ea typeface="Times New Roman"/>
            </a:endParaRPr>
          </a:p>
          <a:p>
            <a:pPr algn="l" rtl="0"/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10955695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صورة 1" descr="http://www.mu.edu.sa/sites/default/files/IMG_4513_0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144905" y="-382270"/>
            <a:ext cx="11433810" cy="762254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19693816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تجاور">
  <a:themeElements>
    <a:clrScheme name="تجاور">
      <a:dk1>
        <a:srgbClr val="2F2B20"/>
      </a:dk1>
      <a:lt1>
        <a:srgbClr val="FFFFFF"/>
      </a:lt1>
      <a:dk2>
        <a:srgbClr val="675E47"/>
      </a:dk2>
      <a:lt2>
        <a:srgbClr val="DFDCB7"/>
      </a:lt2>
      <a:accent1>
        <a:srgbClr val="A9A57C"/>
      </a:accent1>
      <a:accent2>
        <a:srgbClr val="9CBEBD"/>
      </a:accent2>
      <a:accent3>
        <a:srgbClr val="D2CB6C"/>
      </a:accent3>
      <a:accent4>
        <a:srgbClr val="95A39D"/>
      </a:accent4>
      <a:accent5>
        <a:srgbClr val="C89F5D"/>
      </a:accent5>
      <a:accent6>
        <a:srgbClr val="B1A089"/>
      </a:accent6>
      <a:hlink>
        <a:srgbClr val="D25814"/>
      </a:hlink>
      <a:folHlink>
        <a:srgbClr val="849A0A"/>
      </a:folHlink>
    </a:clrScheme>
    <a:fontScheme name="Office">
      <a:majorFont>
        <a:latin typeface="Cambria"/>
        <a:ea typeface=""/>
        <a:cs typeface=""/>
        <a:font script="Jpan" typeface="ＭＳ 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明朝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تجاور">
      <a:fillStyleLst>
        <a:solidFill>
          <a:schemeClr val="phClr"/>
        </a:solidFill>
        <a:solidFill>
          <a:schemeClr val="phClr">
            <a:tint val="55000"/>
          </a:schemeClr>
        </a:solidFill>
        <a:solidFill>
          <a:schemeClr val="phClr"/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algn="bl" rotWithShape="0">
              <a:srgbClr val="000000">
                <a:alpha val="60000"/>
              </a:srgbClr>
            </a:outerShdw>
          </a:effectLst>
        </a:effectStyle>
        <a:effectStyle>
          <a:effectLst/>
          <a:scene3d>
            <a:camera prst="orthographicFront">
              <a:rot lat="0" lon="0" rev="0"/>
            </a:camera>
            <a:lightRig rig="brightRoom" dir="tl">
              <a:rot lat="0" lon="0" rev="1800000"/>
            </a:lightRig>
          </a:scene3d>
          <a:sp3d contourW="10160" prstMaterial="dkEdge">
            <a:bevelT w="38100" h="50800" prst="angle"/>
            <a:contourClr>
              <a:schemeClr val="phClr">
                <a:shade val="40000"/>
                <a:satMod val="15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</a:schemeClr>
            </a:gs>
            <a:gs pos="75000">
              <a:schemeClr val="phClr">
                <a:shade val="100000"/>
                <a:satMod val="115000"/>
              </a:schemeClr>
            </a:gs>
            <a:gs pos="100000">
              <a:schemeClr val="phClr">
                <a:shade val="70000"/>
                <a:satMod val="130000"/>
              </a:schemeClr>
            </a:gs>
          </a:gsLst>
          <a:path path="circle">
            <a:fillToRect l="20000" t="50000" r="100000" b="5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7000"/>
              </a:schemeClr>
              <a:schemeClr val="phClr">
                <a:shade val="96000"/>
              </a:schemeClr>
            </a:duotone>
          </a:blip>
          <a:tile tx="0" ty="0" sx="32000" sy="32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Adjacency</Template>
  <TotalTime>4</TotalTime>
  <Words>29</Words>
  <Application>Microsoft Office PowerPoint</Application>
  <PresentationFormat>عرض على الشاشة (3:4)‏</PresentationFormat>
  <Paragraphs>8</Paragraphs>
  <Slides>3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3</vt:i4>
      </vt:variant>
    </vt:vector>
  </HeadingPairs>
  <TitlesOfParts>
    <vt:vector size="4" baseType="lpstr">
      <vt:lpstr>تجاور</vt:lpstr>
      <vt:lpstr>Faculty of Education in Zulfi holds a course entitled “linguistic insights   into some Quranic verses” 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Faculty of Education in Zulfi holds a course entitled “linguistic insights   into some Quranic verses” </dc:title>
  <dc:creator>Mu</dc:creator>
  <cp:lastModifiedBy>Mu</cp:lastModifiedBy>
  <cp:revision>1</cp:revision>
  <dcterms:created xsi:type="dcterms:W3CDTF">2015-04-04T13:16:56Z</dcterms:created>
  <dcterms:modified xsi:type="dcterms:W3CDTF">2015-04-04T13:21:27Z</dcterms:modified>
</cp:coreProperties>
</file>