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2"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47B7732F-1EAD-455F-A3BA-76526A9B8127}" type="datetimeFigureOut">
              <a:rPr lang="ar-SA" smtClean="0"/>
              <a:t>16/06/36</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B53BE4B2-E111-401E-AA05-4FCEEC46A23A}"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47B7732F-1EAD-455F-A3BA-76526A9B8127}"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53BE4B2-E111-401E-AA05-4FCEEC46A23A}"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47B7732F-1EAD-455F-A3BA-76526A9B8127}"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53BE4B2-E111-401E-AA05-4FCEEC46A23A}"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47B7732F-1EAD-455F-A3BA-76526A9B8127}"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53BE4B2-E111-401E-AA05-4FCEEC46A23A}"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47B7732F-1EAD-455F-A3BA-76526A9B8127}"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53BE4B2-E111-401E-AA05-4FCEEC46A23A}"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47B7732F-1EAD-455F-A3BA-76526A9B8127}"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B53BE4B2-E111-401E-AA05-4FCEEC46A23A}"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47B7732F-1EAD-455F-A3BA-76526A9B8127}" type="datetimeFigureOut">
              <a:rPr lang="ar-SA" smtClean="0"/>
              <a:t>16/06/36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B53BE4B2-E111-401E-AA05-4FCEEC46A23A}"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47B7732F-1EAD-455F-A3BA-76526A9B8127}" type="datetimeFigureOut">
              <a:rPr lang="ar-SA" smtClean="0"/>
              <a:t>16/06/36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B53BE4B2-E111-401E-AA05-4FCEEC46A23A}"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B7732F-1EAD-455F-A3BA-76526A9B8127}" type="datetimeFigureOut">
              <a:rPr lang="ar-SA" smtClean="0"/>
              <a:t>16/06/36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B53BE4B2-E111-401E-AA05-4FCEEC46A23A}"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47B7732F-1EAD-455F-A3BA-76526A9B8127}"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B53BE4B2-E111-401E-AA05-4FCEEC46A23A}"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47B7732F-1EAD-455F-A3BA-76526A9B8127}"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B53BE4B2-E111-401E-AA05-4FCEEC46A23A}"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7B7732F-1EAD-455F-A3BA-76526A9B8127}" type="datetimeFigureOut">
              <a:rPr lang="ar-SA" smtClean="0"/>
              <a:t>16/06/36</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53BE4B2-E111-401E-AA05-4FCEEC46A23A}"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539552" y="1124744"/>
            <a:ext cx="8229600" cy="1143000"/>
          </a:xfrm>
        </p:spPr>
        <p:txBody>
          <a:bodyPr>
            <a:normAutofit fontScale="90000"/>
          </a:bodyPr>
          <a:lstStyle/>
          <a:p>
            <a:pPr algn="ctr"/>
            <a:r>
              <a:rPr lang="en-US" sz="5400" dirty="0">
                <a:ea typeface="Calibri"/>
                <a:cs typeface="Arial"/>
              </a:rPr>
              <a:t>Research Day</a:t>
            </a:r>
            <a:br>
              <a:rPr lang="en-US" sz="5400" dirty="0">
                <a:ea typeface="Calibri"/>
                <a:cs typeface="Arial"/>
              </a:rPr>
            </a:br>
            <a:endParaRPr lang="ar-SA" dirty="0"/>
          </a:p>
        </p:txBody>
      </p:sp>
      <p:sp>
        <p:nvSpPr>
          <p:cNvPr id="5" name="عنصر نائب للمحتوى 4"/>
          <p:cNvSpPr>
            <a:spLocks noGrp="1"/>
          </p:cNvSpPr>
          <p:nvPr>
            <p:ph idx="1"/>
          </p:nvPr>
        </p:nvSpPr>
        <p:spPr>
          <a:xfrm>
            <a:off x="107504" y="1700808"/>
            <a:ext cx="8856984" cy="5040560"/>
          </a:xfrm>
        </p:spPr>
        <p:txBody>
          <a:bodyPr>
            <a:normAutofit fontScale="92500"/>
          </a:bodyPr>
          <a:lstStyle/>
          <a:p>
            <a:pPr marL="0" indent="0" algn="just" rtl="0">
              <a:buNone/>
            </a:pPr>
            <a:r>
              <a:rPr lang="en-US" sz="2800" dirty="0">
                <a:latin typeface="Times New Roman"/>
                <a:ea typeface="Times New Roman"/>
              </a:rPr>
              <a:t/>
            </a:r>
            <a:br>
              <a:rPr lang="en-US" sz="2800" dirty="0">
                <a:latin typeface="Times New Roman"/>
                <a:ea typeface="Times New Roman"/>
              </a:rPr>
            </a:br>
            <a:r>
              <a:rPr lang="en-US" sz="2800" dirty="0">
                <a:latin typeface="Times New Roman"/>
                <a:ea typeface="Times New Roman"/>
              </a:rPr>
              <a:t>  HE the Rector of the University of </a:t>
            </a:r>
            <a:r>
              <a:rPr lang="en-US" sz="2800" dirty="0" err="1">
                <a:latin typeface="Times New Roman"/>
                <a:ea typeface="Times New Roman"/>
              </a:rPr>
              <a:t>Majmaah</a:t>
            </a:r>
            <a:r>
              <a:rPr lang="en-US" sz="2800" dirty="0">
                <a:latin typeface="Times New Roman"/>
                <a:ea typeface="Times New Roman"/>
              </a:rPr>
              <a:t> inaugurated  the Scientific Research Day for the academic year 1433 AH / 1434 AH and the accompanying exhibition at the university headquarters in </a:t>
            </a:r>
            <a:r>
              <a:rPr lang="en-US" sz="2800" dirty="0" err="1">
                <a:latin typeface="Times New Roman"/>
                <a:ea typeface="Times New Roman"/>
              </a:rPr>
              <a:t>Majmaah</a:t>
            </a:r>
            <a:r>
              <a:rPr lang="en-US" sz="2800" dirty="0">
                <a:latin typeface="Times New Roman"/>
                <a:ea typeface="Times New Roman"/>
              </a:rPr>
              <a:t> on Sunday, 21/04/1434 H at ten in the morning. This took place at the presence of the university vice-rectors, colleges deans and other supporting deanships. HE toured the different exhibitions organized on the occasion, and visited the College’s wing. His Excellency repeated his usual famous words “always creative”. Brochures and pamphlets were distributed in this exhibition. Also a summary of the faculty members</a:t>
            </a:r>
            <a:r>
              <a:rPr lang="ar-SA" sz="2800" dirty="0">
                <a:latin typeface="Times New Roman"/>
                <a:ea typeface="Times New Roman"/>
              </a:rPr>
              <a:t>’ </a:t>
            </a:r>
            <a:r>
              <a:rPr lang="en-US" sz="2800" dirty="0">
                <a:latin typeface="Times New Roman"/>
                <a:ea typeface="Times New Roman"/>
              </a:rPr>
              <a:t>researches in the College was presented as follows</a:t>
            </a:r>
            <a:endParaRPr lang="en-US" sz="2400" dirty="0">
              <a:effectLst/>
              <a:latin typeface="Times New Roman"/>
              <a:ea typeface="Times New Roman"/>
            </a:endParaRPr>
          </a:p>
        </p:txBody>
      </p:sp>
    </p:spTree>
    <p:extLst>
      <p:ext uri="{BB962C8B-B14F-4D97-AF65-F5344CB8AC3E}">
        <p14:creationId xmlns:p14="http://schemas.microsoft.com/office/powerpoint/2010/main" val="2748836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908720"/>
            <a:ext cx="8784976" cy="5760640"/>
          </a:xfrm>
        </p:spPr>
        <p:txBody>
          <a:bodyPr>
            <a:normAutofit fontScale="85000" lnSpcReduction="20000"/>
          </a:bodyPr>
          <a:lstStyle/>
          <a:p>
            <a:pPr algn="just" rtl="0"/>
            <a:r>
              <a:rPr lang="en-US" sz="2800" dirty="0">
                <a:latin typeface="Times New Roman"/>
                <a:ea typeface="Times New Roman"/>
              </a:rPr>
              <a:t>First: Islamic Female Students</a:t>
            </a:r>
            <a:r>
              <a:rPr lang="ar-SA" sz="2800" dirty="0">
                <a:latin typeface="Times New Roman"/>
                <a:ea typeface="Times New Roman"/>
              </a:rPr>
              <a:t/>
            </a:r>
            <a:br>
              <a:rPr lang="ar-SA" sz="2800" dirty="0">
                <a:latin typeface="Times New Roman"/>
                <a:ea typeface="Times New Roman"/>
              </a:rPr>
            </a:br>
            <a:r>
              <a:rPr lang="ar-SA" sz="2800" dirty="0">
                <a:latin typeface="Times New Roman"/>
                <a:ea typeface="Times New Roman"/>
              </a:rPr>
              <a:t> </a:t>
            </a:r>
            <a:r>
              <a:rPr lang="en-US" sz="2800" dirty="0">
                <a:latin typeface="Times New Roman"/>
                <a:ea typeface="Times New Roman"/>
              </a:rPr>
              <a:t>Autopsy of a Muslim defunct by Dr. </a:t>
            </a:r>
            <a:r>
              <a:rPr lang="en-US" sz="2800" dirty="0" err="1">
                <a:latin typeface="Times New Roman"/>
                <a:ea typeface="Times New Roman"/>
              </a:rPr>
              <a:t>Abdulaziz</a:t>
            </a:r>
            <a:r>
              <a:rPr lang="en-US" sz="2800" dirty="0">
                <a:latin typeface="Times New Roman"/>
                <a:ea typeface="Times New Roman"/>
              </a:rPr>
              <a:t> bin Ahmed </a:t>
            </a:r>
            <a:r>
              <a:rPr lang="en-US" sz="2800" dirty="0" err="1">
                <a:latin typeface="Times New Roman"/>
                <a:ea typeface="Times New Roman"/>
              </a:rPr>
              <a:t>Alolaiwi</a:t>
            </a:r>
            <a:r>
              <a:rPr lang="ar-SA" sz="2800" dirty="0">
                <a:latin typeface="Times New Roman"/>
                <a:ea typeface="Times New Roman"/>
              </a:rPr>
              <a:t>-</a:t>
            </a:r>
            <a:br>
              <a:rPr lang="ar-SA" sz="2800" dirty="0">
                <a:latin typeface="Times New Roman"/>
                <a:ea typeface="Times New Roman"/>
              </a:rPr>
            </a:br>
            <a:r>
              <a:rPr lang="ar-SA" sz="2800" dirty="0">
                <a:latin typeface="Times New Roman"/>
                <a:ea typeface="Times New Roman"/>
              </a:rPr>
              <a:t> </a:t>
            </a:r>
            <a:r>
              <a:rPr lang="en-US" sz="2800" dirty="0">
                <a:latin typeface="Times New Roman"/>
                <a:ea typeface="Times New Roman"/>
              </a:rPr>
              <a:t>Signs of forgetfulness in the verses of the Koran by Dr. Rashid bin </a:t>
            </a:r>
            <a:r>
              <a:rPr lang="en-US" sz="2800" dirty="0" err="1">
                <a:latin typeface="Times New Roman"/>
                <a:ea typeface="Times New Roman"/>
              </a:rPr>
              <a:t>Hammoud</a:t>
            </a:r>
            <a:r>
              <a:rPr lang="en-US" sz="2800" dirty="0">
                <a:latin typeface="Times New Roman"/>
                <a:ea typeface="Times New Roman"/>
              </a:rPr>
              <a:t> </a:t>
            </a:r>
            <a:r>
              <a:rPr lang="en-US" sz="2800" dirty="0" err="1">
                <a:latin typeface="Times New Roman"/>
                <a:ea typeface="Times New Roman"/>
              </a:rPr>
              <a:t>Thanian</a:t>
            </a:r>
            <a:r>
              <a:rPr lang="ar-SA" sz="2800" dirty="0">
                <a:latin typeface="Times New Roman"/>
                <a:ea typeface="Times New Roman"/>
              </a:rPr>
              <a:t>-</a:t>
            </a:r>
            <a:br>
              <a:rPr lang="ar-SA" sz="2800" dirty="0">
                <a:latin typeface="Times New Roman"/>
                <a:ea typeface="Times New Roman"/>
              </a:rPr>
            </a:br>
            <a:r>
              <a:rPr lang="ar-SA" sz="2800" dirty="0">
                <a:latin typeface="Times New Roman"/>
                <a:ea typeface="Times New Roman"/>
              </a:rPr>
              <a:t> </a:t>
            </a:r>
            <a:r>
              <a:rPr lang="en-US" sz="2800" dirty="0">
                <a:latin typeface="Times New Roman"/>
                <a:ea typeface="Times New Roman"/>
              </a:rPr>
              <a:t>Quran stylistic habits: Empirical Study by Dr. Rashid bin </a:t>
            </a:r>
            <a:r>
              <a:rPr lang="en-US" sz="2800" dirty="0" err="1">
                <a:latin typeface="Times New Roman"/>
                <a:ea typeface="Times New Roman"/>
              </a:rPr>
              <a:t>Hammoud</a:t>
            </a:r>
            <a:r>
              <a:rPr lang="en-US" sz="2800" dirty="0">
                <a:latin typeface="Times New Roman"/>
                <a:ea typeface="Times New Roman"/>
              </a:rPr>
              <a:t> </a:t>
            </a:r>
            <a:r>
              <a:rPr lang="en-US" sz="2800" dirty="0" err="1">
                <a:latin typeface="Times New Roman"/>
                <a:ea typeface="Times New Roman"/>
              </a:rPr>
              <a:t>Thanian</a:t>
            </a:r>
            <a:r>
              <a:rPr lang="ar-SA" sz="2800" dirty="0">
                <a:latin typeface="Times New Roman"/>
                <a:ea typeface="Times New Roman"/>
              </a:rPr>
              <a:t>-</a:t>
            </a:r>
            <a:br>
              <a:rPr lang="ar-SA" sz="2800" dirty="0">
                <a:latin typeface="Times New Roman"/>
                <a:ea typeface="Times New Roman"/>
              </a:rPr>
            </a:br>
            <a:r>
              <a:rPr lang="ar-SA" sz="2800" dirty="0">
                <a:latin typeface="Times New Roman"/>
                <a:ea typeface="Times New Roman"/>
              </a:rPr>
              <a:t> </a:t>
            </a:r>
            <a:r>
              <a:rPr lang="en-US" sz="2800" dirty="0">
                <a:latin typeface="Times New Roman"/>
                <a:ea typeface="Times New Roman"/>
              </a:rPr>
              <a:t>The Stranger and the Individual in the Balance of  Reporters by Dr. Haifa </a:t>
            </a:r>
            <a:r>
              <a:rPr lang="en-US" sz="2800" dirty="0" err="1">
                <a:latin typeface="Times New Roman"/>
                <a:ea typeface="Times New Roman"/>
              </a:rPr>
              <a:t>Abdulbaset</a:t>
            </a:r>
            <a:r>
              <a:rPr lang="en-US" sz="2800" dirty="0">
                <a:latin typeface="Times New Roman"/>
                <a:ea typeface="Times New Roman"/>
              </a:rPr>
              <a:t> Mohammed</a:t>
            </a:r>
            <a:r>
              <a:rPr lang="ar-SA" sz="2800" dirty="0">
                <a:latin typeface="Times New Roman"/>
                <a:ea typeface="Times New Roman"/>
              </a:rPr>
              <a:t>-</a:t>
            </a:r>
            <a:br>
              <a:rPr lang="ar-SA" sz="2800" dirty="0">
                <a:latin typeface="Times New Roman"/>
                <a:ea typeface="Times New Roman"/>
              </a:rPr>
            </a:br>
            <a:r>
              <a:rPr lang="en-US" sz="2800" dirty="0">
                <a:latin typeface="Times New Roman"/>
                <a:ea typeface="Times New Roman"/>
              </a:rPr>
              <a:t>Justice in the Pure </a:t>
            </a:r>
            <a:r>
              <a:rPr lang="en-US" sz="2800" dirty="0" err="1">
                <a:latin typeface="Times New Roman"/>
                <a:ea typeface="Times New Roman"/>
              </a:rPr>
              <a:t>Sunnah</a:t>
            </a:r>
            <a:r>
              <a:rPr lang="en-US" sz="2800" dirty="0">
                <a:latin typeface="Times New Roman"/>
                <a:ea typeface="Times New Roman"/>
              </a:rPr>
              <a:t> by Dr. Haifa </a:t>
            </a:r>
            <a:r>
              <a:rPr lang="en-US" sz="2800" dirty="0" err="1">
                <a:latin typeface="Times New Roman"/>
                <a:ea typeface="Times New Roman"/>
              </a:rPr>
              <a:t>Abdulbaset</a:t>
            </a:r>
            <a:r>
              <a:rPr lang="en-US" sz="2800" dirty="0">
                <a:latin typeface="Times New Roman"/>
                <a:ea typeface="Times New Roman"/>
              </a:rPr>
              <a:t> Mohammed</a:t>
            </a:r>
            <a:r>
              <a:rPr lang="ar-SA" sz="2800" dirty="0">
                <a:latin typeface="Times New Roman"/>
                <a:ea typeface="Times New Roman"/>
              </a:rPr>
              <a:t>-</a:t>
            </a:r>
            <a:endParaRPr lang="en-US" sz="2400" dirty="0">
              <a:latin typeface="Times New Roman"/>
              <a:ea typeface="Times New Roman"/>
            </a:endParaRPr>
          </a:p>
          <a:p>
            <a:pPr algn="just" rtl="0"/>
            <a:r>
              <a:rPr lang="en-US" sz="2800" dirty="0">
                <a:latin typeface="Times New Roman"/>
                <a:ea typeface="Times New Roman"/>
              </a:rPr>
              <a:t>Second: Arabic Language</a:t>
            </a:r>
            <a:r>
              <a:rPr lang="ar-SA" sz="2800" dirty="0">
                <a:latin typeface="Times New Roman"/>
                <a:ea typeface="Times New Roman"/>
              </a:rPr>
              <a:t/>
            </a:r>
            <a:br>
              <a:rPr lang="ar-SA" sz="2800" dirty="0">
                <a:latin typeface="Times New Roman"/>
                <a:ea typeface="Times New Roman"/>
              </a:rPr>
            </a:br>
            <a:r>
              <a:rPr lang="ar-SA" sz="2800" dirty="0">
                <a:latin typeface="Times New Roman"/>
                <a:ea typeface="Times New Roman"/>
              </a:rPr>
              <a:t/>
            </a:r>
            <a:br>
              <a:rPr lang="ar-SA" sz="2800" dirty="0">
                <a:latin typeface="Times New Roman"/>
                <a:ea typeface="Times New Roman"/>
              </a:rPr>
            </a:br>
            <a:r>
              <a:rPr lang="ar-SA" sz="2800" dirty="0">
                <a:latin typeface="Times New Roman"/>
                <a:ea typeface="Times New Roman"/>
              </a:rPr>
              <a:t> </a:t>
            </a:r>
            <a:r>
              <a:rPr lang="en-US" sz="2800" dirty="0">
                <a:latin typeface="Times New Roman"/>
                <a:ea typeface="Times New Roman"/>
              </a:rPr>
              <a:t>Manifestations of Place in the </a:t>
            </a:r>
            <a:r>
              <a:rPr lang="en-US" sz="2800" dirty="0" err="1">
                <a:latin typeface="Times New Roman"/>
                <a:ea typeface="Times New Roman"/>
              </a:rPr>
              <a:t>Talaliah</a:t>
            </a:r>
            <a:r>
              <a:rPr lang="en-US" sz="2800" dirty="0">
                <a:latin typeface="Times New Roman"/>
                <a:ea typeface="Times New Roman"/>
              </a:rPr>
              <a:t> </a:t>
            </a:r>
            <a:r>
              <a:rPr lang="en-US" sz="2800" dirty="0" err="1">
                <a:latin typeface="Times New Roman"/>
                <a:ea typeface="Times New Roman"/>
              </a:rPr>
              <a:t>Introdcution</a:t>
            </a:r>
            <a:r>
              <a:rPr lang="en-US" sz="2800" dirty="0">
                <a:latin typeface="Times New Roman"/>
                <a:ea typeface="Times New Roman"/>
              </a:rPr>
              <a:t> for Conservative Poets in Saudi Arabia by Dr. Abdullah bin </a:t>
            </a:r>
            <a:r>
              <a:rPr lang="en-US" sz="2800" dirty="0" err="1">
                <a:latin typeface="Times New Roman"/>
                <a:ea typeface="Times New Roman"/>
              </a:rPr>
              <a:t>Khalifa</a:t>
            </a:r>
            <a:r>
              <a:rPr lang="en-US" sz="2800" dirty="0">
                <a:latin typeface="Times New Roman"/>
                <a:ea typeface="Times New Roman"/>
              </a:rPr>
              <a:t> </a:t>
            </a:r>
            <a:r>
              <a:rPr lang="en-US" sz="2800" dirty="0" err="1">
                <a:latin typeface="Times New Roman"/>
                <a:ea typeface="Times New Roman"/>
              </a:rPr>
              <a:t>Suwaiket</a:t>
            </a:r>
            <a:r>
              <a:rPr lang="ar-SA" sz="2800" dirty="0">
                <a:latin typeface="Times New Roman"/>
                <a:ea typeface="Times New Roman"/>
              </a:rPr>
              <a:t>-</a:t>
            </a:r>
            <a:br>
              <a:rPr lang="ar-SA" sz="2800" dirty="0">
                <a:latin typeface="Times New Roman"/>
                <a:ea typeface="Times New Roman"/>
              </a:rPr>
            </a:br>
            <a:r>
              <a:rPr lang="ar-SA" sz="2800" dirty="0">
                <a:latin typeface="Times New Roman"/>
                <a:ea typeface="Times New Roman"/>
              </a:rPr>
              <a:t> </a:t>
            </a:r>
            <a:r>
              <a:rPr lang="en-US" sz="2800" dirty="0">
                <a:latin typeface="Times New Roman"/>
                <a:ea typeface="Times New Roman"/>
              </a:rPr>
              <a:t>Introduction to the Call of Patrimonial Personalities in Saudi Poetry by Dr. Abdullah bin </a:t>
            </a:r>
            <a:r>
              <a:rPr lang="en-US" sz="2800" dirty="0" err="1">
                <a:latin typeface="Times New Roman"/>
                <a:ea typeface="Times New Roman"/>
              </a:rPr>
              <a:t>Khalifa</a:t>
            </a:r>
            <a:r>
              <a:rPr lang="en-US" sz="2800" dirty="0">
                <a:latin typeface="Times New Roman"/>
                <a:ea typeface="Times New Roman"/>
              </a:rPr>
              <a:t> </a:t>
            </a:r>
            <a:r>
              <a:rPr lang="en-US" sz="2800" dirty="0" err="1">
                <a:latin typeface="Times New Roman"/>
                <a:ea typeface="Times New Roman"/>
              </a:rPr>
              <a:t>Suwaiket</a:t>
            </a:r>
            <a:r>
              <a:rPr lang="ar-SA" sz="2800" dirty="0">
                <a:latin typeface="Times New Roman"/>
                <a:ea typeface="Times New Roman"/>
              </a:rPr>
              <a:t>-</a:t>
            </a:r>
            <a:endParaRPr lang="en-US" sz="2400" dirty="0">
              <a:latin typeface="Times New Roman"/>
              <a:ea typeface="Times New Roman"/>
            </a:endParaRPr>
          </a:p>
          <a:p>
            <a:pPr algn="just" rtl="0"/>
            <a:endParaRPr lang="ar-SA" dirty="0"/>
          </a:p>
        </p:txBody>
      </p:sp>
    </p:spTree>
    <p:extLst>
      <p:ext uri="{BB962C8B-B14F-4D97-AF65-F5344CB8AC3E}">
        <p14:creationId xmlns:p14="http://schemas.microsoft.com/office/powerpoint/2010/main" val="2452656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836712"/>
            <a:ext cx="8712968" cy="5904656"/>
          </a:xfrm>
        </p:spPr>
        <p:txBody>
          <a:bodyPr>
            <a:normAutofit/>
          </a:bodyPr>
          <a:lstStyle/>
          <a:p>
            <a:pPr algn="just" rtl="0"/>
            <a:r>
              <a:rPr lang="en-US" sz="2800" dirty="0">
                <a:latin typeface="Times New Roman"/>
                <a:ea typeface="Times New Roman"/>
              </a:rPr>
              <a:t> Abdul Aziz bin Abdul Mohsen Al-</a:t>
            </a:r>
            <a:r>
              <a:rPr lang="en-US" sz="2800" dirty="0" err="1">
                <a:latin typeface="Times New Roman"/>
                <a:ea typeface="Times New Roman"/>
              </a:rPr>
              <a:t>Tuwaijri</a:t>
            </a:r>
            <a:r>
              <a:rPr lang="en-US" sz="2800" dirty="0">
                <a:latin typeface="Times New Roman"/>
                <a:ea typeface="Times New Roman"/>
              </a:rPr>
              <a:t> as a Novelist by Dr. </a:t>
            </a:r>
            <a:r>
              <a:rPr lang="en-US" sz="2800" dirty="0" err="1">
                <a:latin typeface="Times New Roman"/>
                <a:ea typeface="Times New Roman"/>
              </a:rPr>
              <a:t>Fahad</a:t>
            </a:r>
            <a:r>
              <a:rPr lang="en-US" sz="2800" dirty="0">
                <a:latin typeface="Times New Roman"/>
                <a:ea typeface="Times New Roman"/>
              </a:rPr>
              <a:t> Bin </a:t>
            </a:r>
            <a:r>
              <a:rPr lang="en-US" sz="2800" dirty="0" err="1">
                <a:latin typeface="Times New Roman"/>
                <a:ea typeface="Times New Roman"/>
              </a:rPr>
              <a:t>Saleh</a:t>
            </a:r>
            <a:r>
              <a:rPr lang="en-US" sz="2800" dirty="0">
                <a:latin typeface="Times New Roman"/>
                <a:ea typeface="Times New Roman"/>
              </a:rPr>
              <a:t> Al-</a:t>
            </a:r>
            <a:r>
              <a:rPr lang="en-US" sz="2800" dirty="0" err="1">
                <a:latin typeface="Times New Roman"/>
                <a:ea typeface="Times New Roman"/>
              </a:rPr>
              <a:t>Melhem</a:t>
            </a:r>
            <a:r>
              <a:rPr lang="ar-SA" sz="2800" dirty="0">
                <a:latin typeface="Times New Roman"/>
                <a:ea typeface="Times New Roman"/>
              </a:rPr>
              <a:t>-</a:t>
            </a:r>
            <a:br>
              <a:rPr lang="ar-SA" sz="2800" dirty="0">
                <a:latin typeface="Times New Roman"/>
                <a:ea typeface="Times New Roman"/>
              </a:rPr>
            </a:br>
            <a:r>
              <a:rPr lang="ar-SA" sz="2800" dirty="0">
                <a:latin typeface="Times New Roman"/>
                <a:ea typeface="Times New Roman"/>
              </a:rPr>
              <a:t> </a:t>
            </a:r>
            <a:r>
              <a:rPr lang="en-US" sz="2800" dirty="0">
                <a:latin typeface="Times New Roman"/>
                <a:ea typeface="Times New Roman"/>
              </a:rPr>
              <a:t>The Two Letters between </a:t>
            </a:r>
            <a:r>
              <a:rPr lang="en-US" sz="2800" dirty="0" err="1">
                <a:latin typeface="Times New Roman"/>
                <a:ea typeface="Times New Roman"/>
              </a:rPr>
              <a:t>elHamadhaani</a:t>
            </a:r>
            <a:r>
              <a:rPr lang="en-US" sz="2800" dirty="0">
                <a:latin typeface="Times New Roman"/>
                <a:ea typeface="Times New Roman"/>
              </a:rPr>
              <a:t> and </a:t>
            </a:r>
            <a:r>
              <a:rPr lang="en-US" sz="2800" dirty="0" err="1">
                <a:latin typeface="Times New Roman"/>
                <a:ea typeface="Times New Roman"/>
              </a:rPr>
              <a:t>Essaber</a:t>
            </a:r>
            <a:r>
              <a:rPr lang="en-US" sz="2800" dirty="0">
                <a:latin typeface="Times New Roman"/>
                <a:ea typeface="Times New Roman"/>
              </a:rPr>
              <a:t> </a:t>
            </a:r>
            <a:r>
              <a:rPr lang="en-US" sz="2800" dirty="0" err="1">
                <a:latin typeface="Times New Roman"/>
                <a:ea typeface="Times New Roman"/>
              </a:rPr>
              <a:t>Ibn</a:t>
            </a:r>
            <a:r>
              <a:rPr lang="en-US" sz="2800" dirty="0">
                <a:latin typeface="Times New Roman"/>
                <a:ea typeface="Times New Roman"/>
              </a:rPr>
              <a:t> </a:t>
            </a:r>
            <a:r>
              <a:rPr lang="en-US" sz="2800" dirty="0" err="1">
                <a:latin typeface="Times New Roman"/>
                <a:ea typeface="Times New Roman"/>
              </a:rPr>
              <a:t>Abi</a:t>
            </a:r>
            <a:r>
              <a:rPr lang="en-US" sz="2800" dirty="0">
                <a:latin typeface="Times New Roman"/>
                <a:ea typeface="Times New Roman"/>
              </a:rPr>
              <a:t> </a:t>
            </a:r>
            <a:r>
              <a:rPr lang="en-US" sz="2800" dirty="0" err="1">
                <a:latin typeface="Times New Roman"/>
                <a:ea typeface="Times New Roman"/>
              </a:rPr>
              <a:t>elKhisal</a:t>
            </a:r>
            <a:r>
              <a:rPr lang="en-US" sz="2800" dirty="0">
                <a:latin typeface="Times New Roman"/>
                <a:ea typeface="Times New Roman"/>
              </a:rPr>
              <a:t> and </a:t>
            </a:r>
            <a:r>
              <a:rPr lang="en-US" sz="2800" dirty="0" err="1">
                <a:latin typeface="Times New Roman"/>
                <a:ea typeface="Times New Roman"/>
              </a:rPr>
              <a:t>Ibn</a:t>
            </a:r>
            <a:r>
              <a:rPr lang="en-US" sz="2800" dirty="0">
                <a:latin typeface="Times New Roman"/>
                <a:ea typeface="Times New Roman"/>
              </a:rPr>
              <a:t> al-</a:t>
            </a:r>
            <a:r>
              <a:rPr lang="en-US" sz="2800" dirty="0" err="1">
                <a:latin typeface="Times New Roman"/>
                <a:ea typeface="Times New Roman"/>
              </a:rPr>
              <a:t>Qasim</a:t>
            </a:r>
            <a:r>
              <a:rPr lang="en-US" sz="2800" dirty="0">
                <a:latin typeface="Times New Roman"/>
                <a:ea typeface="Times New Roman"/>
              </a:rPr>
              <a:t> </a:t>
            </a:r>
            <a:r>
              <a:rPr lang="en-US" sz="2800" dirty="0" err="1">
                <a:latin typeface="Times New Roman"/>
                <a:ea typeface="Times New Roman"/>
              </a:rPr>
              <a:t>Andalusian</a:t>
            </a:r>
            <a:r>
              <a:rPr lang="en-US" sz="2800" dirty="0">
                <a:latin typeface="Times New Roman"/>
                <a:ea typeface="Times New Roman"/>
              </a:rPr>
              <a:t> by Dr. Adel </a:t>
            </a:r>
            <a:r>
              <a:rPr lang="en-US" sz="2800" dirty="0" err="1">
                <a:latin typeface="Times New Roman"/>
                <a:ea typeface="Times New Roman"/>
              </a:rPr>
              <a:t>Ansourha</a:t>
            </a:r>
            <a:r>
              <a:rPr lang="en-US" sz="2800" dirty="0">
                <a:latin typeface="Times New Roman"/>
                <a:ea typeface="Times New Roman"/>
              </a:rPr>
              <a:t> </a:t>
            </a:r>
            <a:r>
              <a:rPr lang="en-US" sz="2800" dirty="0" err="1">
                <a:latin typeface="Times New Roman"/>
                <a:ea typeface="Times New Roman"/>
              </a:rPr>
              <a:t>Tomsahi</a:t>
            </a:r>
            <a:r>
              <a:rPr lang="ar-SA" sz="2800" dirty="0">
                <a:latin typeface="Times New Roman"/>
                <a:ea typeface="Times New Roman"/>
              </a:rPr>
              <a:t>-</a:t>
            </a:r>
            <a:br>
              <a:rPr lang="ar-SA" sz="2800" dirty="0">
                <a:latin typeface="Times New Roman"/>
                <a:ea typeface="Times New Roman"/>
              </a:rPr>
            </a:br>
            <a:r>
              <a:rPr lang="ar-SA" sz="2800" dirty="0">
                <a:latin typeface="Times New Roman"/>
                <a:ea typeface="Times New Roman"/>
              </a:rPr>
              <a:t> </a:t>
            </a:r>
            <a:r>
              <a:rPr lang="en-US" sz="2800" dirty="0">
                <a:latin typeface="Times New Roman"/>
                <a:ea typeface="Times New Roman"/>
              </a:rPr>
              <a:t>Deliberative Functions in Absolute Object by Dr. </a:t>
            </a:r>
            <a:r>
              <a:rPr lang="en-US" sz="2800" dirty="0" err="1">
                <a:latin typeface="Times New Roman"/>
                <a:ea typeface="Times New Roman"/>
              </a:rPr>
              <a:t>Saleh</a:t>
            </a:r>
            <a:r>
              <a:rPr lang="en-US" sz="2800" dirty="0">
                <a:latin typeface="Times New Roman"/>
                <a:ea typeface="Times New Roman"/>
              </a:rPr>
              <a:t> Mohammad </a:t>
            </a:r>
            <a:r>
              <a:rPr lang="en-US" sz="2800" dirty="0" err="1">
                <a:latin typeface="Times New Roman"/>
                <a:ea typeface="Times New Roman"/>
              </a:rPr>
              <a:t>Khawaldeh</a:t>
            </a:r>
            <a:r>
              <a:rPr lang="ar-SA" sz="2800" dirty="0">
                <a:latin typeface="Times New Roman"/>
                <a:ea typeface="Times New Roman"/>
              </a:rPr>
              <a:t>-</a:t>
            </a:r>
            <a:br>
              <a:rPr lang="ar-SA" sz="2800" dirty="0">
                <a:latin typeface="Times New Roman"/>
                <a:ea typeface="Times New Roman"/>
              </a:rPr>
            </a:br>
            <a:r>
              <a:rPr lang="ar-SA" sz="2800" dirty="0">
                <a:latin typeface="Times New Roman"/>
                <a:ea typeface="Times New Roman"/>
              </a:rPr>
              <a:t> </a:t>
            </a:r>
            <a:r>
              <a:rPr lang="en-US" sz="2800" dirty="0">
                <a:latin typeface="Times New Roman"/>
                <a:ea typeface="Times New Roman"/>
              </a:rPr>
              <a:t>Patrimonial Sources in Poetic Theater for </a:t>
            </a:r>
            <a:r>
              <a:rPr lang="en-US" sz="2800" dirty="0" err="1">
                <a:latin typeface="Times New Roman"/>
                <a:ea typeface="Times New Roman"/>
              </a:rPr>
              <a:t>Abda</a:t>
            </a:r>
            <a:r>
              <a:rPr lang="en-US" sz="2800" dirty="0">
                <a:latin typeface="Times New Roman"/>
                <a:ea typeface="Times New Roman"/>
              </a:rPr>
              <a:t> </a:t>
            </a:r>
            <a:r>
              <a:rPr lang="en-US" sz="2800" dirty="0" err="1">
                <a:latin typeface="Times New Roman"/>
                <a:ea typeface="Times New Roman"/>
              </a:rPr>
              <a:t>Badawi</a:t>
            </a:r>
            <a:r>
              <a:rPr lang="en-US" sz="2800" dirty="0">
                <a:latin typeface="Times New Roman"/>
                <a:ea typeface="Times New Roman"/>
              </a:rPr>
              <a:t> by Dr. </a:t>
            </a:r>
            <a:r>
              <a:rPr lang="en-US" sz="2800" dirty="0" err="1">
                <a:latin typeface="Times New Roman"/>
                <a:ea typeface="Times New Roman"/>
              </a:rPr>
              <a:t>Abeer</a:t>
            </a:r>
            <a:r>
              <a:rPr lang="en-US" sz="2800" dirty="0">
                <a:latin typeface="Times New Roman"/>
                <a:ea typeface="Times New Roman"/>
              </a:rPr>
              <a:t> </a:t>
            </a:r>
            <a:r>
              <a:rPr lang="en-US" sz="2800" dirty="0" err="1">
                <a:latin typeface="Times New Roman"/>
                <a:ea typeface="Times New Roman"/>
              </a:rPr>
              <a:t>Abdalsadek</a:t>
            </a:r>
            <a:r>
              <a:rPr lang="en-US" sz="2800" dirty="0">
                <a:latin typeface="Times New Roman"/>
                <a:ea typeface="Times New Roman"/>
              </a:rPr>
              <a:t> </a:t>
            </a:r>
            <a:r>
              <a:rPr lang="en-US" sz="2800" dirty="0" err="1">
                <a:latin typeface="Times New Roman"/>
                <a:ea typeface="Times New Roman"/>
              </a:rPr>
              <a:t>Bedoui</a:t>
            </a:r>
            <a:r>
              <a:rPr lang="ar-SA" sz="2800" dirty="0">
                <a:latin typeface="Times New Roman"/>
                <a:ea typeface="Times New Roman"/>
              </a:rPr>
              <a:t>-</a:t>
            </a:r>
            <a:br>
              <a:rPr lang="ar-SA" sz="2800" dirty="0">
                <a:latin typeface="Times New Roman"/>
                <a:ea typeface="Times New Roman"/>
              </a:rPr>
            </a:br>
            <a:r>
              <a:rPr lang="ar-SA" sz="2800" dirty="0">
                <a:latin typeface="Times New Roman"/>
                <a:ea typeface="Times New Roman"/>
              </a:rPr>
              <a:t>- </a:t>
            </a:r>
            <a:r>
              <a:rPr lang="en-US" sz="2800" dirty="0">
                <a:latin typeface="Times New Roman"/>
                <a:ea typeface="Times New Roman"/>
              </a:rPr>
              <a:t>Women Image in </a:t>
            </a:r>
            <a:r>
              <a:rPr lang="en-US" sz="2800" dirty="0" err="1">
                <a:latin typeface="Times New Roman"/>
                <a:ea typeface="Times New Roman"/>
              </a:rPr>
              <a:t>Najib</a:t>
            </a:r>
            <a:r>
              <a:rPr lang="en-US" sz="2800" dirty="0">
                <a:latin typeface="Times New Roman"/>
                <a:ea typeface="Times New Roman"/>
              </a:rPr>
              <a:t> al-</a:t>
            </a:r>
            <a:r>
              <a:rPr lang="en-US" sz="2800" dirty="0" err="1">
                <a:latin typeface="Times New Roman"/>
                <a:ea typeface="Times New Roman"/>
              </a:rPr>
              <a:t>Kilani’s</a:t>
            </a:r>
            <a:r>
              <a:rPr lang="en-US" sz="2800" dirty="0">
                <a:latin typeface="Times New Roman"/>
                <a:ea typeface="Times New Roman"/>
              </a:rPr>
              <a:t> Stories by Dr. </a:t>
            </a:r>
            <a:r>
              <a:rPr lang="en-US" sz="2800" dirty="0" err="1">
                <a:latin typeface="Times New Roman"/>
                <a:ea typeface="Times New Roman"/>
              </a:rPr>
              <a:t>Abeer</a:t>
            </a:r>
            <a:r>
              <a:rPr lang="en-US" sz="2800" dirty="0">
                <a:latin typeface="Times New Roman"/>
                <a:ea typeface="Times New Roman"/>
              </a:rPr>
              <a:t>  </a:t>
            </a:r>
            <a:r>
              <a:rPr lang="en-US" sz="2800" dirty="0" err="1">
                <a:latin typeface="Times New Roman"/>
                <a:ea typeface="Times New Roman"/>
              </a:rPr>
              <a:t>Abdalsadek</a:t>
            </a:r>
            <a:r>
              <a:rPr lang="en-US" sz="2800" dirty="0">
                <a:latin typeface="Times New Roman"/>
                <a:ea typeface="Times New Roman"/>
              </a:rPr>
              <a:t> </a:t>
            </a:r>
            <a:r>
              <a:rPr lang="en-US" sz="2800" dirty="0" err="1">
                <a:latin typeface="Times New Roman"/>
                <a:ea typeface="Times New Roman"/>
              </a:rPr>
              <a:t>Bedoui</a:t>
            </a:r>
            <a:endParaRPr lang="en-US" sz="2400" dirty="0">
              <a:latin typeface="Times New Roman"/>
              <a:ea typeface="Times New Roman"/>
            </a:endParaRPr>
          </a:p>
          <a:p>
            <a:pPr algn="just" rtl="0"/>
            <a:r>
              <a:rPr lang="ar-SA" sz="2800" dirty="0">
                <a:latin typeface="Times New Roman"/>
                <a:ea typeface="Times New Roman"/>
              </a:rPr>
              <a:t> </a:t>
            </a:r>
            <a:endParaRPr lang="en-US" sz="2400" dirty="0">
              <a:latin typeface="Times New Roman"/>
              <a:ea typeface="Times New Roman"/>
            </a:endParaRPr>
          </a:p>
          <a:p>
            <a:pPr algn="just" rtl="0"/>
            <a:endParaRPr lang="ar-SA" dirty="0"/>
          </a:p>
        </p:txBody>
      </p:sp>
    </p:spTree>
    <p:extLst>
      <p:ext uri="{BB962C8B-B14F-4D97-AF65-F5344CB8AC3E}">
        <p14:creationId xmlns:p14="http://schemas.microsoft.com/office/powerpoint/2010/main" val="4049757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620688"/>
            <a:ext cx="9036496" cy="6237312"/>
          </a:xfrm>
        </p:spPr>
        <p:txBody>
          <a:bodyPr>
            <a:normAutofit fontScale="70000" lnSpcReduction="20000"/>
          </a:bodyPr>
          <a:lstStyle/>
          <a:p>
            <a:pPr algn="just" rtl="0"/>
            <a:r>
              <a:rPr lang="ar-SA" sz="2800" dirty="0">
                <a:latin typeface="Times New Roman"/>
                <a:ea typeface="Times New Roman"/>
              </a:rPr>
              <a:t> </a:t>
            </a:r>
            <a:endParaRPr lang="en-US" sz="2400" dirty="0">
              <a:latin typeface="Times New Roman"/>
              <a:ea typeface="Times New Roman"/>
            </a:endParaRPr>
          </a:p>
          <a:p>
            <a:pPr algn="just" rtl="0"/>
            <a:r>
              <a:rPr lang="en-US" sz="2800" dirty="0">
                <a:latin typeface="Times New Roman"/>
                <a:ea typeface="Times New Roman"/>
              </a:rPr>
              <a:t>Third: Educational Sciences</a:t>
            </a:r>
            <a:r>
              <a:rPr lang="ar-SA" sz="2800" dirty="0">
                <a:latin typeface="Times New Roman"/>
                <a:ea typeface="Times New Roman"/>
              </a:rPr>
              <a:t/>
            </a:r>
            <a:br>
              <a:rPr lang="ar-SA" sz="2800" dirty="0">
                <a:latin typeface="Times New Roman"/>
                <a:ea typeface="Times New Roman"/>
              </a:rPr>
            </a:br>
            <a:r>
              <a:rPr lang="ar-SA" sz="2800" dirty="0">
                <a:latin typeface="Times New Roman"/>
                <a:ea typeface="Times New Roman"/>
              </a:rPr>
              <a:t>- </a:t>
            </a:r>
            <a:r>
              <a:rPr lang="en-US" sz="2800" dirty="0">
                <a:latin typeface="Times New Roman"/>
                <a:ea typeface="Times New Roman"/>
              </a:rPr>
              <a:t>The role of educational supervision in meeting the requirements of the knowledge society by Dr. Abdullah bin </a:t>
            </a:r>
            <a:r>
              <a:rPr lang="en-US" sz="2800" dirty="0" err="1">
                <a:latin typeface="Times New Roman"/>
                <a:ea typeface="Times New Roman"/>
              </a:rPr>
              <a:t>Awad</a:t>
            </a:r>
            <a:r>
              <a:rPr lang="en-US" sz="2800" dirty="0">
                <a:latin typeface="Times New Roman"/>
                <a:ea typeface="Times New Roman"/>
              </a:rPr>
              <a:t> </a:t>
            </a:r>
            <a:r>
              <a:rPr lang="en-US" sz="2800" dirty="0" err="1">
                <a:latin typeface="Times New Roman"/>
                <a:ea typeface="Times New Roman"/>
              </a:rPr>
              <a:t>Kherbi</a:t>
            </a:r>
            <a:r>
              <a:rPr lang="ar-SA" sz="2800" dirty="0">
                <a:latin typeface="Times New Roman"/>
                <a:ea typeface="Times New Roman"/>
              </a:rPr>
              <a:t>.</a:t>
            </a:r>
            <a:br>
              <a:rPr lang="ar-SA" sz="2800" dirty="0">
                <a:latin typeface="Times New Roman"/>
                <a:ea typeface="Times New Roman"/>
              </a:rPr>
            </a:br>
            <a:r>
              <a:rPr lang="ar-SA" sz="2800" dirty="0">
                <a:latin typeface="Times New Roman"/>
                <a:ea typeface="Times New Roman"/>
              </a:rPr>
              <a:t>- </a:t>
            </a:r>
            <a:r>
              <a:rPr lang="en-US" sz="2800" dirty="0">
                <a:latin typeface="Times New Roman"/>
                <a:ea typeface="Times New Roman"/>
              </a:rPr>
              <a:t>The role of basic skills for the Educational supervisor in the development of professional growth for the science teacher by </a:t>
            </a:r>
            <a:r>
              <a:rPr lang="en-US" sz="2800" dirty="0" err="1">
                <a:latin typeface="Times New Roman"/>
                <a:ea typeface="Times New Roman"/>
              </a:rPr>
              <a:t>Dr</a:t>
            </a:r>
            <a:r>
              <a:rPr lang="ar-SA" sz="2800" dirty="0">
                <a:latin typeface="Times New Roman"/>
                <a:ea typeface="Times New Roman"/>
              </a:rPr>
              <a:t>. </a:t>
            </a:r>
            <a:r>
              <a:rPr lang="en-US" sz="2800" dirty="0">
                <a:latin typeface="Times New Roman"/>
                <a:ea typeface="Times New Roman"/>
              </a:rPr>
              <a:t>Abdullah bin </a:t>
            </a:r>
            <a:r>
              <a:rPr lang="en-US" sz="2800" dirty="0" err="1">
                <a:latin typeface="Times New Roman"/>
                <a:ea typeface="Times New Roman"/>
              </a:rPr>
              <a:t>Awad</a:t>
            </a:r>
            <a:r>
              <a:rPr lang="en-US" sz="2800" dirty="0">
                <a:latin typeface="Times New Roman"/>
                <a:ea typeface="Times New Roman"/>
              </a:rPr>
              <a:t> </a:t>
            </a:r>
            <a:r>
              <a:rPr lang="en-US" sz="2800" dirty="0" err="1">
                <a:latin typeface="Times New Roman"/>
                <a:ea typeface="Times New Roman"/>
              </a:rPr>
              <a:t>Kherbi</a:t>
            </a:r>
            <a:r>
              <a:rPr lang="ar-SA" sz="2800" dirty="0">
                <a:latin typeface="Times New Roman"/>
                <a:ea typeface="Times New Roman"/>
              </a:rPr>
              <a:t>.</a:t>
            </a:r>
            <a:br>
              <a:rPr lang="ar-SA" sz="2800" dirty="0">
                <a:latin typeface="Times New Roman"/>
                <a:ea typeface="Times New Roman"/>
              </a:rPr>
            </a:br>
            <a:r>
              <a:rPr lang="ar-SA" sz="2800" dirty="0">
                <a:latin typeface="Times New Roman"/>
                <a:ea typeface="Times New Roman"/>
              </a:rPr>
              <a:t>- </a:t>
            </a:r>
            <a:r>
              <a:rPr lang="en-US" sz="2800" dirty="0">
                <a:latin typeface="Times New Roman"/>
                <a:ea typeface="Times New Roman"/>
              </a:rPr>
              <a:t>Proposed teaching standards for faculty members by Dr. Abdullah bin </a:t>
            </a:r>
            <a:r>
              <a:rPr lang="en-US" sz="2800" dirty="0" err="1">
                <a:latin typeface="Times New Roman"/>
                <a:ea typeface="Times New Roman"/>
              </a:rPr>
              <a:t>Awad</a:t>
            </a:r>
            <a:r>
              <a:rPr lang="en-US" sz="2800" dirty="0">
                <a:latin typeface="Times New Roman"/>
                <a:ea typeface="Times New Roman"/>
              </a:rPr>
              <a:t> </a:t>
            </a:r>
            <a:r>
              <a:rPr lang="en-US" sz="2800" dirty="0" err="1">
                <a:latin typeface="Times New Roman"/>
                <a:ea typeface="Times New Roman"/>
              </a:rPr>
              <a:t>Kherbi</a:t>
            </a:r>
            <a:r>
              <a:rPr lang="ar-SA" sz="2800" dirty="0">
                <a:latin typeface="Times New Roman"/>
                <a:ea typeface="Times New Roman"/>
              </a:rPr>
              <a:t>.</a:t>
            </a:r>
            <a:br>
              <a:rPr lang="ar-SA" sz="2800" dirty="0">
                <a:latin typeface="Times New Roman"/>
                <a:ea typeface="Times New Roman"/>
              </a:rPr>
            </a:br>
            <a:r>
              <a:rPr lang="ar-SA" sz="2800" dirty="0">
                <a:latin typeface="Times New Roman"/>
                <a:ea typeface="Times New Roman"/>
              </a:rPr>
              <a:t>- </a:t>
            </a:r>
            <a:r>
              <a:rPr lang="en-US" sz="2800" dirty="0">
                <a:latin typeface="Times New Roman"/>
                <a:ea typeface="Times New Roman"/>
              </a:rPr>
              <a:t>Peer riot among primary school hyperactive pupils by Dr. Mona </a:t>
            </a:r>
            <a:r>
              <a:rPr lang="en-US" sz="2800" dirty="0" err="1">
                <a:latin typeface="Times New Roman"/>
                <a:ea typeface="Times New Roman"/>
              </a:rPr>
              <a:t>Tawakel</a:t>
            </a:r>
            <a:r>
              <a:rPr lang="en-US" sz="2800" dirty="0">
                <a:latin typeface="Times New Roman"/>
                <a:ea typeface="Times New Roman"/>
              </a:rPr>
              <a:t> </a:t>
            </a:r>
            <a:r>
              <a:rPr lang="en-US" sz="2800" dirty="0" err="1">
                <a:latin typeface="Times New Roman"/>
                <a:ea typeface="Times New Roman"/>
              </a:rPr>
              <a:t>Essaid</a:t>
            </a:r>
            <a:r>
              <a:rPr lang="ar-SA" sz="2800" dirty="0">
                <a:latin typeface="Times New Roman"/>
                <a:ea typeface="Times New Roman"/>
              </a:rPr>
              <a:t/>
            </a:r>
            <a:br>
              <a:rPr lang="ar-SA" sz="2800" dirty="0">
                <a:latin typeface="Times New Roman"/>
                <a:ea typeface="Times New Roman"/>
              </a:rPr>
            </a:br>
            <a:r>
              <a:rPr lang="ar-SA" sz="2800" dirty="0">
                <a:latin typeface="Times New Roman"/>
                <a:ea typeface="Times New Roman"/>
              </a:rPr>
              <a:t>- </a:t>
            </a:r>
            <a:r>
              <a:rPr lang="en-US" sz="2800" dirty="0">
                <a:latin typeface="Times New Roman"/>
                <a:ea typeface="Times New Roman"/>
              </a:rPr>
              <a:t>The quality of life and self-concept among a sample of talented deaf students by Dr. Mona </a:t>
            </a:r>
            <a:r>
              <a:rPr lang="en-US" sz="2800" dirty="0" err="1">
                <a:latin typeface="Times New Roman"/>
                <a:ea typeface="Times New Roman"/>
              </a:rPr>
              <a:t>Tawakel</a:t>
            </a:r>
            <a:r>
              <a:rPr lang="en-US" sz="2800" dirty="0">
                <a:latin typeface="Times New Roman"/>
                <a:ea typeface="Times New Roman"/>
              </a:rPr>
              <a:t> </a:t>
            </a:r>
            <a:r>
              <a:rPr lang="en-US" sz="2800" dirty="0" err="1">
                <a:latin typeface="Times New Roman"/>
                <a:ea typeface="Times New Roman"/>
              </a:rPr>
              <a:t>Essaid</a:t>
            </a:r>
            <a:r>
              <a:rPr lang="ar-SA" sz="2800" dirty="0">
                <a:latin typeface="Times New Roman"/>
                <a:ea typeface="Times New Roman"/>
              </a:rPr>
              <a:t/>
            </a:r>
            <a:br>
              <a:rPr lang="ar-SA" sz="2800" dirty="0">
                <a:latin typeface="Times New Roman"/>
                <a:ea typeface="Times New Roman"/>
              </a:rPr>
            </a:br>
            <a:r>
              <a:rPr lang="ar-SA" sz="2800" dirty="0">
                <a:latin typeface="Times New Roman"/>
                <a:ea typeface="Times New Roman"/>
              </a:rPr>
              <a:t>-   </a:t>
            </a:r>
            <a:r>
              <a:rPr lang="en-US" sz="2800" dirty="0">
                <a:latin typeface="Times New Roman"/>
                <a:ea typeface="Times New Roman"/>
              </a:rPr>
              <a:t>Developing thinking skills in acquiring skills beyond the knowledge and developing the ability to think creatively among university students by Dr. Mona </a:t>
            </a:r>
            <a:r>
              <a:rPr lang="en-US" sz="2800" dirty="0" err="1">
                <a:latin typeface="Times New Roman"/>
                <a:ea typeface="Times New Roman"/>
              </a:rPr>
              <a:t>Tawakel</a:t>
            </a:r>
            <a:r>
              <a:rPr lang="en-US" sz="2800" dirty="0">
                <a:latin typeface="Times New Roman"/>
                <a:ea typeface="Times New Roman"/>
              </a:rPr>
              <a:t> </a:t>
            </a:r>
            <a:r>
              <a:rPr lang="en-US" sz="2800" dirty="0" err="1">
                <a:latin typeface="Times New Roman"/>
                <a:ea typeface="Times New Roman"/>
              </a:rPr>
              <a:t>Essaid</a:t>
            </a:r>
            <a:endParaRPr lang="en-US" sz="2400" dirty="0">
              <a:latin typeface="Times New Roman"/>
              <a:ea typeface="Times New Roman"/>
            </a:endParaRPr>
          </a:p>
          <a:p>
            <a:pPr algn="just" rtl="0"/>
            <a:r>
              <a:rPr lang="en-US" sz="2800" dirty="0">
                <a:latin typeface="Calibri"/>
                <a:ea typeface="Calibri"/>
                <a:cs typeface="Arial"/>
              </a:rPr>
              <a:t>-The reasons of female students’ reluctance to choose scientific</a:t>
            </a:r>
            <a:r>
              <a:rPr lang="en-US" sz="2800" dirty="0">
                <a:latin typeface="Arial"/>
                <a:ea typeface="Calibri"/>
              </a:rPr>
              <a:t> </a:t>
            </a:r>
            <a:r>
              <a:rPr lang="en-US" sz="2800" dirty="0">
                <a:latin typeface="Calibri"/>
                <a:ea typeface="Calibri"/>
                <a:cs typeface="Arial"/>
              </a:rPr>
              <a:t>disciplines</a:t>
            </a:r>
            <a:r>
              <a:rPr lang="en-US" sz="2800" dirty="0">
                <a:latin typeface="Arial"/>
                <a:ea typeface="Calibri"/>
              </a:rPr>
              <a:t> </a:t>
            </a:r>
            <a:r>
              <a:rPr lang="en-US" sz="2800" dirty="0">
                <a:latin typeface="Calibri"/>
                <a:ea typeface="Calibri"/>
                <a:cs typeface="Arial"/>
              </a:rPr>
              <a:t>and</a:t>
            </a:r>
            <a:r>
              <a:rPr lang="en-US" sz="2800" dirty="0">
                <a:latin typeface="Arial"/>
                <a:ea typeface="Calibri"/>
              </a:rPr>
              <a:t> </a:t>
            </a:r>
            <a:r>
              <a:rPr lang="en-US" sz="2800" dirty="0">
                <a:latin typeface="Calibri"/>
                <a:ea typeface="Calibri"/>
                <a:cs typeface="Arial"/>
              </a:rPr>
              <a:t>ways</a:t>
            </a:r>
            <a:r>
              <a:rPr lang="en-US" sz="2800" dirty="0">
                <a:latin typeface="Arial"/>
                <a:ea typeface="Calibri"/>
              </a:rPr>
              <a:t> </a:t>
            </a:r>
            <a:r>
              <a:rPr lang="en-US" sz="2800" dirty="0">
                <a:latin typeface="Calibri"/>
                <a:ea typeface="Calibri"/>
                <a:cs typeface="Arial"/>
              </a:rPr>
              <a:t>to</a:t>
            </a:r>
            <a:r>
              <a:rPr lang="en-US" sz="2800" dirty="0">
                <a:latin typeface="Arial"/>
                <a:ea typeface="Calibri"/>
              </a:rPr>
              <a:t> </a:t>
            </a:r>
            <a:r>
              <a:rPr lang="en-US" sz="2800" dirty="0">
                <a:latin typeface="Calibri"/>
                <a:ea typeface="Calibri"/>
                <a:cs typeface="Arial"/>
              </a:rPr>
              <a:t>overcome</a:t>
            </a:r>
            <a:r>
              <a:rPr lang="en-US" sz="2800" dirty="0">
                <a:latin typeface="Arial"/>
                <a:ea typeface="Calibri"/>
              </a:rPr>
              <a:t> </a:t>
            </a:r>
            <a:r>
              <a:rPr lang="en-US" sz="2800" dirty="0">
                <a:latin typeface="Calibri"/>
                <a:ea typeface="Calibri"/>
                <a:cs typeface="Arial"/>
              </a:rPr>
              <a:t>them by Dr. Mona </a:t>
            </a:r>
            <a:r>
              <a:rPr lang="en-US" sz="2800" dirty="0" err="1">
                <a:latin typeface="Calibri"/>
                <a:ea typeface="Calibri"/>
                <a:cs typeface="Arial"/>
              </a:rPr>
              <a:t>Tawakel</a:t>
            </a:r>
            <a:r>
              <a:rPr lang="en-US" sz="2800" dirty="0">
                <a:latin typeface="Calibri"/>
                <a:ea typeface="Calibri"/>
                <a:cs typeface="Arial"/>
              </a:rPr>
              <a:t> </a:t>
            </a:r>
            <a:r>
              <a:rPr lang="en-US" sz="2800" dirty="0" err="1">
                <a:latin typeface="Calibri"/>
                <a:ea typeface="Calibri"/>
                <a:cs typeface="Arial"/>
              </a:rPr>
              <a:t>Essaid</a:t>
            </a:r>
            <a:r>
              <a:rPr lang="ar-SA" sz="2800" dirty="0">
                <a:latin typeface="Calibri"/>
                <a:ea typeface="Calibri"/>
                <a:cs typeface="Arial"/>
              </a:rPr>
              <a:t/>
            </a:r>
            <a:br>
              <a:rPr lang="ar-SA" sz="2800" dirty="0">
                <a:latin typeface="Calibri"/>
                <a:ea typeface="Calibri"/>
                <a:cs typeface="Arial"/>
              </a:rPr>
            </a:br>
            <a:r>
              <a:rPr lang="ar-SA" sz="2800" dirty="0">
                <a:latin typeface="Calibri"/>
                <a:ea typeface="Calibri"/>
                <a:cs typeface="Arial"/>
              </a:rPr>
              <a:t>- </a:t>
            </a:r>
            <a:r>
              <a:rPr lang="en-US" sz="2800" dirty="0">
                <a:latin typeface="Calibri"/>
                <a:ea typeface="Calibri"/>
                <a:cs typeface="Arial"/>
              </a:rPr>
              <a:t>Diagnosing problems facing gifted and talented students from</a:t>
            </a:r>
            <a:r>
              <a:rPr lang="en-US" sz="2800" dirty="0">
                <a:latin typeface="Arial"/>
                <a:ea typeface="Calibri"/>
              </a:rPr>
              <a:t> </a:t>
            </a:r>
            <a:r>
              <a:rPr lang="en-US" sz="2800" dirty="0">
                <a:latin typeface="Calibri"/>
                <a:ea typeface="Calibri"/>
                <a:cs typeface="Arial"/>
              </a:rPr>
              <a:t>intermediate and secondary public schools by Dr. Mona </a:t>
            </a:r>
            <a:r>
              <a:rPr lang="en-US" sz="2800" dirty="0" err="1">
                <a:latin typeface="Calibri"/>
                <a:ea typeface="Calibri"/>
                <a:cs typeface="Arial"/>
              </a:rPr>
              <a:t>Tawakel</a:t>
            </a:r>
            <a:r>
              <a:rPr lang="en-US" sz="2800" dirty="0">
                <a:latin typeface="Calibri"/>
                <a:ea typeface="Calibri"/>
                <a:cs typeface="Arial"/>
              </a:rPr>
              <a:t> </a:t>
            </a:r>
            <a:r>
              <a:rPr lang="en-US" sz="2800" dirty="0" err="1">
                <a:latin typeface="Calibri"/>
                <a:ea typeface="Calibri"/>
                <a:cs typeface="Arial"/>
              </a:rPr>
              <a:t>Essaid</a:t>
            </a:r>
            <a:r>
              <a:rPr lang="en-US" sz="2800" dirty="0">
                <a:latin typeface="Calibri"/>
                <a:ea typeface="Calibri"/>
                <a:cs typeface="Arial"/>
              </a:rPr>
              <a:t> and</a:t>
            </a:r>
            <a:r>
              <a:rPr lang="en-US" sz="2800" dirty="0">
                <a:latin typeface="Arial"/>
                <a:ea typeface="Calibri"/>
              </a:rPr>
              <a:t> </a:t>
            </a:r>
            <a:r>
              <a:rPr lang="en-US" sz="2800" dirty="0" err="1">
                <a:latin typeface="Calibri"/>
                <a:ea typeface="Calibri"/>
                <a:cs typeface="Arial"/>
              </a:rPr>
              <a:t>Abdulhakim</a:t>
            </a:r>
            <a:r>
              <a:rPr lang="en-US" sz="2800" dirty="0">
                <a:latin typeface="Calibri"/>
                <a:ea typeface="Calibri"/>
                <a:cs typeface="Arial"/>
              </a:rPr>
              <a:t> </a:t>
            </a:r>
            <a:r>
              <a:rPr lang="en-US" sz="2800" dirty="0" err="1">
                <a:latin typeface="Calibri"/>
                <a:ea typeface="Calibri"/>
                <a:cs typeface="Arial"/>
              </a:rPr>
              <a:t>Radwan</a:t>
            </a:r>
            <a:r>
              <a:rPr lang="en-US" sz="2800" dirty="0">
                <a:latin typeface="Calibri"/>
                <a:ea typeface="Calibri"/>
                <a:cs typeface="Arial"/>
              </a:rPr>
              <a:t> Said</a:t>
            </a:r>
            <a:r>
              <a:rPr lang="ar-SA" sz="2800" dirty="0">
                <a:latin typeface="Calibri"/>
                <a:ea typeface="Calibri"/>
                <a:cs typeface="Arial"/>
              </a:rPr>
              <a:t>.</a:t>
            </a:r>
            <a:br>
              <a:rPr lang="ar-SA" sz="2800" dirty="0">
                <a:latin typeface="Calibri"/>
                <a:ea typeface="Calibri"/>
                <a:cs typeface="Arial"/>
              </a:rPr>
            </a:br>
            <a:r>
              <a:rPr lang="ar-SA" sz="2800" dirty="0">
                <a:latin typeface="Calibri"/>
                <a:ea typeface="Calibri"/>
                <a:cs typeface="Arial"/>
              </a:rPr>
              <a:t>- </a:t>
            </a:r>
            <a:r>
              <a:rPr lang="en-US" sz="2800" dirty="0">
                <a:latin typeface="Calibri"/>
                <a:ea typeface="Calibri"/>
                <a:cs typeface="Arial"/>
              </a:rPr>
              <a:t>The quality of family life and its impact</a:t>
            </a:r>
            <a:r>
              <a:rPr lang="en-US" sz="2800" dirty="0">
                <a:latin typeface="Arial"/>
                <a:ea typeface="Calibri"/>
              </a:rPr>
              <a:t> </a:t>
            </a:r>
            <a:r>
              <a:rPr lang="en-US" sz="2800" dirty="0">
                <a:latin typeface="Calibri"/>
                <a:ea typeface="Calibri"/>
                <a:cs typeface="Arial"/>
              </a:rPr>
              <a:t>on the ability of the mother to discover and develop multiple</a:t>
            </a:r>
            <a:r>
              <a:rPr lang="en-US" sz="2800" dirty="0">
                <a:latin typeface="Arial"/>
                <a:ea typeface="Calibri"/>
              </a:rPr>
              <a:t> </a:t>
            </a:r>
            <a:r>
              <a:rPr lang="en-US" sz="2800" dirty="0">
                <a:latin typeface="Calibri"/>
                <a:ea typeface="Calibri"/>
                <a:cs typeface="Arial"/>
              </a:rPr>
              <a:t>intelligences among children in pre-school age by Dr. </a:t>
            </a:r>
            <a:r>
              <a:rPr lang="en-US" sz="2800" dirty="0" err="1">
                <a:latin typeface="Calibri"/>
                <a:ea typeface="Calibri"/>
                <a:cs typeface="Arial"/>
              </a:rPr>
              <a:t>Ahlem</a:t>
            </a:r>
            <a:r>
              <a:rPr lang="en-US" sz="2800" dirty="0">
                <a:latin typeface="Calibri"/>
                <a:ea typeface="Calibri"/>
                <a:cs typeface="Arial"/>
              </a:rPr>
              <a:t> </a:t>
            </a:r>
            <a:r>
              <a:rPr lang="en-US" sz="2800" dirty="0" err="1">
                <a:latin typeface="Calibri"/>
                <a:ea typeface="Calibri"/>
                <a:cs typeface="Arial"/>
              </a:rPr>
              <a:t>abdel</a:t>
            </a:r>
            <a:r>
              <a:rPr lang="en-US" sz="2800" dirty="0">
                <a:latin typeface="Calibri"/>
                <a:ea typeface="Calibri"/>
                <a:cs typeface="Arial"/>
              </a:rPr>
              <a:t> </a:t>
            </a:r>
            <a:r>
              <a:rPr lang="en-US" sz="2800" dirty="0" err="1">
                <a:latin typeface="Calibri"/>
                <a:ea typeface="Calibri"/>
                <a:cs typeface="Arial"/>
              </a:rPr>
              <a:t>Athim</a:t>
            </a:r>
            <a:r>
              <a:rPr lang="en-US" sz="2800" dirty="0">
                <a:latin typeface="Arial"/>
                <a:ea typeface="Calibri"/>
              </a:rPr>
              <a:t> </a:t>
            </a:r>
            <a:r>
              <a:rPr lang="en-US" sz="2800" dirty="0" err="1">
                <a:latin typeface="Calibri"/>
                <a:ea typeface="Calibri"/>
                <a:cs typeface="Arial"/>
              </a:rPr>
              <a:t>Mabrouk</a:t>
            </a:r>
            <a:r>
              <a:rPr lang="en-US" sz="2800" dirty="0">
                <a:latin typeface="Calibri"/>
                <a:ea typeface="Calibri"/>
                <a:cs typeface="Arial"/>
              </a:rPr>
              <a:t> , Dr. </a:t>
            </a:r>
            <a:r>
              <a:rPr lang="en-US" sz="2800" dirty="0" err="1">
                <a:latin typeface="Calibri"/>
                <a:ea typeface="Calibri"/>
                <a:cs typeface="Arial"/>
              </a:rPr>
              <a:t>Manar</a:t>
            </a:r>
            <a:r>
              <a:rPr lang="en-US" sz="2800" dirty="0">
                <a:latin typeface="Calibri"/>
                <a:ea typeface="Calibri"/>
                <a:cs typeface="Arial"/>
              </a:rPr>
              <a:t> Abdul </a:t>
            </a:r>
            <a:r>
              <a:rPr lang="en-US" sz="2800" dirty="0" err="1">
                <a:latin typeface="Calibri"/>
                <a:ea typeface="Calibri"/>
                <a:cs typeface="Arial"/>
              </a:rPr>
              <a:t>Rahman</a:t>
            </a:r>
            <a:r>
              <a:rPr lang="en-US" sz="2800" dirty="0">
                <a:latin typeface="Calibri"/>
                <a:ea typeface="Calibri"/>
                <a:cs typeface="Arial"/>
              </a:rPr>
              <a:t> </a:t>
            </a:r>
            <a:r>
              <a:rPr lang="en-US" sz="2800" dirty="0" err="1">
                <a:latin typeface="Calibri"/>
                <a:ea typeface="Calibri"/>
                <a:cs typeface="Arial"/>
              </a:rPr>
              <a:t>Khather</a:t>
            </a:r>
            <a:r>
              <a:rPr lang="ar-SA" sz="2800" dirty="0">
                <a:latin typeface="Calibri"/>
                <a:ea typeface="Calibri"/>
                <a:cs typeface="Arial"/>
              </a:rPr>
              <a:t>.</a:t>
            </a:r>
            <a:br>
              <a:rPr lang="ar-SA" sz="2800" dirty="0">
                <a:latin typeface="Calibri"/>
                <a:ea typeface="Calibri"/>
                <a:cs typeface="Arial"/>
              </a:rPr>
            </a:br>
            <a:r>
              <a:rPr lang="ar-SA" sz="2800" dirty="0">
                <a:latin typeface="Calibri"/>
                <a:ea typeface="Calibri"/>
                <a:cs typeface="Arial"/>
              </a:rPr>
              <a:t> </a:t>
            </a:r>
            <a:r>
              <a:rPr lang="en-US" sz="2800" dirty="0">
                <a:latin typeface="Calibri"/>
                <a:ea typeface="Calibri"/>
                <a:cs typeface="Arial"/>
              </a:rPr>
              <a:t>Training female student/trainer in home economics on movement research skills by  Dr. </a:t>
            </a:r>
            <a:r>
              <a:rPr lang="en-US" sz="2800" dirty="0" err="1">
                <a:latin typeface="Calibri"/>
                <a:ea typeface="Calibri"/>
                <a:cs typeface="Arial"/>
              </a:rPr>
              <a:t>Ahlem</a:t>
            </a:r>
            <a:r>
              <a:rPr lang="en-US" sz="2800" dirty="0">
                <a:latin typeface="Calibri"/>
                <a:ea typeface="Calibri"/>
                <a:cs typeface="Arial"/>
              </a:rPr>
              <a:t> </a:t>
            </a:r>
            <a:r>
              <a:rPr lang="en-US" sz="2800" dirty="0" err="1">
                <a:latin typeface="Calibri"/>
                <a:ea typeface="Calibri"/>
                <a:cs typeface="Arial"/>
              </a:rPr>
              <a:t>abdel</a:t>
            </a:r>
            <a:r>
              <a:rPr lang="en-US" sz="2800" dirty="0">
                <a:latin typeface="Calibri"/>
                <a:ea typeface="Calibri"/>
                <a:cs typeface="Arial"/>
              </a:rPr>
              <a:t> </a:t>
            </a:r>
            <a:r>
              <a:rPr lang="en-US" sz="2800" dirty="0" err="1">
                <a:latin typeface="Calibri"/>
                <a:ea typeface="Calibri"/>
                <a:cs typeface="Arial"/>
              </a:rPr>
              <a:t>Athim</a:t>
            </a:r>
            <a:r>
              <a:rPr lang="en-US" sz="2800" dirty="0">
                <a:latin typeface="Calibri"/>
                <a:ea typeface="Calibri"/>
                <a:cs typeface="Arial"/>
              </a:rPr>
              <a:t> </a:t>
            </a:r>
            <a:r>
              <a:rPr lang="en-US" sz="2800" dirty="0" err="1">
                <a:latin typeface="Calibri"/>
                <a:ea typeface="Calibri"/>
                <a:cs typeface="Arial"/>
              </a:rPr>
              <a:t>Mabrouk</a:t>
            </a:r>
            <a:endParaRPr lang="ar-SA" dirty="0"/>
          </a:p>
        </p:txBody>
      </p:sp>
    </p:spTree>
    <p:extLst>
      <p:ext uri="{BB962C8B-B14F-4D97-AF65-F5344CB8AC3E}">
        <p14:creationId xmlns:p14="http://schemas.microsoft.com/office/powerpoint/2010/main" val="2673672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764704"/>
            <a:ext cx="8856984" cy="5976664"/>
          </a:xfrm>
        </p:spPr>
        <p:txBody>
          <a:bodyPr>
            <a:normAutofit fontScale="85000" lnSpcReduction="10000"/>
          </a:bodyPr>
          <a:lstStyle/>
          <a:p>
            <a:pPr algn="just" rtl="0"/>
            <a:r>
              <a:rPr lang="en-US" sz="2800" dirty="0">
                <a:latin typeface="Times New Roman"/>
                <a:ea typeface="Times New Roman"/>
              </a:rPr>
              <a:t>Towards building a social model of education for the prevention of drug damage in academic institutions by Dr. </a:t>
            </a:r>
            <a:r>
              <a:rPr lang="en-US" sz="2800" dirty="0" err="1">
                <a:latin typeface="Times New Roman"/>
                <a:ea typeface="Times New Roman"/>
              </a:rPr>
              <a:t>Abdulhakim</a:t>
            </a:r>
            <a:r>
              <a:rPr lang="en-US" sz="2800" dirty="0">
                <a:latin typeface="Times New Roman"/>
                <a:ea typeface="Times New Roman"/>
              </a:rPr>
              <a:t> </a:t>
            </a:r>
            <a:r>
              <a:rPr lang="en-US" sz="2800" dirty="0" err="1">
                <a:latin typeface="Times New Roman"/>
                <a:ea typeface="Times New Roman"/>
              </a:rPr>
              <a:t>Radwan</a:t>
            </a:r>
            <a:r>
              <a:rPr lang="en-US" sz="2800" dirty="0">
                <a:latin typeface="Times New Roman"/>
                <a:ea typeface="Times New Roman"/>
              </a:rPr>
              <a:t> </a:t>
            </a:r>
            <a:r>
              <a:rPr lang="en-US" sz="2800" dirty="0" err="1">
                <a:latin typeface="Times New Roman"/>
                <a:ea typeface="Times New Roman"/>
              </a:rPr>
              <a:t>Saiid</a:t>
            </a:r>
            <a:r>
              <a:rPr lang="en-US" sz="2800" dirty="0">
                <a:latin typeface="Times New Roman"/>
                <a:ea typeface="Times New Roman"/>
              </a:rPr>
              <a:t>.</a:t>
            </a:r>
            <a:r>
              <a:rPr lang="ar-SA" sz="2800" dirty="0">
                <a:latin typeface="Times New Roman"/>
                <a:ea typeface="Times New Roman"/>
              </a:rPr>
              <a:t/>
            </a:r>
            <a:br>
              <a:rPr lang="ar-SA" sz="2800" dirty="0">
                <a:latin typeface="Times New Roman"/>
                <a:ea typeface="Times New Roman"/>
              </a:rPr>
            </a:br>
            <a:r>
              <a:rPr lang="en-US" sz="2800" dirty="0">
                <a:latin typeface="Times New Roman"/>
                <a:ea typeface="Times New Roman"/>
              </a:rPr>
              <a:t>- Towards building a system of administrative practices for discovering and nurturing talented students by Dr. </a:t>
            </a:r>
            <a:r>
              <a:rPr lang="en-US" sz="2800" dirty="0" err="1">
                <a:latin typeface="Times New Roman"/>
                <a:ea typeface="Times New Roman"/>
              </a:rPr>
              <a:t>Abdulhakim</a:t>
            </a:r>
            <a:r>
              <a:rPr lang="en-US" sz="2800" dirty="0">
                <a:latin typeface="Times New Roman"/>
                <a:ea typeface="Times New Roman"/>
              </a:rPr>
              <a:t> </a:t>
            </a:r>
            <a:r>
              <a:rPr lang="en-US" sz="2800" dirty="0" err="1">
                <a:latin typeface="Times New Roman"/>
                <a:ea typeface="Times New Roman"/>
              </a:rPr>
              <a:t>Radwan</a:t>
            </a:r>
            <a:r>
              <a:rPr lang="en-US" sz="2800" dirty="0">
                <a:latin typeface="Times New Roman"/>
                <a:ea typeface="Times New Roman"/>
              </a:rPr>
              <a:t> </a:t>
            </a:r>
            <a:r>
              <a:rPr lang="en-US" sz="2800" dirty="0" err="1">
                <a:latin typeface="Times New Roman"/>
                <a:ea typeface="Times New Roman"/>
              </a:rPr>
              <a:t>Saiid</a:t>
            </a:r>
            <a:r>
              <a:rPr lang="ar-SA" sz="2800" dirty="0">
                <a:latin typeface="Times New Roman"/>
                <a:ea typeface="Times New Roman"/>
              </a:rPr>
              <a:t/>
            </a:r>
            <a:br>
              <a:rPr lang="ar-SA" sz="2800" dirty="0">
                <a:latin typeface="Times New Roman"/>
                <a:ea typeface="Times New Roman"/>
              </a:rPr>
            </a:br>
            <a:r>
              <a:rPr lang="ar-SA" sz="2800" dirty="0">
                <a:latin typeface="Times New Roman"/>
                <a:ea typeface="Times New Roman"/>
              </a:rPr>
              <a:t> </a:t>
            </a:r>
            <a:r>
              <a:rPr lang="en-US" sz="2800" dirty="0">
                <a:latin typeface="Times New Roman"/>
                <a:ea typeface="Times New Roman"/>
              </a:rPr>
              <a:t>Psychological dilemma among a sample of lawyers and its relationship to some psychological and professional changes by Dr. </a:t>
            </a:r>
            <a:r>
              <a:rPr lang="en-US" sz="2800" dirty="0" err="1">
                <a:latin typeface="Times New Roman"/>
                <a:ea typeface="Times New Roman"/>
              </a:rPr>
              <a:t>Rjuat</a:t>
            </a:r>
            <a:r>
              <a:rPr lang="en-US" sz="2800" dirty="0">
                <a:latin typeface="Times New Roman"/>
                <a:ea typeface="Times New Roman"/>
              </a:rPr>
              <a:t> </a:t>
            </a:r>
            <a:r>
              <a:rPr lang="en-US" sz="2800" dirty="0" err="1">
                <a:latin typeface="Times New Roman"/>
                <a:ea typeface="Times New Roman"/>
              </a:rPr>
              <a:t>Abdullatif</a:t>
            </a:r>
            <a:r>
              <a:rPr lang="en-US" sz="2800" dirty="0">
                <a:latin typeface="Times New Roman"/>
                <a:ea typeface="Times New Roman"/>
              </a:rPr>
              <a:t> </a:t>
            </a:r>
            <a:r>
              <a:rPr lang="en-US" sz="2800" dirty="0" err="1">
                <a:latin typeface="Times New Roman"/>
                <a:ea typeface="Times New Roman"/>
              </a:rPr>
              <a:t>Metwally</a:t>
            </a:r>
            <a:r>
              <a:rPr lang="ar-SA" sz="2800" dirty="0">
                <a:latin typeface="Times New Roman"/>
                <a:ea typeface="Times New Roman"/>
              </a:rPr>
              <a:t>-</a:t>
            </a:r>
            <a:endParaRPr lang="en-US" sz="2400" dirty="0">
              <a:latin typeface="Times New Roman"/>
              <a:ea typeface="Times New Roman"/>
            </a:endParaRPr>
          </a:p>
          <a:p>
            <a:pPr algn="just" rtl="0"/>
            <a:r>
              <a:rPr lang="en-US" sz="2800" dirty="0">
                <a:latin typeface="Times New Roman"/>
                <a:ea typeface="Times New Roman"/>
              </a:rPr>
              <a:t>- Patterns of violence between inmates of correctional institutions and its associated factors by Dr. </a:t>
            </a:r>
            <a:r>
              <a:rPr lang="en-US" sz="2800" dirty="0" err="1">
                <a:latin typeface="Times New Roman"/>
                <a:ea typeface="Times New Roman"/>
              </a:rPr>
              <a:t>Saleh</a:t>
            </a:r>
            <a:r>
              <a:rPr lang="en-US" sz="2800" dirty="0">
                <a:latin typeface="Times New Roman"/>
                <a:ea typeface="Times New Roman"/>
              </a:rPr>
              <a:t> bin Abdullah al-</a:t>
            </a:r>
            <a:r>
              <a:rPr lang="en-US" sz="2800" dirty="0" err="1">
                <a:latin typeface="Times New Roman"/>
                <a:ea typeface="Times New Roman"/>
              </a:rPr>
              <a:t>Aqeel</a:t>
            </a:r>
            <a:r>
              <a:rPr lang="en-US" sz="2800" dirty="0">
                <a:latin typeface="Times New Roman"/>
                <a:ea typeface="Times New Roman"/>
              </a:rPr>
              <a:t>.</a:t>
            </a:r>
            <a:r>
              <a:rPr lang="ar-SA" sz="2800" dirty="0">
                <a:latin typeface="Times New Roman"/>
                <a:ea typeface="Times New Roman"/>
              </a:rPr>
              <a:t/>
            </a:r>
            <a:br>
              <a:rPr lang="ar-SA" sz="2800" dirty="0">
                <a:latin typeface="Times New Roman"/>
                <a:ea typeface="Times New Roman"/>
              </a:rPr>
            </a:br>
            <a:r>
              <a:rPr lang="en-US" sz="2800" dirty="0">
                <a:latin typeface="Times New Roman"/>
                <a:ea typeface="Times New Roman"/>
              </a:rPr>
              <a:t>- Influential Factors in the citizen’s choice of domestic tourism in Saudi Arabia by Dr. </a:t>
            </a:r>
            <a:r>
              <a:rPr lang="en-US" sz="2800" dirty="0" err="1">
                <a:latin typeface="Times New Roman"/>
                <a:ea typeface="Times New Roman"/>
              </a:rPr>
              <a:t>Saleh</a:t>
            </a:r>
            <a:r>
              <a:rPr lang="en-US" sz="2800" dirty="0">
                <a:latin typeface="Times New Roman"/>
                <a:ea typeface="Times New Roman"/>
              </a:rPr>
              <a:t> bin Abdullah al-</a:t>
            </a:r>
            <a:r>
              <a:rPr lang="en-US" sz="2800" dirty="0" err="1">
                <a:latin typeface="Times New Roman"/>
                <a:ea typeface="Times New Roman"/>
              </a:rPr>
              <a:t>Aqeel</a:t>
            </a:r>
            <a:r>
              <a:rPr lang="ar-SA" sz="2800" dirty="0">
                <a:latin typeface="Times New Roman"/>
                <a:ea typeface="Times New Roman"/>
              </a:rPr>
              <a:t/>
            </a:r>
            <a:br>
              <a:rPr lang="ar-SA" sz="2800" dirty="0">
                <a:latin typeface="Times New Roman"/>
                <a:ea typeface="Times New Roman"/>
              </a:rPr>
            </a:br>
            <a:r>
              <a:rPr lang="ar-SA" sz="2800" dirty="0">
                <a:latin typeface="Times New Roman"/>
                <a:ea typeface="Times New Roman"/>
              </a:rPr>
              <a:t> </a:t>
            </a:r>
            <a:r>
              <a:rPr lang="en-US" sz="2800" dirty="0">
                <a:latin typeface="Times New Roman"/>
                <a:ea typeface="Times New Roman"/>
              </a:rPr>
              <a:t>The role of cultural interaction in social change and the protection of intellectual security by Dr. </a:t>
            </a:r>
            <a:r>
              <a:rPr lang="en-US" sz="2800" dirty="0" err="1">
                <a:latin typeface="Times New Roman"/>
                <a:ea typeface="Times New Roman"/>
              </a:rPr>
              <a:t>Saleh</a:t>
            </a:r>
            <a:r>
              <a:rPr lang="en-US" sz="2800" dirty="0">
                <a:latin typeface="Times New Roman"/>
                <a:ea typeface="Times New Roman"/>
              </a:rPr>
              <a:t> bin Abdullah Al-</a:t>
            </a:r>
            <a:r>
              <a:rPr lang="en-US" sz="2800" dirty="0" err="1">
                <a:latin typeface="Times New Roman"/>
                <a:ea typeface="Times New Roman"/>
              </a:rPr>
              <a:t>Aqeel</a:t>
            </a:r>
            <a:endParaRPr lang="en-US" sz="2400" dirty="0">
              <a:latin typeface="Times New Roman"/>
              <a:ea typeface="Times New Roman"/>
            </a:endParaRPr>
          </a:p>
          <a:p>
            <a:pPr algn="just" rtl="0"/>
            <a:r>
              <a:rPr lang="en-US" sz="2800" dirty="0">
                <a:latin typeface="Times New Roman"/>
                <a:ea typeface="Times New Roman"/>
              </a:rPr>
              <a:t>Then there was a series of discussions at the Research Center; among them was Dr. </a:t>
            </a:r>
            <a:r>
              <a:rPr lang="en-US" sz="2800" dirty="0" err="1">
                <a:latin typeface="Times New Roman"/>
                <a:ea typeface="Times New Roman"/>
              </a:rPr>
              <a:t>Abdulhakim</a:t>
            </a:r>
            <a:r>
              <a:rPr lang="en-US" sz="2800" dirty="0">
                <a:latin typeface="Times New Roman"/>
                <a:ea typeface="Times New Roman"/>
              </a:rPr>
              <a:t> </a:t>
            </a:r>
            <a:r>
              <a:rPr lang="en-US" sz="2800" dirty="0" err="1">
                <a:latin typeface="Times New Roman"/>
                <a:ea typeface="Times New Roman"/>
              </a:rPr>
              <a:t>Rathwan</a:t>
            </a:r>
            <a:r>
              <a:rPr lang="en-US" sz="2800" dirty="0">
                <a:latin typeface="Times New Roman"/>
                <a:ea typeface="Times New Roman"/>
              </a:rPr>
              <a:t> Said.</a:t>
            </a:r>
            <a:endParaRPr lang="en-US" sz="2400" dirty="0">
              <a:latin typeface="Times New Roman"/>
              <a:ea typeface="Times New Roman"/>
            </a:endParaRPr>
          </a:p>
          <a:p>
            <a:pPr algn="just" rtl="0"/>
            <a:endParaRPr lang="ar-SA" dirty="0"/>
          </a:p>
        </p:txBody>
      </p:sp>
    </p:spTree>
    <p:extLst>
      <p:ext uri="{BB962C8B-B14F-4D97-AF65-F5344CB8AC3E}">
        <p14:creationId xmlns:p14="http://schemas.microsoft.com/office/powerpoint/2010/main" val="4006831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http://www.mu.edu.sa/sites/default/files/mu_standardseaarch333333333333.jpg"/>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p:spPr>
      </p:pic>
    </p:spTree>
    <p:extLst>
      <p:ext uri="{BB962C8B-B14F-4D97-AF65-F5344CB8AC3E}">
        <p14:creationId xmlns:p14="http://schemas.microsoft.com/office/powerpoint/2010/main" val="4800704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TotalTime>
  <Words>30</Words>
  <Application>Microsoft Office PowerPoint</Application>
  <PresentationFormat>عرض على الشاشة (3:4)‏</PresentationFormat>
  <Paragraphs>12</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تدفق</vt:lpstr>
      <vt:lpstr>Research Day </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Day </dc:title>
  <dc:creator>Mu</dc:creator>
  <cp:lastModifiedBy>Mu</cp:lastModifiedBy>
  <cp:revision>2</cp:revision>
  <dcterms:created xsi:type="dcterms:W3CDTF">2015-04-05T07:19:57Z</dcterms:created>
  <dcterms:modified xsi:type="dcterms:W3CDTF">2015-04-05T07:27:21Z</dcterms:modified>
</cp:coreProperties>
</file>