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9" r:id="rId14"/>
    <p:sldId id="268" r:id="rId15"/>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1">
        <a:schemeClr val="bg2"/>
      </p:bgRef>
    </p:bg>
    <p:spTree>
      <p:nvGrpSpPr>
        <p:cNvPr id="1" name=""/>
        <p:cNvGrpSpPr/>
        <p:nvPr/>
      </p:nvGrpSpPr>
      <p:grpSpPr>
        <a:xfrm>
          <a:off x="0" y="0"/>
          <a:ext cx="0" cy="0"/>
          <a:chOff x="0" y="0"/>
          <a:chExt cx="0" cy="0"/>
        </a:xfrm>
      </p:grpSpPr>
      <p:sp>
        <p:nvSpPr>
          <p:cNvPr id="7" name="مستطيل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مستطيل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مستطيل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عنوان 7"/>
          <p:cNvSpPr>
            <a:spLocks noGrp="1"/>
          </p:cNvSpPr>
          <p:nvPr>
            <p:ph type="ctrTitle"/>
          </p:nvPr>
        </p:nvSpPr>
        <p:spPr>
          <a:xfrm>
            <a:off x="2362200" y="4038600"/>
            <a:ext cx="6477000" cy="1828800"/>
          </a:xfrm>
        </p:spPr>
        <p:txBody>
          <a:bodyPr anchor="b"/>
          <a:lstStyle>
            <a:lvl1pPr>
              <a:defRPr cap="all" baseline="0"/>
            </a:lvl1pPr>
          </a:lstStyle>
          <a:p>
            <a:r>
              <a:rPr kumimoji="0" lang="ar-SA" smtClean="0"/>
              <a:t>انقر لتحرير نمط العنوان الرئيسي</a:t>
            </a:r>
            <a:endParaRPr kumimoji="0" lang="en-US"/>
          </a:p>
        </p:txBody>
      </p:sp>
      <p:sp>
        <p:nvSpPr>
          <p:cNvPr id="9" name="عنوان فرعي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28" name="عنصر نائب للتاريخ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1B8ABB09-4A1D-463E-8065-109CC2B7EFAA}" type="datetimeFigureOut">
              <a:rPr lang="ar-SA" smtClean="0"/>
              <a:t>01/05/35</a:t>
            </a:fld>
            <a:endParaRPr lang="ar-SA"/>
          </a:p>
        </p:txBody>
      </p:sp>
      <p:sp>
        <p:nvSpPr>
          <p:cNvPr id="17" name="عنصر نائب للتذييل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ar-SA"/>
          </a:p>
        </p:txBody>
      </p:sp>
      <p:sp>
        <p:nvSpPr>
          <p:cNvPr id="29" name="عنصر نائب لرقم الشريحة 28"/>
          <p:cNvSpPr>
            <a:spLocks noGrp="1"/>
          </p:cNvSpPr>
          <p:nvPr>
            <p:ph type="sldNum" sz="quarter" idx="12"/>
          </p:nvPr>
        </p:nvSpPr>
        <p:spPr>
          <a:xfrm>
            <a:off x="8001000" y="228600"/>
            <a:ext cx="838200" cy="381000"/>
          </a:xfrm>
        </p:spPr>
        <p:txBody>
          <a:bodyPr/>
          <a:lstStyle>
            <a:lvl1pPr>
              <a:defRPr>
                <a:solidFill>
                  <a:schemeClr val="tx2"/>
                </a:solidFill>
              </a:defRPr>
            </a:lvl1pPr>
          </a:lstStyle>
          <a:p>
            <a:fld id="{0B34F065-1154-456A-91E3-76DE8E75E17B}" type="slidenum">
              <a:rPr lang="ar-SA" smtClean="0"/>
              <a:t>‹#›</a:t>
            </a:fld>
            <a:endParaRPr lang="ar-SA"/>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01/05/35</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عنوان ونص عموديان">
    <p:bg>
      <p:bgRef idx="1001">
        <a:schemeClr val="bg1"/>
      </p:bgRef>
    </p:bg>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553200" y="609600"/>
            <a:ext cx="2057400" cy="5516563"/>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609600"/>
            <a:ext cx="5562600" cy="5516564"/>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a:xfrm>
            <a:off x="6553200" y="6248402"/>
            <a:ext cx="2209800" cy="365125"/>
          </a:xfrm>
        </p:spPr>
        <p:txBody>
          <a:bodyPr/>
          <a:lstStyle/>
          <a:p>
            <a:fld id="{1B8ABB09-4A1D-463E-8065-109CC2B7EFAA}" type="datetimeFigureOut">
              <a:rPr lang="ar-SA" smtClean="0"/>
              <a:t>01/05/35</a:t>
            </a:fld>
            <a:endParaRPr lang="ar-SA"/>
          </a:p>
        </p:txBody>
      </p:sp>
      <p:sp>
        <p:nvSpPr>
          <p:cNvPr id="5" name="عنصر نائب للتذييل 4"/>
          <p:cNvSpPr>
            <a:spLocks noGrp="1"/>
          </p:cNvSpPr>
          <p:nvPr>
            <p:ph type="ftr" sz="quarter" idx="11"/>
          </p:nvPr>
        </p:nvSpPr>
        <p:spPr>
          <a:xfrm>
            <a:off x="457201" y="6248207"/>
            <a:ext cx="5573483" cy="365125"/>
          </a:xfrm>
        </p:spPr>
        <p:txBody>
          <a:bodyPr/>
          <a:lstStyle/>
          <a:p>
            <a:endParaRPr lang="ar-SA"/>
          </a:p>
        </p:txBody>
      </p:sp>
      <p:sp>
        <p:nvSpPr>
          <p:cNvPr id="7" name="مستطيل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مستطيل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مستطيل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عنصر نائب لرقم الشريحة 5"/>
          <p:cNvSpPr>
            <a:spLocks noGrp="1"/>
          </p:cNvSpPr>
          <p:nvPr>
            <p:ph type="sldNum" sz="quarter" idx="12"/>
          </p:nvPr>
        </p:nvSpPr>
        <p:spPr>
          <a:xfrm rot="5400000">
            <a:off x="5989638" y="144462"/>
            <a:ext cx="533400" cy="244476"/>
          </a:xfrm>
        </p:spPr>
        <p:txBody>
          <a:bodyPr/>
          <a:lstStyle/>
          <a:p>
            <a:fld id="{0B34F065-1154-456A-91E3-76DE8E75E17B}" type="slidenum">
              <a:rPr lang="ar-SA" smtClean="0"/>
              <a:t>‹#›</a:t>
            </a:fld>
            <a:endParaRPr lang="ar-SA"/>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a:xfrm>
            <a:off x="612648" y="228600"/>
            <a:ext cx="8153400" cy="990600"/>
          </a:xfrm>
        </p:spPr>
        <p:txBody>
          <a:bodyPr/>
          <a:lstStyle/>
          <a:p>
            <a:r>
              <a:rPr kumimoji="0" lang="ar-SA" smtClean="0"/>
              <a:t>انقر لتحرير نمط العنوان الرئيسي</a:t>
            </a:r>
            <a:endParaRPr kumimoji="0" lang="en-US"/>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01/05/35</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lvl1pPr>
              <a:defRPr>
                <a:solidFill>
                  <a:srgbClr val="FFFFFF"/>
                </a:solidFill>
              </a:defRPr>
            </a:lvl1pPr>
          </a:lstStyle>
          <a:p>
            <a:fld id="{0B34F065-1154-456A-91E3-76DE8E75E17B}" type="slidenum">
              <a:rPr lang="ar-SA" smtClean="0"/>
              <a:t>‹#›</a:t>
            </a:fld>
            <a:endParaRPr lang="ar-SA"/>
          </a:p>
        </p:txBody>
      </p:sp>
      <p:sp>
        <p:nvSpPr>
          <p:cNvPr id="8" name="عنصر نائب للمحتوى 7"/>
          <p:cNvSpPr>
            <a:spLocks noGrp="1"/>
          </p:cNvSpPr>
          <p:nvPr>
            <p:ph sz="quarter" idx="1"/>
          </p:nvPr>
        </p:nvSpPr>
        <p:spPr>
          <a:xfrm>
            <a:off x="612648" y="1600200"/>
            <a:ext cx="8153400" cy="44958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Ref idx="1003">
        <a:schemeClr val="bg1"/>
      </p:bgRef>
    </p:bg>
    <p:spTree>
      <p:nvGrpSpPr>
        <p:cNvPr id="1" name=""/>
        <p:cNvGrpSpPr/>
        <p:nvPr/>
      </p:nvGrpSpPr>
      <p:grpSpPr>
        <a:xfrm>
          <a:off x="0" y="0"/>
          <a:ext cx="0" cy="0"/>
          <a:chOff x="0" y="0"/>
          <a:chExt cx="0" cy="0"/>
        </a:xfrm>
      </p:grpSpPr>
      <p:sp>
        <p:nvSpPr>
          <p:cNvPr id="3" name="عنصر نائب للنص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7" name="مستطيل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مستطيل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مستطيل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عنوان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ar-SA" smtClean="0"/>
              <a:t>انقر لتحرير نمط العنوان الرئيسي</a:t>
            </a:r>
            <a:endParaRPr kumimoji="0" lang="en-US"/>
          </a:p>
        </p:txBody>
      </p:sp>
      <p:sp>
        <p:nvSpPr>
          <p:cNvPr id="12" name="عنصر نائب للتاريخ 11"/>
          <p:cNvSpPr>
            <a:spLocks noGrp="1"/>
          </p:cNvSpPr>
          <p:nvPr>
            <p:ph type="dt" sz="half" idx="10"/>
          </p:nvPr>
        </p:nvSpPr>
        <p:spPr/>
        <p:txBody>
          <a:bodyPr/>
          <a:lstStyle/>
          <a:p>
            <a:fld id="{1B8ABB09-4A1D-463E-8065-109CC2B7EFAA}" type="datetimeFigureOut">
              <a:rPr lang="ar-SA" smtClean="0"/>
              <a:t>01/05/35</a:t>
            </a:fld>
            <a:endParaRPr lang="ar-SA"/>
          </a:p>
        </p:txBody>
      </p:sp>
      <p:sp>
        <p:nvSpPr>
          <p:cNvPr id="13" name="عنصر نائب لرقم الشريحة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0B34F065-1154-456A-91E3-76DE8E75E17B}" type="slidenum">
              <a:rPr lang="ar-SA" smtClean="0"/>
              <a:t>‹#›</a:t>
            </a:fld>
            <a:endParaRPr lang="ar-SA"/>
          </a:p>
        </p:txBody>
      </p:sp>
      <p:sp>
        <p:nvSpPr>
          <p:cNvPr id="14" name="عنصر نائب للتذييل 13"/>
          <p:cNvSpPr>
            <a:spLocks noGrp="1"/>
          </p:cNvSpPr>
          <p:nvPr>
            <p:ph type="ftr" sz="quarter" idx="12"/>
          </p:nvPr>
        </p:nvSpPr>
        <p:spPr/>
        <p:txBody>
          <a:bodyPr/>
          <a:lstStyle/>
          <a:p>
            <a:endParaRPr lang="ar-SA"/>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9" name="عنصر نائب للمحتوى 8"/>
          <p:cNvSpPr>
            <a:spLocks noGrp="1"/>
          </p:cNvSpPr>
          <p:nvPr>
            <p:ph sz="quarter" idx="1"/>
          </p:nvPr>
        </p:nvSpPr>
        <p:spPr>
          <a:xfrm>
            <a:off x="609600" y="1589567"/>
            <a:ext cx="3886200" cy="45720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1" name="عنصر نائب للمحتوى 10"/>
          <p:cNvSpPr>
            <a:spLocks noGrp="1"/>
          </p:cNvSpPr>
          <p:nvPr>
            <p:ph sz="quarter" idx="2"/>
          </p:nvPr>
        </p:nvSpPr>
        <p:spPr>
          <a:xfrm>
            <a:off x="4844901" y="1589567"/>
            <a:ext cx="3886200" cy="45720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8" name="عنصر نائب للتاريخ 7"/>
          <p:cNvSpPr>
            <a:spLocks noGrp="1"/>
          </p:cNvSpPr>
          <p:nvPr>
            <p:ph type="dt" sz="half" idx="15"/>
          </p:nvPr>
        </p:nvSpPr>
        <p:spPr/>
        <p:txBody>
          <a:bodyPr rtlCol="0"/>
          <a:lstStyle/>
          <a:p>
            <a:fld id="{1B8ABB09-4A1D-463E-8065-109CC2B7EFAA}" type="datetimeFigureOut">
              <a:rPr lang="ar-SA" smtClean="0"/>
              <a:t>01/05/35</a:t>
            </a:fld>
            <a:endParaRPr lang="ar-SA"/>
          </a:p>
        </p:txBody>
      </p:sp>
      <p:sp>
        <p:nvSpPr>
          <p:cNvPr id="10" name="عنصر نائب لرقم الشريحة 9"/>
          <p:cNvSpPr>
            <a:spLocks noGrp="1"/>
          </p:cNvSpPr>
          <p:nvPr>
            <p:ph type="sldNum" sz="quarter" idx="16"/>
          </p:nvPr>
        </p:nvSpPr>
        <p:spPr/>
        <p:txBody>
          <a:bodyPr rtlCol="0"/>
          <a:lstStyle/>
          <a:p>
            <a:fld id="{0B34F065-1154-456A-91E3-76DE8E75E17B}" type="slidenum">
              <a:rPr lang="ar-SA" smtClean="0"/>
              <a:t>‹#›</a:t>
            </a:fld>
            <a:endParaRPr lang="ar-SA"/>
          </a:p>
        </p:txBody>
      </p:sp>
      <p:sp>
        <p:nvSpPr>
          <p:cNvPr id="12" name="عنصر نائب للتذييل 11"/>
          <p:cNvSpPr>
            <a:spLocks noGrp="1"/>
          </p:cNvSpPr>
          <p:nvPr>
            <p:ph type="ftr" sz="quarter" idx="17"/>
          </p:nvPr>
        </p:nvSpPr>
        <p:spPr/>
        <p:txBody>
          <a:bodyPr rtlCol="0"/>
          <a:lstStyle/>
          <a:p>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533400" y="273050"/>
            <a:ext cx="8153400" cy="869950"/>
          </a:xfrm>
        </p:spPr>
        <p:txBody>
          <a:bodyPr anchor="ctr"/>
          <a:lstStyle>
            <a:lvl1pPr>
              <a:defRPr/>
            </a:lvl1pPr>
          </a:lstStyle>
          <a:p>
            <a:r>
              <a:rPr kumimoji="0" lang="ar-SA" smtClean="0"/>
              <a:t>انقر لتحرير نمط العنوان الرئيسي</a:t>
            </a:r>
            <a:endParaRPr kumimoji="0" lang="en-US"/>
          </a:p>
        </p:txBody>
      </p:sp>
      <p:sp>
        <p:nvSpPr>
          <p:cNvPr id="11" name="عنصر نائب للمحتوى 10"/>
          <p:cNvSpPr>
            <a:spLocks noGrp="1"/>
          </p:cNvSpPr>
          <p:nvPr>
            <p:ph sz="quarter" idx="2"/>
          </p:nvPr>
        </p:nvSpPr>
        <p:spPr>
          <a:xfrm>
            <a:off x="609600" y="2438400"/>
            <a:ext cx="3886200" cy="35814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3" name="عنصر نائب للمحتوى 12"/>
          <p:cNvSpPr>
            <a:spLocks noGrp="1"/>
          </p:cNvSpPr>
          <p:nvPr>
            <p:ph sz="quarter" idx="4"/>
          </p:nvPr>
        </p:nvSpPr>
        <p:spPr>
          <a:xfrm>
            <a:off x="4800600" y="2438400"/>
            <a:ext cx="3886200" cy="35814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0" name="عنصر نائب للتاريخ 9"/>
          <p:cNvSpPr>
            <a:spLocks noGrp="1"/>
          </p:cNvSpPr>
          <p:nvPr>
            <p:ph type="dt" sz="half" idx="15"/>
          </p:nvPr>
        </p:nvSpPr>
        <p:spPr/>
        <p:txBody>
          <a:bodyPr rtlCol="0"/>
          <a:lstStyle/>
          <a:p>
            <a:fld id="{1B8ABB09-4A1D-463E-8065-109CC2B7EFAA}" type="datetimeFigureOut">
              <a:rPr lang="ar-SA" smtClean="0"/>
              <a:t>01/05/35</a:t>
            </a:fld>
            <a:endParaRPr lang="ar-SA"/>
          </a:p>
        </p:txBody>
      </p:sp>
      <p:sp>
        <p:nvSpPr>
          <p:cNvPr id="12" name="عنصر نائب لرقم الشريحة 11"/>
          <p:cNvSpPr>
            <a:spLocks noGrp="1"/>
          </p:cNvSpPr>
          <p:nvPr>
            <p:ph type="sldNum" sz="quarter" idx="16"/>
          </p:nvPr>
        </p:nvSpPr>
        <p:spPr/>
        <p:txBody>
          <a:bodyPr rtlCol="0"/>
          <a:lstStyle/>
          <a:p>
            <a:fld id="{0B34F065-1154-456A-91E3-76DE8E75E17B}" type="slidenum">
              <a:rPr lang="ar-SA" smtClean="0"/>
              <a:t>‹#›</a:t>
            </a:fld>
            <a:endParaRPr lang="ar-SA"/>
          </a:p>
        </p:txBody>
      </p:sp>
      <p:sp>
        <p:nvSpPr>
          <p:cNvPr id="14" name="عنصر نائب للتذييل 13"/>
          <p:cNvSpPr>
            <a:spLocks noGrp="1"/>
          </p:cNvSpPr>
          <p:nvPr>
            <p:ph type="ftr" sz="quarter" idx="17"/>
          </p:nvPr>
        </p:nvSpPr>
        <p:spPr/>
        <p:txBody>
          <a:bodyPr rtlCol="0"/>
          <a:lstStyle/>
          <a:p>
            <a:endParaRPr lang="ar-SA"/>
          </a:p>
        </p:txBody>
      </p:sp>
      <p:sp>
        <p:nvSpPr>
          <p:cNvPr id="16" name="عنصر نائب للنص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ar-SA" smtClean="0"/>
              <a:t>انقر لتحرير أنماط النص الرئيسي</a:t>
            </a:r>
          </a:p>
        </p:txBody>
      </p:sp>
      <p:sp>
        <p:nvSpPr>
          <p:cNvPr id="15" name="عنصر نائب للنص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ar-SA" smtClean="0"/>
              <a:t>انقر لتحرير أنماط النص الرئيسي</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p>
            <a:fld id="{1B8ABB09-4A1D-463E-8065-109CC2B7EFAA}" type="datetimeFigureOut">
              <a:rPr lang="ar-SA" smtClean="0"/>
              <a:t>01/05/35</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lvl1pPr>
              <a:defRPr>
                <a:solidFill>
                  <a:srgbClr val="FFFFFF"/>
                </a:solidFill>
              </a:defRPr>
            </a:lvl1pPr>
          </a:lstStyle>
          <a:p>
            <a:fld id="{0B34F065-1154-456A-91E3-76DE8E75E17B}"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t>01/05/35</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a:xfrm>
            <a:off x="0" y="6248400"/>
            <a:ext cx="533400" cy="381000"/>
          </a:xfrm>
        </p:spPr>
        <p:txBody>
          <a:bodyPr/>
          <a:lstStyle>
            <a:lvl1pPr>
              <a:defRPr>
                <a:solidFill>
                  <a:schemeClr val="tx2"/>
                </a:solidFill>
              </a:defRPr>
            </a:lvl1pPr>
          </a:lstStyle>
          <a:p>
            <a:fld id="{0B34F065-1154-456A-91E3-76DE8E75E17B}"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609600" y="273050"/>
            <a:ext cx="8077200" cy="869950"/>
          </a:xfrm>
        </p:spPr>
        <p:txBody>
          <a:bodyPr anchor="ctr"/>
          <a:lstStyle>
            <a:lvl1pPr algn="l">
              <a:buNone/>
              <a:defRPr sz="4400" b="0"/>
            </a:lvl1pPr>
          </a:lstStyle>
          <a:p>
            <a:r>
              <a:rPr kumimoji="0" lang="ar-SA" smtClean="0"/>
              <a:t>انقر لتحرير نمط العنوان الرئيسي</a:t>
            </a:r>
            <a:endParaRPr kumimoji="0" lang="en-US"/>
          </a:p>
        </p:txBody>
      </p:sp>
      <p:sp>
        <p:nvSpPr>
          <p:cNvPr id="5" name="عنصر نائب للتاريخ 4"/>
          <p:cNvSpPr>
            <a:spLocks noGrp="1"/>
          </p:cNvSpPr>
          <p:nvPr>
            <p:ph type="dt" sz="half" idx="10"/>
          </p:nvPr>
        </p:nvSpPr>
        <p:spPr/>
        <p:txBody>
          <a:bodyPr/>
          <a:lstStyle/>
          <a:p>
            <a:fld id="{1B8ABB09-4A1D-463E-8065-109CC2B7EFAA}" type="datetimeFigureOut">
              <a:rPr lang="ar-SA" smtClean="0"/>
              <a:t>01/05/35</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lvl1pPr>
              <a:defRPr>
                <a:solidFill>
                  <a:srgbClr val="FFFFFF"/>
                </a:solidFill>
              </a:defRPr>
            </a:lvl1pPr>
          </a:lstStyle>
          <a:p>
            <a:fld id="{0B34F065-1154-456A-91E3-76DE8E75E17B}" type="slidenum">
              <a:rPr lang="ar-SA" smtClean="0"/>
              <a:t>‹#›</a:t>
            </a:fld>
            <a:endParaRPr lang="ar-SA"/>
          </a:p>
        </p:txBody>
      </p:sp>
      <p:sp>
        <p:nvSpPr>
          <p:cNvPr id="3" name="عنصر نائب للنص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ar-SA" smtClean="0"/>
              <a:t>انقر لتحرير أنماط النص الرئيسي</a:t>
            </a:r>
          </a:p>
        </p:txBody>
      </p:sp>
      <p:sp>
        <p:nvSpPr>
          <p:cNvPr id="9" name="عنصر نائب للمحتوى 8"/>
          <p:cNvSpPr>
            <a:spLocks noGrp="1"/>
          </p:cNvSpPr>
          <p:nvPr>
            <p:ph sz="quarter" idx="1"/>
          </p:nvPr>
        </p:nvSpPr>
        <p:spPr>
          <a:xfrm>
            <a:off x="2362200" y="1752600"/>
            <a:ext cx="6400800" cy="44196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bg>
      <p:bgRef idx="1003">
        <a:schemeClr val="bg2"/>
      </p:bgRef>
    </p:bg>
    <p:spTree>
      <p:nvGrpSpPr>
        <p:cNvPr id="1" name=""/>
        <p:cNvGrpSpPr/>
        <p:nvPr/>
      </p:nvGrpSpPr>
      <p:grpSpPr>
        <a:xfrm>
          <a:off x="0" y="0"/>
          <a:ext cx="0" cy="0"/>
          <a:chOff x="0" y="0"/>
          <a:chExt cx="0" cy="0"/>
        </a:xfrm>
      </p:grpSpPr>
      <p:sp>
        <p:nvSpPr>
          <p:cNvPr id="4" name="عنصر نائب للنص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ar-SA" smtClean="0"/>
              <a:t>انقر لتحرير أنماط النص الرئيسي</a:t>
            </a:r>
          </a:p>
        </p:txBody>
      </p:sp>
      <p:sp>
        <p:nvSpPr>
          <p:cNvPr id="8" name="مستطيل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مستطيل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مستطيل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عنوان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ar-SA" smtClean="0"/>
              <a:t>انقر لتحرير نمط العنوان الرئيسي</a:t>
            </a:r>
            <a:endParaRPr kumimoji="0" lang="en-US"/>
          </a:p>
        </p:txBody>
      </p:sp>
      <p:sp>
        <p:nvSpPr>
          <p:cNvPr id="11" name="مستطيل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عنصر نائب للتاريخ 11"/>
          <p:cNvSpPr>
            <a:spLocks noGrp="1"/>
          </p:cNvSpPr>
          <p:nvPr>
            <p:ph type="dt" sz="half" idx="10"/>
          </p:nvPr>
        </p:nvSpPr>
        <p:spPr>
          <a:xfrm>
            <a:off x="6248400" y="6248400"/>
            <a:ext cx="2667000" cy="365125"/>
          </a:xfrm>
        </p:spPr>
        <p:txBody>
          <a:bodyPr rtlCol="0"/>
          <a:lstStyle/>
          <a:p>
            <a:fld id="{1B8ABB09-4A1D-463E-8065-109CC2B7EFAA}" type="datetimeFigureOut">
              <a:rPr lang="ar-SA" smtClean="0"/>
              <a:t>01/05/35</a:t>
            </a:fld>
            <a:endParaRPr lang="ar-SA"/>
          </a:p>
        </p:txBody>
      </p:sp>
      <p:sp>
        <p:nvSpPr>
          <p:cNvPr id="13" name="عنصر نائب لرقم الشريحة 12"/>
          <p:cNvSpPr>
            <a:spLocks noGrp="1"/>
          </p:cNvSpPr>
          <p:nvPr>
            <p:ph type="sldNum" sz="quarter" idx="11"/>
          </p:nvPr>
        </p:nvSpPr>
        <p:spPr>
          <a:xfrm>
            <a:off x="0" y="4667249"/>
            <a:ext cx="1447800" cy="663578"/>
          </a:xfrm>
        </p:spPr>
        <p:txBody>
          <a:bodyPr rtlCol="0"/>
          <a:lstStyle>
            <a:lvl1pPr>
              <a:defRPr sz="2800"/>
            </a:lvl1pPr>
          </a:lstStyle>
          <a:p>
            <a:fld id="{0B34F065-1154-456A-91E3-76DE8E75E17B}" type="slidenum">
              <a:rPr lang="ar-SA" smtClean="0"/>
              <a:t>‹#›</a:t>
            </a:fld>
            <a:endParaRPr lang="ar-SA"/>
          </a:p>
        </p:txBody>
      </p:sp>
      <p:sp>
        <p:nvSpPr>
          <p:cNvPr id="14" name="عنصر نائب للتذييل 13"/>
          <p:cNvSpPr>
            <a:spLocks noGrp="1"/>
          </p:cNvSpPr>
          <p:nvPr>
            <p:ph type="ftr" sz="quarter" idx="12"/>
          </p:nvPr>
        </p:nvSpPr>
        <p:spPr>
          <a:xfrm>
            <a:off x="1600200" y="6248206"/>
            <a:ext cx="4572000" cy="365125"/>
          </a:xfrm>
        </p:spPr>
        <p:txBody>
          <a:bodyPr rtlCol="0"/>
          <a:lstStyle/>
          <a:p>
            <a:endParaRPr lang="ar-SA"/>
          </a:p>
        </p:txBody>
      </p:sp>
      <p:sp>
        <p:nvSpPr>
          <p:cNvPr id="3" name="عنصر نائب للصورة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ar-SA" smtClean="0"/>
              <a:t>انقر فوق الأيقونة لإضافة صورة</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عنصر نائب للعنوان 21"/>
          <p:cNvSpPr>
            <a:spLocks noGrp="1"/>
          </p:cNvSpPr>
          <p:nvPr>
            <p:ph type="title"/>
          </p:nvPr>
        </p:nvSpPr>
        <p:spPr>
          <a:xfrm>
            <a:off x="609600" y="228600"/>
            <a:ext cx="8153400" cy="990600"/>
          </a:xfrm>
          <a:prstGeom prst="rect">
            <a:avLst/>
          </a:prstGeom>
        </p:spPr>
        <p:txBody>
          <a:bodyPr vert="horz" anchor="ctr">
            <a:normAutofit/>
          </a:bodyPr>
          <a:lstStyle/>
          <a:p>
            <a:r>
              <a:rPr kumimoji="0" lang="ar-SA" smtClean="0"/>
              <a:t>انقر لتحرير نمط العنوان الرئيسي</a:t>
            </a:r>
            <a:endParaRPr kumimoji="0" lang="en-US"/>
          </a:p>
        </p:txBody>
      </p:sp>
      <p:sp>
        <p:nvSpPr>
          <p:cNvPr id="13" name="عنصر نائب للنص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4" name="عنصر نائب للتاريخ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1B8ABB09-4A1D-463E-8065-109CC2B7EFAA}" type="datetimeFigureOut">
              <a:rPr lang="ar-SA" smtClean="0"/>
              <a:t>01/05/35</a:t>
            </a:fld>
            <a:endParaRPr lang="ar-SA"/>
          </a:p>
        </p:txBody>
      </p:sp>
      <p:sp>
        <p:nvSpPr>
          <p:cNvPr id="3" name="عنصر نائب للتذييل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ar-SA"/>
          </a:p>
        </p:txBody>
      </p:sp>
      <p:sp>
        <p:nvSpPr>
          <p:cNvPr id="7" name="مستطيل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مستطيل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مستطيل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عنصر نائب لرقم الشريحة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0B34F065-1154-456A-91E3-76DE8E75E17B}"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4400" kern="1200">
          <a:solidFill>
            <a:schemeClr val="tx2"/>
          </a:solidFill>
          <a:latin typeface="+mj-lt"/>
          <a:ea typeface="+mj-ea"/>
          <a:cs typeface="+mj-cs"/>
        </a:defRPr>
      </a:lvl1pPr>
    </p:titleStyle>
    <p:bodyStyle>
      <a:lvl1pPr marL="320040" indent="-320040" algn="r" rtl="1"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r" rtl="1"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r" rtl="1"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r" rtl="1"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r" rtl="1"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r" rtl="1"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r" rtl="1"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r" rtl="1"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r" rtl="1"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lstStyle/>
          <a:p>
            <a:r>
              <a:rPr lang="ar-SA" dirty="0" smtClean="0"/>
              <a:t>تدريس الأدب </a:t>
            </a:r>
            <a:endParaRPr lang="ar-SA" dirty="0"/>
          </a:p>
        </p:txBody>
      </p:sp>
      <p:sp>
        <p:nvSpPr>
          <p:cNvPr id="3" name="عنوان فرعي 2"/>
          <p:cNvSpPr>
            <a:spLocks noGrp="1"/>
          </p:cNvSpPr>
          <p:nvPr>
            <p:ph type="subTitle" idx="1"/>
          </p:nvPr>
        </p:nvSpPr>
        <p:spPr/>
        <p:txBody>
          <a:bodyPr>
            <a:normAutofit fontScale="92500" lnSpcReduction="20000"/>
          </a:bodyPr>
          <a:lstStyle/>
          <a:p>
            <a:r>
              <a:rPr lang="ar-SA" dirty="0" smtClean="0"/>
              <a:t>د ماجدة حسام الدين أستاذ المناهج </a:t>
            </a:r>
            <a:r>
              <a:rPr lang="ar-SA" smtClean="0"/>
              <a:t>وطرق التدريس المساعد في الكلية</a:t>
            </a:r>
          </a:p>
        </p:txBody>
      </p:sp>
    </p:spTree>
    <p:extLst>
      <p:ext uri="{BB962C8B-B14F-4D97-AF65-F5344CB8AC3E}">
        <p14:creationId xmlns:p14="http://schemas.microsoft.com/office/powerpoint/2010/main" val="9720207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مفهوم التذوق الأدبي ومهاراته</a:t>
            </a:r>
            <a:endParaRPr lang="ar-SA" dirty="0"/>
          </a:p>
        </p:txBody>
      </p:sp>
      <p:sp>
        <p:nvSpPr>
          <p:cNvPr id="3" name="عنصر نائب للمحتوى 2"/>
          <p:cNvSpPr>
            <a:spLocks noGrp="1"/>
          </p:cNvSpPr>
          <p:nvPr>
            <p:ph sz="quarter" idx="1"/>
          </p:nvPr>
        </p:nvSpPr>
        <p:spPr/>
        <p:txBody>
          <a:bodyPr/>
          <a:lstStyle/>
          <a:p>
            <a:r>
              <a:rPr lang="ar-SA" dirty="0" smtClean="0"/>
              <a:t>التذوق الأدبي هو ( النشاط الايجابي الذي يقوم به المتلقي استجابة لنص أدبي معين بعد تركيز انتباهه عليه وتفاعله معه وجدانيا وعقليا ومن ثم يستطيع تقديره والحكم عليه )</a:t>
            </a:r>
          </a:p>
          <a:p>
            <a:r>
              <a:rPr lang="ar-SA" dirty="0" smtClean="0"/>
              <a:t>وفي اطار المفهوم السابق حدد الباحث عددا من المهارات التي تكشف عن التذوق الأدبي في فن الشعر نوجزها فيما يلي :</a:t>
            </a:r>
          </a:p>
          <a:p>
            <a:r>
              <a:rPr lang="ar-SA" dirty="0" smtClean="0"/>
              <a:t>1- القدرة علي استخراج البيت الذي يتضمن الفكرة الرئيسة</a:t>
            </a:r>
          </a:p>
          <a:p>
            <a:r>
              <a:rPr lang="ar-SA" dirty="0" smtClean="0"/>
              <a:t>2- ادراك ما بين الأبيات من وحدة عضوية وما بين الأفكار من ترابط </a:t>
            </a:r>
          </a:p>
          <a:p>
            <a:r>
              <a:rPr lang="ar-SA" dirty="0" smtClean="0"/>
              <a:t>3 القدرة علي اختيار العنوان المعبر عن أحاسيس الشاعر </a:t>
            </a:r>
          </a:p>
        </p:txBody>
      </p:sp>
    </p:spTree>
    <p:extLst>
      <p:ext uri="{BB962C8B-B14F-4D97-AF65-F5344CB8AC3E}">
        <p14:creationId xmlns:p14="http://schemas.microsoft.com/office/powerpoint/2010/main" val="356065969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تابع مهارات التذوق الأدبي</a:t>
            </a:r>
            <a:endParaRPr lang="ar-SA" dirty="0"/>
          </a:p>
        </p:txBody>
      </p:sp>
      <p:sp>
        <p:nvSpPr>
          <p:cNvPr id="3" name="عنصر نائب للمحتوى 2"/>
          <p:cNvSpPr>
            <a:spLocks noGrp="1"/>
          </p:cNvSpPr>
          <p:nvPr>
            <p:ph sz="quarter" idx="1"/>
          </p:nvPr>
        </p:nvSpPr>
        <p:spPr/>
        <p:txBody>
          <a:bodyPr/>
          <a:lstStyle/>
          <a:p>
            <a:r>
              <a:rPr lang="ar-SA" dirty="0" smtClean="0"/>
              <a:t>4- ادراك ما في الأفكار من عمق وفهم المعاني التي يوحي بها قول الشاعر </a:t>
            </a:r>
          </a:p>
          <a:p>
            <a:r>
              <a:rPr lang="ar-SA" dirty="0" smtClean="0"/>
              <a:t>5 القدرة علي ادراك أهمية الكلمة في القصيدة </a:t>
            </a:r>
          </a:p>
          <a:p>
            <a:r>
              <a:rPr lang="ar-SA" dirty="0" smtClean="0"/>
              <a:t>6 القدرة علي اكتشاف العيب الموجود في الأبيات </a:t>
            </a:r>
          </a:p>
          <a:p>
            <a:r>
              <a:rPr lang="ar-SA" dirty="0" smtClean="0"/>
              <a:t>7 القدرة علي تعرف الصور البلاغية ومدي توفيقها </a:t>
            </a:r>
          </a:p>
          <a:p>
            <a:r>
              <a:rPr lang="ar-SA" dirty="0" smtClean="0"/>
              <a:t>8 ادراك التناسب بين الكلمة والجو النفسي الذي تثيره القصيدة</a:t>
            </a:r>
            <a:endParaRPr lang="ar-SA" dirty="0"/>
          </a:p>
        </p:txBody>
      </p:sp>
    </p:spTree>
    <p:extLst>
      <p:ext uri="{BB962C8B-B14F-4D97-AF65-F5344CB8AC3E}">
        <p14:creationId xmlns:p14="http://schemas.microsoft.com/office/powerpoint/2010/main" val="404806608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dirty="0" smtClean="0"/>
              <a:t>اعتبارات يراعيها المعلم لتنمية الذوق الأدبي لدي الطلاب</a:t>
            </a:r>
            <a:endParaRPr lang="ar-SA" dirty="0"/>
          </a:p>
        </p:txBody>
      </p:sp>
      <p:sp>
        <p:nvSpPr>
          <p:cNvPr id="3" name="عنصر نائب للمحتوى 2"/>
          <p:cNvSpPr>
            <a:spLocks noGrp="1"/>
          </p:cNvSpPr>
          <p:nvPr>
            <p:ph sz="quarter" idx="1"/>
          </p:nvPr>
        </p:nvSpPr>
        <p:spPr/>
        <p:txBody>
          <a:bodyPr>
            <a:normAutofit fontScale="92500"/>
          </a:bodyPr>
          <a:lstStyle/>
          <a:p>
            <a:r>
              <a:rPr lang="ar-SA" dirty="0" smtClean="0"/>
              <a:t>1- تعهد الطلاب الذين لديهم ملكة التذوق في أي مرحلة من مراحل التعليم</a:t>
            </a:r>
          </a:p>
          <a:p>
            <a:r>
              <a:rPr lang="ar-SA" dirty="0" smtClean="0"/>
              <a:t>2- مشاركة الطلاب في الدرس وعدم الاستئثار بشرحه</a:t>
            </a:r>
          </a:p>
          <a:p>
            <a:r>
              <a:rPr lang="ar-SA" dirty="0" smtClean="0"/>
              <a:t>3 عدم الوقوف عند افهم السطحي للنص ولكن التطرق للفهم </a:t>
            </a:r>
            <a:r>
              <a:rPr lang="ar-SA" dirty="0" err="1" smtClean="0"/>
              <a:t>التذوقى</a:t>
            </a:r>
            <a:endParaRPr lang="ar-SA" dirty="0" smtClean="0"/>
          </a:p>
          <a:p>
            <a:r>
              <a:rPr lang="ar-SA" dirty="0" smtClean="0"/>
              <a:t>4- أن يكثر المعلم من عقد الموازنات بين النصوص الأدبية أو بين بعض العبارات والمفردات </a:t>
            </a:r>
          </a:p>
          <a:p>
            <a:r>
              <a:rPr lang="ar-SA" dirty="0" smtClean="0"/>
              <a:t>5- تشجيع الطلاب علي محاكاة الأعمال الأدبية الجيدة ومحاولة التأليف علي منوالها </a:t>
            </a:r>
          </a:p>
          <a:p>
            <a:r>
              <a:rPr lang="ar-SA" dirty="0" smtClean="0"/>
              <a:t>6- تدريب الطلاب علي الموضوعية في النقد</a:t>
            </a:r>
            <a:endParaRPr lang="ar-SA" dirty="0"/>
          </a:p>
        </p:txBody>
      </p:sp>
    </p:spTree>
    <p:extLst>
      <p:ext uri="{BB962C8B-B14F-4D97-AF65-F5344CB8AC3E}">
        <p14:creationId xmlns:p14="http://schemas.microsoft.com/office/powerpoint/2010/main" val="346984597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خطوات درس الأدب </a:t>
            </a:r>
            <a:endParaRPr lang="ar-SA" dirty="0"/>
          </a:p>
        </p:txBody>
      </p:sp>
      <p:sp>
        <p:nvSpPr>
          <p:cNvPr id="3" name="عنصر نائب للمحتوى 2"/>
          <p:cNvSpPr>
            <a:spLocks noGrp="1"/>
          </p:cNvSpPr>
          <p:nvPr>
            <p:ph sz="quarter" idx="1"/>
          </p:nvPr>
        </p:nvSpPr>
        <p:spPr/>
        <p:txBody>
          <a:bodyPr/>
          <a:lstStyle/>
          <a:p>
            <a:r>
              <a:rPr lang="ar-SA" dirty="0" smtClean="0"/>
              <a:t>1- التمهيد</a:t>
            </a:r>
          </a:p>
          <a:p>
            <a:r>
              <a:rPr lang="ar-SA" dirty="0" smtClean="0"/>
              <a:t>2-عرض النص</a:t>
            </a:r>
          </a:p>
          <a:p>
            <a:r>
              <a:rPr lang="ar-SA" dirty="0" smtClean="0"/>
              <a:t>3- قراءة النص</a:t>
            </a:r>
          </a:p>
          <a:p>
            <a:r>
              <a:rPr lang="ar-SA" dirty="0" smtClean="0"/>
              <a:t>4- شرح النص</a:t>
            </a:r>
          </a:p>
          <a:p>
            <a:r>
              <a:rPr lang="ar-SA" dirty="0" smtClean="0"/>
              <a:t>5- الربط بين الوحدات</a:t>
            </a:r>
          </a:p>
          <a:p>
            <a:r>
              <a:rPr lang="ar-SA" dirty="0" smtClean="0"/>
              <a:t>6- التذوق البلاغي للنص</a:t>
            </a:r>
          </a:p>
          <a:p>
            <a:r>
              <a:rPr lang="ar-SA" dirty="0" smtClean="0"/>
              <a:t>7- التحليل والاستنباط</a:t>
            </a:r>
            <a:endParaRPr lang="ar-SA" dirty="0"/>
          </a:p>
        </p:txBody>
      </p:sp>
    </p:spTree>
    <p:extLst>
      <p:ext uri="{BB962C8B-B14F-4D97-AF65-F5344CB8AC3E}">
        <p14:creationId xmlns:p14="http://schemas.microsoft.com/office/powerpoint/2010/main" val="29347689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أسس اختيار النصوص الأدبية</a:t>
            </a:r>
            <a:endParaRPr lang="ar-SA" dirty="0"/>
          </a:p>
        </p:txBody>
      </p:sp>
      <p:sp>
        <p:nvSpPr>
          <p:cNvPr id="3" name="عنصر نائب للمحتوى 2"/>
          <p:cNvSpPr>
            <a:spLocks noGrp="1"/>
          </p:cNvSpPr>
          <p:nvPr>
            <p:ph sz="quarter" idx="1"/>
          </p:nvPr>
        </p:nvSpPr>
        <p:spPr/>
        <p:txBody>
          <a:bodyPr>
            <a:normAutofit lnSpcReduction="10000"/>
          </a:bodyPr>
          <a:lstStyle/>
          <a:p>
            <a:r>
              <a:rPr lang="ar-SA" dirty="0" smtClean="0"/>
              <a:t>1- طور النمو الذي يمر به المتعلم بما يصحبه من ملامح جسمية وانفعالية وعقلية واجتماعية ولغوية </a:t>
            </a:r>
          </a:p>
          <a:p>
            <a:r>
              <a:rPr lang="ar-SA" dirty="0" smtClean="0"/>
              <a:t>2- مراعاة الفروق الفردية بين الطلاب واختلاف البيئات</a:t>
            </a:r>
          </a:p>
          <a:p>
            <a:r>
              <a:rPr lang="ar-SA" dirty="0" smtClean="0"/>
              <a:t>3 – حيوية النصوص وجاذبيتها من خلال ارتباطها بخبرات المتعلمين </a:t>
            </a:r>
          </a:p>
          <a:p>
            <a:r>
              <a:rPr lang="ar-SA" dirty="0" smtClean="0"/>
              <a:t>4- اتصال النصوص بالمناسبات الدينية والوطنية والاجتماعية</a:t>
            </a:r>
          </a:p>
          <a:p>
            <a:r>
              <a:rPr lang="ar-SA" dirty="0" smtClean="0"/>
              <a:t>5- استخدام الأناشيد في الحلقة الأولي من المرحلة الابتدائية</a:t>
            </a:r>
          </a:p>
          <a:p>
            <a:r>
              <a:rPr lang="ar-SA" dirty="0" smtClean="0"/>
              <a:t>6- أن تكون النصوص الأدبية المختارة مما يرمي إلي تهذيب النفس وترقيق الوجدان وتعزيز المثل العليا </a:t>
            </a:r>
            <a:r>
              <a:rPr lang="ar-SA" smtClean="0"/>
              <a:t>والقيم الاسلامية السامية</a:t>
            </a:r>
            <a:endParaRPr lang="ar-SA" dirty="0"/>
          </a:p>
        </p:txBody>
      </p:sp>
    </p:spTree>
    <p:extLst>
      <p:ext uri="{BB962C8B-B14F-4D97-AF65-F5344CB8AC3E}">
        <p14:creationId xmlns:p14="http://schemas.microsoft.com/office/powerpoint/2010/main" val="23389812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مفهوم الأدب </a:t>
            </a:r>
            <a:endParaRPr lang="ar-SA" dirty="0"/>
          </a:p>
        </p:txBody>
      </p:sp>
      <p:sp>
        <p:nvSpPr>
          <p:cNvPr id="3" name="عنصر نائب للمحتوى 2"/>
          <p:cNvSpPr>
            <a:spLocks noGrp="1"/>
          </p:cNvSpPr>
          <p:nvPr>
            <p:ph sz="quarter" idx="1"/>
          </p:nvPr>
        </p:nvSpPr>
        <p:spPr/>
        <p:txBody>
          <a:bodyPr>
            <a:normAutofit/>
          </a:bodyPr>
          <a:lstStyle/>
          <a:p>
            <a:r>
              <a:rPr lang="ar-SA" dirty="0" smtClean="0"/>
              <a:t>الأدب في مفهومه الواسع هو الذي كان سائدا في المؤلفات العربية القديمة أو هو كما قال ابن خلدون هو أشعار العرب وأخبارهم والأخذ من كل علم بطرف </a:t>
            </a:r>
          </a:p>
          <a:p>
            <a:r>
              <a:rPr lang="ar-SA" dirty="0" smtClean="0"/>
              <a:t>الأدب </a:t>
            </a:r>
            <a:r>
              <a:rPr lang="ar-SA" dirty="0" err="1" smtClean="0"/>
              <a:t>بفهومه</a:t>
            </a:r>
            <a:r>
              <a:rPr lang="ar-SA" dirty="0" smtClean="0"/>
              <a:t> المعاصر : هو التعبير باللفظ الجميل عن المعني الجميل وهو بهذا المفهوم يعد فنا من الفنون الجميلة التي تعبر عن مشاعر النفس الانسانية وتؤثر في الوجدان بقدر ما فيها من جمال التصوير وحسن التعبير وروعة الخيال ولهذا فالشخص عندما يقرأ قصيدة رائعة أو مقالة بارعة أو قصة جيدة يشعر بلذة فنية كتلك التي يجدها حين يسمع لحنا موسيقيا أو يري صورة جميلة</a:t>
            </a:r>
            <a:endParaRPr lang="ar-SA" dirty="0"/>
          </a:p>
        </p:txBody>
      </p:sp>
    </p:spTree>
    <p:extLst>
      <p:ext uri="{BB962C8B-B14F-4D97-AF65-F5344CB8AC3E}">
        <p14:creationId xmlns:p14="http://schemas.microsoft.com/office/powerpoint/2010/main" val="161816068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الأدب في المجال الدراسي </a:t>
            </a:r>
            <a:endParaRPr lang="ar-SA" dirty="0"/>
          </a:p>
        </p:txBody>
      </p:sp>
      <p:sp>
        <p:nvSpPr>
          <p:cNvPr id="3" name="عنصر نائب للمحتوى 2"/>
          <p:cNvSpPr>
            <a:spLocks noGrp="1"/>
          </p:cNvSpPr>
          <p:nvPr>
            <p:ph sz="quarter" idx="1"/>
          </p:nvPr>
        </p:nvSpPr>
        <p:spPr/>
        <p:txBody>
          <a:bodyPr/>
          <a:lstStyle/>
          <a:p>
            <a:r>
              <a:rPr lang="ar-SA" dirty="0" smtClean="0"/>
              <a:t>هو الأحكام الأدبية التي تستنبط من خلال دراسة النصوص الأدبية في ضوء الأسس البلاغية والمعايير النقدية</a:t>
            </a:r>
          </a:p>
          <a:p>
            <a:r>
              <a:rPr lang="ar-SA" dirty="0" smtClean="0"/>
              <a:t>وبالتالي فإن دراسة الأدب تشمل </a:t>
            </a:r>
            <a:r>
              <a:rPr lang="ar-SA" dirty="0"/>
              <a:t>(</a:t>
            </a:r>
            <a:r>
              <a:rPr lang="ar-SA" dirty="0" smtClean="0"/>
              <a:t>أساسيات في دراسة الأدب )ما يلي:</a:t>
            </a:r>
          </a:p>
          <a:p>
            <a:r>
              <a:rPr lang="ar-SA" dirty="0" smtClean="0"/>
              <a:t>1- الحكم علي أدب شاعر أو ناثر من حيث قوته أو ضعفه وفقا للأسس البلاغية والنقدية السائدة في عصره</a:t>
            </a:r>
          </a:p>
          <a:p>
            <a:r>
              <a:rPr lang="ar-SA" dirty="0" smtClean="0"/>
              <a:t>2- الحكم علي أدب عصر معين كالعصر الجاهلي أو الاسلامي من ناحية الفنون الأدبية السائدة فيه</a:t>
            </a:r>
          </a:p>
          <a:p>
            <a:r>
              <a:rPr lang="ar-SA" dirty="0" smtClean="0"/>
              <a:t>3- تتبع تطور الأدب في عصوره المختلفة</a:t>
            </a:r>
            <a:endParaRPr lang="ar-SA" dirty="0"/>
          </a:p>
        </p:txBody>
      </p:sp>
    </p:spTree>
    <p:extLst>
      <p:ext uri="{BB962C8B-B14F-4D97-AF65-F5344CB8AC3E}">
        <p14:creationId xmlns:p14="http://schemas.microsoft.com/office/powerpoint/2010/main" val="137012143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وظيفة الأدب</a:t>
            </a:r>
            <a:endParaRPr lang="ar-SA" dirty="0"/>
          </a:p>
        </p:txBody>
      </p:sp>
      <p:sp>
        <p:nvSpPr>
          <p:cNvPr id="3" name="عنصر نائب للمحتوى 2"/>
          <p:cNvSpPr>
            <a:spLocks noGrp="1"/>
          </p:cNvSpPr>
          <p:nvPr>
            <p:ph sz="quarter" idx="1"/>
          </p:nvPr>
        </p:nvSpPr>
        <p:spPr/>
        <p:txBody>
          <a:bodyPr/>
          <a:lstStyle/>
          <a:p>
            <a:r>
              <a:rPr lang="ar-SA" dirty="0" smtClean="0"/>
              <a:t>من أهم وظائف الأدب ما يأتي :</a:t>
            </a:r>
          </a:p>
          <a:p>
            <a:r>
              <a:rPr lang="ar-SA" dirty="0" smtClean="0"/>
              <a:t>1- يصور الأدب ما يدور في النفس الإنسانية من مشاعر نبيلة والعواطف السامية والأفكار النافعة تصويرا نافعا يؤثر في الوجدان والعقول </a:t>
            </a:r>
          </a:p>
          <a:p>
            <a:endParaRPr lang="ar-SA" dirty="0" smtClean="0"/>
          </a:p>
          <a:p>
            <a:r>
              <a:rPr lang="ar-SA" dirty="0" smtClean="0"/>
              <a:t>2- ينهض الأدب بالثقافة العامة ويتكفل بمهمة توصيلها للناس عبر وسائل الاعلام وعن طريف المطبوعات وهو وسيلة مهمة لدراسة الحياة الاجتماعية والنفسية للأفراد وعلاقاتهم بغيرهم ومجتمعهم</a:t>
            </a:r>
            <a:endParaRPr lang="ar-SA" dirty="0"/>
          </a:p>
        </p:txBody>
      </p:sp>
    </p:spTree>
    <p:extLst>
      <p:ext uri="{BB962C8B-B14F-4D97-AF65-F5344CB8AC3E}">
        <p14:creationId xmlns:p14="http://schemas.microsoft.com/office/powerpoint/2010/main" val="20486438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تابع وظيفة الأدب</a:t>
            </a:r>
            <a:endParaRPr lang="ar-SA" dirty="0"/>
          </a:p>
        </p:txBody>
      </p:sp>
      <p:sp>
        <p:nvSpPr>
          <p:cNvPr id="3" name="عنصر نائب للمحتوى 2"/>
          <p:cNvSpPr>
            <a:spLocks noGrp="1"/>
          </p:cNvSpPr>
          <p:nvPr>
            <p:ph sz="quarter" idx="1"/>
          </p:nvPr>
        </p:nvSpPr>
        <p:spPr/>
        <p:txBody>
          <a:bodyPr/>
          <a:lstStyle/>
          <a:p>
            <a:r>
              <a:rPr lang="ar-SA" dirty="0" smtClean="0"/>
              <a:t>3- يصور الطبيعة وما بها من سحر وجمال حباها الله به </a:t>
            </a:r>
          </a:p>
          <a:p>
            <a:r>
              <a:rPr lang="ar-SA" dirty="0" smtClean="0"/>
              <a:t>4- له دور في تربية الشعوب وتكوين الأجيال فبالكلمة الجميلة نحارب الظلم والقبح</a:t>
            </a:r>
            <a:endParaRPr lang="ar-SA" dirty="0"/>
          </a:p>
        </p:txBody>
      </p:sp>
    </p:spTree>
    <p:extLst>
      <p:ext uri="{BB962C8B-B14F-4D97-AF65-F5344CB8AC3E}">
        <p14:creationId xmlns:p14="http://schemas.microsoft.com/office/powerpoint/2010/main" val="319462332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ar-SA" dirty="0" smtClean="0"/>
              <a:t>أهداف تدريس الأدب</a:t>
            </a:r>
            <a:endParaRPr lang="ar-SA" dirty="0"/>
          </a:p>
        </p:txBody>
      </p:sp>
      <p:sp>
        <p:nvSpPr>
          <p:cNvPr id="3" name="عنصر نائب للمحتوى 2"/>
          <p:cNvSpPr>
            <a:spLocks noGrp="1"/>
          </p:cNvSpPr>
          <p:nvPr>
            <p:ph sz="quarter" idx="1"/>
          </p:nvPr>
        </p:nvSpPr>
        <p:spPr/>
        <p:txBody>
          <a:bodyPr>
            <a:normAutofit lnSpcReduction="10000"/>
          </a:bodyPr>
          <a:lstStyle/>
          <a:p>
            <a:r>
              <a:rPr lang="ar-SA" dirty="0" smtClean="0"/>
              <a:t>1-تنمية ثروة الطلاب اللغوية والفكرية بما في النصوص الأدبية من ألفاظ جديدة وتراكيب مبتكرة</a:t>
            </a:r>
          </a:p>
          <a:p>
            <a:r>
              <a:rPr lang="ar-SA" dirty="0" smtClean="0"/>
              <a:t>2- مساعدة الطلاب علي فهم النصوص الأدبية وادراك مواطن الجمال فيها </a:t>
            </a:r>
          </a:p>
          <a:p>
            <a:r>
              <a:rPr lang="ar-SA" dirty="0" smtClean="0"/>
              <a:t>3- تدريب الطلاب علي حسن </a:t>
            </a:r>
            <a:r>
              <a:rPr lang="ar-SA" dirty="0" err="1" smtClean="0"/>
              <a:t>الآداء</a:t>
            </a:r>
            <a:r>
              <a:rPr lang="ar-SA" dirty="0" smtClean="0"/>
              <a:t> وجودة الالقاء وتمثيل المعني المتضمن في النص الأدبي </a:t>
            </a:r>
          </a:p>
          <a:p>
            <a:r>
              <a:rPr lang="ar-SA" dirty="0" smtClean="0"/>
              <a:t>4- تهذيب ميول الطلاب بما تشيعه النصوص الأدبية من معان سامية تؤثر في نفوسهم</a:t>
            </a:r>
          </a:p>
          <a:p>
            <a:r>
              <a:rPr lang="ar-SA" dirty="0" smtClean="0"/>
              <a:t>5- تنمية ميول الطلاب الي قراءة النصوص الأدبية من مسرحية وقصيدة وغيرها وتذوقها </a:t>
            </a:r>
            <a:endParaRPr lang="ar-SA" dirty="0"/>
          </a:p>
        </p:txBody>
      </p:sp>
    </p:spTree>
    <p:extLst>
      <p:ext uri="{BB962C8B-B14F-4D97-AF65-F5344CB8AC3E}">
        <p14:creationId xmlns:p14="http://schemas.microsoft.com/office/powerpoint/2010/main" val="164356973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تابع أهداف تدريس الأدب </a:t>
            </a:r>
            <a:endParaRPr lang="ar-SA" dirty="0"/>
          </a:p>
        </p:txBody>
      </p:sp>
      <p:sp>
        <p:nvSpPr>
          <p:cNvPr id="3" name="عنصر نائب للمحتوى 2"/>
          <p:cNvSpPr>
            <a:spLocks noGrp="1"/>
          </p:cNvSpPr>
          <p:nvPr>
            <p:ph sz="quarter" idx="1"/>
          </p:nvPr>
        </p:nvSpPr>
        <p:spPr/>
        <p:txBody>
          <a:bodyPr/>
          <a:lstStyle/>
          <a:p>
            <a:r>
              <a:rPr lang="ar-SA" dirty="0" smtClean="0"/>
              <a:t>6- وصل الطلاب بما يناسبهم من الأدب قديمة وحديثا وصلا يستثير متعتهم ويحببه لديهم</a:t>
            </a:r>
          </a:p>
          <a:p>
            <a:r>
              <a:rPr lang="ar-SA" dirty="0" smtClean="0"/>
              <a:t>7- مساعدة الطلاب علي فهم أنفسهم ومشكلات حاضرهم </a:t>
            </a:r>
          </a:p>
          <a:p>
            <a:r>
              <a:rPr lang="ar-SA" dirty="0" smtClean="0"/>
              <a:t>8- مساعدة الطالب علي تعرف طبيعة مجتمعه وفلسفته ومشكلاته وطموحاته </a:t>
            </a:r>
          </a:p>
          <a:p>
            <a:r>
              <a:rPr lang="ar-SA" dirty="0" smtClean="0"/>
              <a:t>9 تشجيع ذوي المواهب الأدبية واتاحة الفرصة لهم في مختلف الفنون الشعرية والنثرية</a:t>
            </a:r>
            <a:endParaRPr lang="ar-SA" dirty="0"/>
          </a:p>
        </p:txBody>
      </p:sp>
    </p:spTree>
    <p:extLst>
      <p:ext uri="{BB962C8B-B14F-4D97-AF65-F5344CB8AC3E}">
        <p14:creationId xmlns:p14="http://schemas.microsoft.com/office/powerpoint/2010/main" val="168372946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مداخل حول تنظيم منهج الأدب </a:t>
            </a:r>
            <a:endParaRPr lang="ar-SA" dirty="0"/>
          </a:p>
        </p:txBody>
      </p:sp>
      <p:sp>
        <p:nvSpPr>
          <p:cNvPr id="3" name="عنصر نائب للمحتوى 2"/>
          <p:cNvSpPr>
            <a:spLocks noGrp="1"/>
          </p:cNvSpPr>
          <p:nvPr>
            <p:ph sz="quarter" idx="1"/>
          </p:nvPr>
        </p:nvSpPr>
        <p:spPr/>
        <p:txBody>
          <a:bodyPr/>
          <a:lstStyle/>
          <a:p>
            <a:r>
              <a:rPr lang="ar-SA" dirty="0" smtClean="0"/>
              <a:t>1- المدخل التاريخي: يعتمد هذا المدخل علي فكرة التتبع التاريخي أي تقديم النصوص الأدبية وفقا لتسلسلها الزمني بدءا بالأقدم وانتهاء بالأحدث فيبدأ المنهج بدراسة الأدب الجاهلي ثم الأدب في صدر الاسلام فالأدب الأموي وينتهي الي الأدب في العصر الحديث وتتم دراسة العصر المختار بطريقة أفقية تتناول البيئات العربية المختلفة والبيئات السائدة في هذا العصر</a:t>
            </a:r>
          </a:p>
          <a:p>
            <a:r>
              <a:rPr lang="ar-SA" dirty="0" smtClean="0"/>
              <a:t>2 المدخل المكاني ( البيئي) وفي هذا المدخل تتم دراسة الأدب العربي وفقا للمكان الجغرافي أو البيئة التي نشأ فيها وازدهر وعلي هذا فان هناك أدب أندلسي وأدب سوداني وعراقي</a:t>
            </a:r>
            <a:endParaRPr lang="ar-SA" dirty="0"/>
          </a:p>
        </p:txBody>
      </p:sp>
    </p:spTree>
    <p:extLst>
      <p:ext uri="{BB962C8B-B14F-4D97-AF65-F5344CB8AC3E}">
        <p14:creationId xmlns:p14="http://schemas.microsoft.com/office/powerpoint/2010/main" val="26189788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dirty="0"/>
          </a:p>
        </p:txBody>
      </p:sp>
      <p:sp>
        <p:nvSpPr>
          <p:cNvPr id="3" name="عنصر نائب للمحتوى 2"/>
          <p:cNvSpPr>
            <a:spLocks noGrp="1"/>
          </p:cNvSpPr>
          <p:nvPr>
            <p:ph sz="quarter" idx="1"/>
          </p:nvPr>
        </p:nvSpPr>
        <p:spPr/>
        <p:txBody>
          <a:bodyPr/>
          <a:lstStyle/>
          <a:p>
            <a:r>
              <a:rPr lang="ar-SA" dirty="0" smtClean="0"/>
              <a:t>3- مدخل الفنون الأدبية: يهتم هذا المدخل بدراسة فن الخطابة في النثر مثلا أو فن  في الشعر في جميع العصور ومختلف البيئات ويعمل هذا المدخل إلي تنمية التذوق الأدبي وتعميقه لدي الطالب ومنح الطالب القدرة علي اصدار الأحكام الأدبية </a:t>
            </a:r>
          </a:p>
          <a:p>
            <a:r>
              <a:rPr lang="ar-SA" dirty="0"/>
              <a:t>إ</a:t>
            </a:r>
            <a:r>
              <a:rPr lang="ar-SA" dirty="0" smtClean="0"/>
              <a:t>لا أن المدخل التاريخي هو أفضل مدخل لدراسة الأدب في مراحل التعليم العام ولا سيما في المرحلة الثانوية</a:t>
            </a:r>
            <a:endParaRPr lang="ar-SA" dirty="0"/>
          </a:p>
        </p:txBody>
      </p:sp>
    </p:spTree>
    <p:extLst>
      <p:ext uri="{BB962C8B-B14F-4D97-AF65-F5344CB8AC3E}">
        <p14:creationId xmlns:p14="http://schemas.microsoft.com/office/powerpoint/2010/main" val="130527480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ألوان متوسطة">
  <a:themeElements>
    <a:clrScheme name="ألوان متوسطة">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ألوان متوسطة">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ألوان متوسطة">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198</TotalTime>
  <Words>840</Words>
  <Application>Microsoft Office PowerPoint</Application>
  <PresentationFormat>عرض على الشاشة (3:4)‏</PresentationFormat>
  <Paragraphs>69</Paragraphs>
  <Slides>14</Slides>
  <Notes>0</Notes>
  <HiddenSlides>0</HiddenSlides>
  <MMClips>0</MMClips>
  <ScaleCrop>false</ScaleCrop>
  <HeadingPairs>
    <vt:vector size="4" baseType="variant">
      <vt:variant>
        <vt:lpstr>نسق</vt:lpstr>
      </vt:variant>
      <vt:variant>
        <vt:i4>1</vt:i4>
      </vt:variant>
      <vt:variant>
        <vt:lpstr>عناوين الشرائح</vt:lpstr>
      </vt:variant>
      <vt:variant>
        <vt:i4>14</vt:i4>
      </vt:variant>
    </vt:vector>
  </HeadingPairs>
  <TitlesOfParts>
    <vt:vector size="15" baseType="lpstr">
      <vt:lpstr>ألوان متوسطة</vt:lpstr>
      <vt:lpstr>تدريس الأدب </vt:lpstr>
      <vt:lpstr>مفهوم الأدب </vt:lpstr>
      <vt:lpstr>الأدب في المجال الدراسي </vt:lpstr>
      <vt:lpstr>وظيفة الأدب</vt:lpstr>
      <vt:lpstr>تابع وظيفة الأدب</vt:lpstr>
      <vt:lpstr>أهداف تدريس الأدب</vt:lpstr>
      <vt:lpstr>تابع أهداف تدريس الأدب </vt:lpstr>
      <vt:lpstr>مداخل حول تنظيم منهج الأدب </vt:lpstr>
      <vt:lpstr>عرض تقديمي في PowerPoint</vt:lpstr>
      <vt:lpstr>مفهوم التذوق الأدبي ومهاراته</vt:lpstr>
      <vt:lpstr>تابع مهارات التذوق الأدبي</vt:lpstr>
      <vt:lpstr>اعتبارات يراعيها المعلم لتنمية الذوق الأدبي لدي الطلاب</vt:lpstr>
      <vt:lpstr>خطوات درس الأدب </vt:lpstr>
      <vt:lpstr>أسس اختيار النصوص الأدبية</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تدريس الأدب </dc:title>
  <dc:creator>MAx</dc:creator>
  <cp:lastModifiedBy>MAx</cp:lastModifiedBy>
  <cp:revision>26</cp:revision>
  <dcterms:created xsi:type="dcterms:W3CDTF">2013-02-12T10:11:25Z</dcterms:created>
  <dcterms:modified xsi:type="dcterms:W3CDTF">2014-03-02T06:18:51Z</dcterms:modified>
</cp:coreProperties>
</file>