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7" r:id="rId2"/>
    <p:sldId id="289" r:id="rId3"/>
    <p:sldId id="256" r:id="rId4"/>
    <p:sldId id="274" r:id="rId5"/>
    <p:sldId id="290" r:id="rId6"/>
    <p:sldId id="276" r:id="rId7"/>
    <p:sldId id="278" r:id="rId8"/>
    <p:sldId id="291" r:id="rId9"/>
    <p:sldId id="279" r:id="rId10"/>
    <p:sldId id="292" r:id="rId11"/>
    <p:sldId id="280" r:id="rId12"/>
    <p:sldId id="281" r:id="rId13"/>
    <p:sldId id="293" r:id="rId14"/>
    <p:sldId id="282" r:id="rId15"/>
    <p:sldId id="294" r:id="rId16"/>
    <p:sldId id="283" r:id="rId17"/>
    <p:sldId id="284" r:id="rId18"/>
    <p:sldId id="285" r:id="rId19"/>
    <p:sldId id="261" r:id="rId20"/>
    <p:sldId id="286" r:id="rId21"/>
    <p:sldId id="295" r:id="rId22"/>
    <p:sldId id="287" r:id="rId23"/>
    <p:sldId id="288" r:id="rId24"/>
    <p:sldId id="29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7C8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75" d="100"/>
          <a:sy n="75" d="100"/>
        </p:scale>
        <p:origin x="-118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08A09B0-1A5D-473F-A279-8D1D1265429B}" type="datetimeFigureOut">
              <a:rPr lang="en-US" smtClean="0"/>
              <a:t>2/25/2015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6D88250-4D26-48E6-9BCF-8030935D79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D88250-4D26-48E6-9BCF-8030935D79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D88250-4D26-48E6-9BCF-8030935D79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D88250-4D26-48E6-9BCF-8030935D79B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D88250-4D26-48E6-9BCF-8030935D79B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D88250-4D26-48E6-9BCF-8030935D79B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D88250-4D26-48E6-9BCF-8030935D79B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D88250-4D26-48E6-9BCF-8030935D79B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08A09B0-1A5D-473F-A279-8D1D1265429B}" type="datetimeFigureOut">
              <a:rPr lang="en-US" smtClean="0"/>
              <a:t>2/25/2015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6D88250-4D26-48E6-9BCF-8030935D79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08A09B0-1A5D-473F-A279-8D1D1265429B}" type="datetimeFigureOut">
              <a:rPr lang="en-US" smtClean="0"/>
              <a:t>2/25/2015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D88250-4D26-48E6-9BCF-8030935D79B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08A09B0-1A5D-473F-A279-8D1D1265429B}" type="datetimeFigureOut">
              <a:rPr lang="en-US" smtClean="0"/>
              <a:t>2/25/2015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6D88250-4D26-48E6-9BCF-8030935D79B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8A09B0-1A5D-473F-A279-8D1D1265429B}" type="datetimeFigureOut">
              <a:rPr lang="en-US" smtClean="0"/>
              <a:t>2/25/2015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6D88250-4D26-48E6-9BCF-8030935D79B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153400" cy="6096000"/>
          </a:xfrm>
        </p:spPr>
        <p:txBody>
          <a:bodyPr/>
          <a:lstStyle/>
          <a:p>
            <a:pPr marR="0" lvl="0" algn="l">
              <a:spcBef>
                <a:spcPts val="0"/>
              </a:spcBef>
              <a:buClrTx/>
              <a:buSzTx/>
            </a:pPr>
            <a:r>
              <a:rPr lang="en-US" sz="1800" b="1" dirty="0">
                <a:solidFill>
                  <a:schemeClr val="bg1"/>
                </a:solidFill>
                <a:latin typeface="Calibri"/>
              </a:rPr>
              <a:t>Kingdom of Saudi Arabia</a:t>
            </a:r>
          </a:p>
          <a:p>
            <a:pPr marR="0" lvl="0" algn="l">
              <a:spcBef>
                <a:spcPts val="0"/>
              </a:spcBef>
              <a:buClrTx/>
              <a:buSzTx/>
            </a:pPr>
            <a:r>
              <a:rPr lang="en-US" sz="1800" b="1" dirty="0" err="1">
                <a:solidFill>
                  <a:schemeClr val="bg1"/>
                </a:solidFill>
                <a:latin typeface="Calibri"/>
              </a:rPr>
              <a:t>Majmaah</a:t>
            </a:r>
            <a:r>
              <a:rPr lang="en-US" sz="1800" b="1" dirty="0">
                <a:solidFill>
                  <a:schemeClr val="bg1"/>
                </a:solidFill>
                <a:latin typeface="Calibri"/>
              </a:rPr>
              <a:t> University</a:t>
            </a:r>
          </a:p>
          <a:p>
            <a:pPr marR="0" lvl="0" algn="l">
              <a:spcBef>
                <a:spcPts val="0"/>
              </a:spcBef>
              <a:buClrTx/>
              <a:buSzTx/>
            </a:pPr>
            <a:r>
              <a:rPr lang="en-US" sz="1800" b="1" dirty="0">
                <a:solidFill>
                  <a:schemeClr val="bg1"/>
                </a:solidFill>
                <a:latin typeface="Calibri"/>
              </a:rPr>
              <a:t>Faculty of education in Zulfi</a:t>
            </a:r>
          </a:p>
          <a:p>
            <a:pPr algn="l"/>
            <a:endParaRPr lang="en-US" dirty="0" smtClean="0"/>
          </a:p>
          <a:p>
            <a:pPr algn="l"/>
            <a:endParaRPr lang="en-US" dirty="0"/>
          </a:p>
          <a:p>
            <a:pPr algn="l"/>
            <a:endParaRPr lang="en-US" dirty="0" smtClean="0"/>
          </a:p>
          <a:p>
            <a:pPr algn="l"/>
            <a:r>
              <a:rPr lang="en-US" b="1" dirty="0" smtClean="0">
                <a:solidFill>
                  <a:srgbClr val="FF0000"/>
                </a:solidFill>
              </a:rPr>
              <a:t>                Educational Psychology</a:t>
            </a:r>
            <a:endParaRPr lang="en-US" b="1" dirty="0">
              <a:solidFill>
                <a:srgbClr val="FF0000"/>
              </a:solidFill>
            </a:endParaRPr>
          </a:p>
          <a:p>
            <a:pPr algn="l"/>
            <a:endParaRPr lang="en-US" dirty="0" smtClean="0"/>
          </a:p>
          <a:p>
            <a:pPr algn="l"/>
            <a:endParaRPr lang="en-US" dirty="0"/>
          </a:p>
          <a:p>
            <a:pPr algn="l"/>
            <a:r>
              <a:rPr lang="en-US" b="1" dirty="0" smtClean="0">
                <a:solidFill>
                  <a:srgbClr val="FFFF00"/>
                </a:solidFill>
              </a:rPr>
              <a:t>                                           prepared by:</a:t>
            </a:r>
          </a:p>
          <a:p>
            <a:pPr algn="l"/>
            <a:r>
              <a:rPr lang="en-US" b="1" dirty="0">
                <a:solidFill>
                  <a:schemeClr val="bg1"/>
                </a:solidFill>
              </a:rPr>
              <a:t> </a:t>
            </a:r>
            <a:r>
              <a:rPr lang="en-US" b="1" dirty="0" smtClean="0">
                <a:solidFill>
                  <a:schemeClr val="bg1"/>
                </a:solidFill>
              </a:rPr>
              <a:t>                             Dr.Mona Hamid Abu  Warda</a:t>
            </a:r>
            <a:endParaRPr lang="en-US" b="1" dirty="0">
              <a:solidFill>
                <a:schemeClr val="bg1"/>
              </a:solidFill>
            </a:endParaRPr>
          </a:p>
        </p:txBody>
      </p:sp>
    </p:spTree>
    <p:extLst>
      <p:ext uri="{BB962C8B-B14F-4D97-AF65-F5344CB8AC3E}">
        <p14:creationId xmlns:p14="http://schemas.microsoft.com/office/powerpoint/2010/main" val="650303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5800" lvl="0" algn="r" rtl="1">
              <a:lnSpc>
                <a:spcPct val="115000"/>
              </a:lnSpc>
              <a:spcBef>
                <a:spcPts val="0"/>
              </a:spcBef>
              <a:spcAft>
                <a:spcPts val="1000"/>
              </a:spcAft>
            </a:pPr>
            <a:r>
              <a:rPr lang="ar-EG" b="1" u="sng" dirty="0">
                <a:solidFill>
                  <a:prstClr val="black"/>
                </a:solidFill>
                <a:ea typeface="Calibri"/>
              </a:rPr>
              <a:t>موضوعات علم النفس التربوى</a:t>
            </a:r>
            <a:r>
              <a:rPr lang="ar-EG" b="1" dirty="0">
                <a:solidFill>
                  <a:prstClr val="black"/>
                </a:solidFill>
                <a:ea typeface="Calibri"/>
              </a:rPr>
              <a:t>: </a:t>
            </a:r>
            <a:r>
              <a:rPr lang="ar-EG" dirty="0">
                <a:solidFill>
                  <a:prstClr val="black"/>
                </a:solidFill>
                <a:ea typeface="Calibri"/>
              </a:rPr>
              <a:t>    </a:t>
            </a:r>
            <a:endParaRPr lang="en-US" sz="2000" dirty="0">
              <a:solidFill>
                <a:prstClr val="black"/>
              </a:solidFill>
              <a:ea typeface="Calibri"/>
              <a:cs typeface="Arial"/>
            </a:endParaRPr>
          </a:p>
          <a:p>
            <a:pPr marL="457200" lvl="0" indent="-457200" algn="r" rtl="1">
              <a:buFontTx/>
              <a:buChar char="-"/>
            </a:pPr>
            <a:r>
              <a:rPr lang="ar-EG" dirty="0">
                <a:solidFill>
                  <a:prstClr val="black"/>
                </a:solidFill>
              </a:rPr>
              <a:t>سيكولوجية التعلم: يهتم هذا الميدان بدراسة التعلم وكيفية اكتساب المعلومات.</a:t>
            </a:r>
          </a:p>
          <a:p>
            <a:pPr marL="457200" lvl="0" indent="-457200" algn="r" rtl="1">
              <a:buFontTx/>
              <a:buChar char="-"/>
            </a:pPr>
            <a:r>
              <a:rPr lang="ar-EG" dirty="0">
                <a:solidFill>
                  <a:prstClr val="black"/>
                </a:solidFill>
              </a:rPr>
              <a:t>عمليات القياس والتقويم.</a:t>
            </a:r>
          </a:p>
          <a:p>
            <a:pPr marL="457200" lvl="0" indent="-457200" algn="r" rtl="1">
              <a:buFontTx/>
              <a:buChar char="-"/>
            </a:pPr>
            <a:r>
              <a:rPr lang="ar-EG" dirty="0">
                <a:solidFill>
                  <a:prstClr val="black"/>
                </a:solidFill>
              </a:rPr>
              <a:t>الصحة النفسية للمعلم والمتعلم.</a:t>
            </a:r>
          </a:p>
          <a:p>
            <a:pPr marL="457200" lvl="0" indent="-457200" algn="r" rtl="1">
              <a:buFontTx/>
              <a:buChar char="-"/>
            </a:pPr>
            <a:r>
              <a:rPr lang="ar-EG" dirty="0">
                <a:solidFill>
                  <a:prstClr val="black"/>
                </a:solidFill>
              </a:rPr>
              <a:t>النمو الجسمى والمعرفى والاجتماعى.</a:t>
            </a:r>
          </a:p>
          <a:p>
            <a:pPr marL="457200" lvl="0" indent="-457200" algn="r" rtl="1">
              <a:buFontTx/>
              <a:buChar char="-"/>
            </a:pPr>
            <a:r>
              <a:rPr lang="ar-EG" dirty="0">
                <a:solidFill>
                  <a:prstClr val="black"/>
                </a:solidFill>
              </a:rPr>
              <a:t>التفاعل الاجتماعى بين التلاميذ وبين المعلمين والتلاميذ وبين المعلمين وأنفسهم.</a:t>
            </a:r>
            <a:endParaRPr lang="en-US" dirty="0">
              <a:solidFill>
                <a:prstClr val="black"/>
              </a:solidFill>
            </a:endParaRPr>
          </a:p>
          <a:p>
            <a:pPr algn="r" rtl="1"/>
            <a:endParaRPr lang="en-US" dirty="0"/>
          </a:p>
        </p:txBody>
      </p:sp>
    </p:spTree>
    <p:extLst>
      <p:ext uri="{BB962C8B-B14F-4D97-AF65-F5344CB8AC3E}">
        <p14:creationId xmlns:p14="http://schemas.microsoft.com/office/powerpoint/2010/main" val="3262966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066800"/>
            <a:ext cx="8382000" cy="5715000"/>
          </a:xfrm>
        </p:spPr>
        <p:txBody>
          <a:bodyPr>
            <a:normAutofit/>
          </a:bodyPr>
          <a:lstStyle/>
          <a:p>
            <a:pPr marL="342900" lvl="0" indent="-342900" algn="r" rtl="1">
              <a:lnSpc>
                <a:spcPct val="115000"/>
              </a:lnSpc>
              <a:spcBef>
                <a:spcPts val="0"/>
              </a:spcBef>
              <a:spcAft>
                <a:spcPts val="1000"/>
              </a:spcAft>
              <a:buFont typeface="Arial"/>
              <a:buChar char="-"/>
            </a:pPr>
            <a:r>
              <a:rPr lang="ar-EG" sz="2400" b="1" dirty="0">
                <a:solidFill>
                  <a:prstClr val="black"/>
                </a:solidFill>
                <a:ea typeface="Calibri"/>
              </a:rPr>
              <a:t>هناك مجلات أخرى غير مباشرة لعلم النفس التربوى تتمثل فى الآتى:</a:t>
            </a:r>
          </a:p>
          <a:p>
            <a:pPr marL="457200" lvl="0" indent="-457200" algn="r" rtl="1">
              <a:lnSpc>
                <a:spcPct val="115000"/>
              </a:lnSpc>
              <a:spcBef>
                <a:spcPts val="0"/>
              </a:spcBef>
              <a:spcAft>
                <a:spcPts val="1000"/>
              </a:spcAft>
              <a:buFontTx/>
              <a:buChar char="-"/>
            </a:pPr>
            <a:r>
              <a:rPr lang="ar-EG" sz="2400" b="1" dirty="0">
                <a:solidFill>
                  <a:prstClr val="black"/>
                </a:solidFill>
                <a:ea typeface="Calibri"/>
              </a:rPr>
              <a:t>التربية الخاصة : حيث يهتم علم النفس التربوى بمجال ذوى الحاجات الخاصة من الموهبين والمعاقين.</a:t>
            </a:r>
          </a:p>
          <a:p>
            <a:pPr marL="342900" lvl="0" indent="-342900" algn="r" rtl="1">
              <a:lnSpc>
                <a:spcPct val="115000"/>
              </a:lnSpc>
              <a:spcBef>
                <a:spcPts val="0"/>
              </a:spcBef>
              <a:spcAft>
                <a:spcPts val="1000"/>
              </a:spcAft>
              <a:buFontTx/>
              <a:buChar char="-"/>
            </a:pPr>
            <a:r>
              <a:rPr lang="ar-EG" sz="2400" b="1" dirty="0">
                <a:solidFill>
                  <a:prstClr val="black"/>
                </a:solidFill>
                <a:ea typeface="Calibri"/>
              </a:rPr>
              <a:t>الارشاد المدرسى وسيكولوجية المدرسة .</a:t>
            </a:r>
          </a:p>
          <a:p>
            <a:pPr algn="r" rtl="1"/>
            <a:r>
              <a:rPr lang="ar-EG" sz="2400" b="1" dirty="0" smtClean="0">
                <a:solidFill>
                  <a:schemeClr val="tx1"/>
                </a:solidFill>
              </a:rPr>
              <a:t>أهمية علم النفس التربوى:</a:t>
            </a:r>
          </a:p>
          <a:p>
            <a:pPr algn="r" rtl="1"/>
            <a:r>
              <a:rPr lang="en-US" sz="2400" b="1" dirty="0" smtClean="0">
                <a:solidFill>
                  <a:schemeClr val="tx1"/>
                </a:solidFill>
              </a:rPr>
              <a:t> </a:t>
            </a:r>
            <a:r>
              <a:rPr lang="en-US" sz="2400" b="1" dirty="0" smtClean="0">
                <a:solidFill>
                  <a:schemeClr val="accent6">
                    <a:lumMod val="40000"/>
                    <a:lumOff val="60000"/>
                  </a:schemeClr>
                </a:solidFill>
              </a:rPr>
              <a:t>-</a:t>
            </a:r>
            <a:r>
              <a:rPr lang="ar-EG" sz="2400" b="1" dirty="0" smtClean="0">
                <a:solidFill>
                  <a:schemeClr val="tx1"/>
                </a:solidFill>
              </a:rPr>
              <a:t>يمد المعلم بالطرق والأساليب التى تمكنه من تحقيق الأهداف التربوية.</a:t>
            </a:r>
          </a:p>
          <a:p>
            <a:pPr algn="r" rtl="1"/>
            <a:r>
              <a:rPr lang="ar-EG" sz="2400" b="1" dirty="0" smtClean="0">
                <a:solidFill>
                  <a:schemeClr val="accent6">
                    <a:lumMod val="40000"/>
                    <a:lumOff val="60000"/>
                  </a:schemeClr>
                </a:solidFill>
              </a:rPr>
              <a:t>-</a:t>
            </a:r>
            <a:r>
              <a:rPr lang="ar-EG" sz="2400" b="1" dirty="0" smtClean="0">
                <a:solidFill>
                  <a:schemeClr val="tx1"/>
                </a:solidFill>
              </a:rPr>
              <a:t> تزويد المعلم بالمبادئ الأساسية لعملية التعلم مثل كيفية استخدام التعزيز وإثارة الدافعية، والبدء بالسهل ثم التدرج إلى الصعب.</a:t>
            </a:r>
            <a:endParaRPr lang="en-US" sz="2400" b="1" dirty="0">
              <a:solidFill>
                <a:schemeClr val="tx1"/>
              </a:solidFill>
            </a:endParaRPr>
          </a:p>
        </p:txBody>
      </p:sp>
    </p:spTree>
    <p:extLst>
      <p:ext uri="{BB962C8B-B14F-4D97-AF65-F5344CB8AC3E}">
        <p14:creationId xmlns:p14="http://schemas.microsoft.com/office/powerpoint/2010/main" val="1408855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752600"/>
            <a:ext cx="8077200" cy="5715000"/>
          </a:xfrm>
        </p:spPr>
        <p:txBody>
          <a:bodyPr>
            <a:normAutofit/>
          </a:bodyPr>
          <a:lstStyle/>
          <a:p>
            <a:pPr marL="457200" indent="-457200" algn="r" rtl="1">
              <a:buFontTx/>
              <a:buChar char="-"/>
            </a:pPr>
            <a:r>
              <a:rPr lang="ar-EG" dirty="0" smtClean="0">
                <a:solidFill>
                  <a:schemeClr val="tx1"/>
                </a:solidFill>
              </a:rPr>
              <a:t>يمد المعلم بأساليب القياس والتأهيل التربوى.</a:t>
            </a:r>
          </a:p>
          <a:p>
            <a:pPr marL="457200" indent="-457200" algn="r" rtl="1">
              <a:buFontTx/>
              <a:buChar char="-"/>
            </a:pPr>
            <a:r>
              <a:rPr lang="ar-EG" dirty="0" smtClean="0">
                <a:solidFill>
                  <a:schemeClr val="tx1"/>
                </a:solidFill>
              </a:rPr>
              <a:t>تفسير سلوك المتعلم بطريقة علمية وذلك من خلال دراسة مراحل النمو.</a:t>
            </a:r>
          </a:p>
          <a:p>
            <a:pPr marL="457200" indent="-457200" algn="r" rtl="1">
              <a:buFontTx/>
              <a:buChar char="-"/>
            </a:pPr>
            <a:r>
              <a:rPr lang="ar-EG" dirty="0" smtClean="0">
                <a:solidFill>
                  <a:schemeClr val="tx1"/>
                </a:solidFill>
              </a:rPr>
              <a:t>اكساب المعلم القدرة على التخطيط والتنفيذ العلمى أثناء ادارته للعملية التعليمية.</a:t>
            </a:r>
          </a:p>
          <a:p>
            <a:pPr marL="457200" indent="-457200" algn="r" rtl="1">
              <a:buFontTx/>
              <a:buChar char="-"/>
            </a:pPr>
            <a:r>
              <a:rPr lang="ar-EG" dirty="0" smtClean="0">
                <a:solidFill>
                  <a:schemeClr val="tx1"/>
                </a:solidFill>
              </a:rPr>
              <a:t>مد المعلم بأساليب إثارة الدافعية للطلاب.</a:t>
            </a:r>
          </a:p>
        </p:txBody>
      </p:sp>
    </p:spTree>
    <p:extLst>
      <p:ext uri="{BB962C8B-B14F-4D97-AF65-F5344CB8AC3E}">
        <p14:creationId xmlns:p14="http://schemas.microsoft.com/office/powerpoint/2010/main" val="45102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133600"/>
            <a:ext cx="8229600" cy="4525963"/>
          </a:xfrm>
        </p:spPr>
        <p:txBody>
          <a:bodyPr/>
          <a:lstStyle/>
          <a:p>
            <a:pPr marL="457200" indent="-457200" algn="r" rtl="1">
              <a:buFontTx/>
              <a:buChar char="-"/>
            </a:pPr>
            <a:r>
              <a:rPr lang="ar-EG" b="1" dirty="0"/>
              <a:t>خامسا طرق البحث فى علم النفس التربوى:</a:t>
            </a:r>
          </a:p>
          <a:p>
            <a:pPr algn="r" rtl="1"/>
            <a:r>
              <a:rPr lang="ar-EG" dirty="0"/>
              <a:t>توجد أساليب يتبعها عالم النفس التربوى فى بحثه عن المعلومات وتتمثل فى الآتى:</a:t>
            </a:r>
          </a:p>
          <a:p>
            <a:pPr algn="r" rtl="1"/>
            <a:r>
              <a:rPr lang="ar-EG" dirty="0"/>
              <a:t>* الملاحظة: يستخدمها الباحث أو المعلم عندما واجهته مشكلات لا يمكن إخضاعها لعملية التجريب.</a:t>
            </a:r>
            <a:endParaRPr lang="en-US" dirty="0"/>
          </a:p>
          <a:p>
            <a:pPr algn="r" rtl="1"/>
            <a:endParaRPr lang="en-US" dirty="0"/>
          </a:p>
        </p:txBody>
      </p:sp>
    </p:spTree>
    <p:extLst>
      <p:ext uri="{BB962C8B-B14F-4D97-AF65-F5344CB8AC3E}">
        <p14:creationId xmlns:p14="http://schemas.microsoft.com/office/powerpoint/2010/main" val="708424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981200"/>
            <a:ext cx="8610600" cy="5943600"/>
          </a:xfrm>
        </p:spPr>
        <p:txBody>
          <a:bodyPr>
            <a:normAutofit/>
          </a:bodyPr>
          <a:lstStyle/>
          <a:p>
            <a:pPr marL="457200" indent="-457200" algn="r" rtl="1">
              <a:buFont typeface="Arial" charset="0"/>
              <a:buChar char="•"/>
            </a:pPr>
            <a:r>
              <a:rPr lang="ar-EG" b="1" dirty="0" smtClean="0">
                <a:solidFill>
                  <a:schemeClr val="tx1"/>
                </a:solidFill>
              </a:rPr>
              <a:t>مفهوم الملاحظة: </a:t>
            </a:r>
          </a:p>
          <a:p>
            <a:pPr algn="r" rtl="1"/>
            <a:r>
              <a:rPr lang="ar-EG" dirty="0">
                <a:solidFill>
                  <a:schemeClr val="tx1"/>
                </a:solidFill>
              </a:rPr>
              <a:t> </a:t>
            </a:r>
            <a:r>
              <a:rPr lang="ar-EG" dirty="0" smtClean="0">
                <a:solidFill>
                  <a:schemeClr val="tx1"/>
                </a:solidFill>
              </a:rPr>
              <a:t>هى عملية مراقبة أو مشاهدة للسلوك الظاهر والمشكلات والأحداث، ومتابعة سيرها واتجاهاتها وعلاقاتها بأسلوب علمى منظم ومخطط وهادف بقصد التفسير وتحديد العلاقات بين المتغيرات.</a:t>
            </a:r>
          </a:p>
        </p:txBody>
      </p:sp>
    </p:spTree>
    <p:extLst>
      <p:ext uri="{BB962C8B-B14F-4D97-AF65-F5344CB8AC3E}">
        <p14:creationId xmlns:p14="http://schemas.microsoft.com/office/powerpoint/2010/main" val="482398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92500" lnSpcReduction="10000"/>
          </a:bodyPr>
          <a:lstStyle/>
          <a:p>
            <a:pPr marL="457200" indent="-457200" algn="r" rtl="1">
              <a:buFont typeface="Arial" charset="0"/>
              <a:buChar char="•"/>
            </a:pPr>
            <a:r>
              <a:rPr lang="ar-EG" b="1" dirty="0">
                <a:solidFill>
                  <a:schemeClr val="accent6">
                    <a:lumMod val="40000"/>
                    <a:lumOff val="60000"/>
                  </a:schemeClr>
                </a:solidFill>
              </a:rPr>
              <a:t>خطوات إجراء الملاحظة:</a:t>
            </a:r>
          </a:p>
          <a:p>
            <a:pPr marL="457200" indent="-457200" algn="r" rtl="1">
              <a:buFontTx/>
              <a:buChar char="-"/>
            </a:pPr>
            <a:r>
              <a:rPr lang="ar-EG" dirty="0"/>
              <a:t>تحديد الأهداف.</a:t>
            </a:r>
          </a:p>
          <a:p>
            <a:pPr marL="457200" indent="-457200" algn="r" rtl="1">
              <a:buFontTx/>
              <a:buChar char="-"/>
            </a:pPr>
            <a:r>
              <a:rPr lang="ar-EG" dirty="0"/>
              <a:t>تحديد الوحدة السلوكية.</a:t>
            </a:r>
          </a:p>
          <a:p>
            <a:pPr marL="457200" indent="-457200" algn="r" rtl="1">
              <a:buFontTx/>
              <a:buChar char="-"/>
            </a:pPr>
            <a:r>
              <a:rPr lang="ar-EG" dirty="0"/>
              <a:t>تحديد الغرض من الملاحظة بمعنى هل هى للوصف فقط ، أم للوصف والتحليل، أم للوصف والتحليل والتقويم</a:t>
            </a:r>
            <a:r>
              <a:rPr lang="ar-EG" dirty="0" smtClean="0"/>
              <a:t>.</a:t>
            </a:r>
          </a:p>
          <a:p>
            <a:pPr algn="r" rtl="1"/>
            <a:r>
              <a:rPr lang="ar-EG" dirty="0"/>
              <a:t>تصميم استمارة الملاحظة وتصمم الاستمارة بحسب غرض الملاحظة.</a:t>
            </a:r>
          </a:p>
          <a:p>
            <a:pPr marL="457200" indent="-457200" algn="r" rtl="1">
              <a:buFont typeface="Arial" charset="0"/>
              <a:buChar char="•"/>
            </a:pPr>
            <a:r>
              <a:rPr lang="ar-EG" b="1" dirty="0">
                <a:solidFill>
                  <a:schemeClr val="accent6">
                    <a:lumMod val="40000"/>
                    <a:lumOff val="60000"/>
                  </a:schemeClr>
                </a:solidFill>
              </a:rPr>
              <a:t>المنهج </a:t>
            </a:r>
            <a:r>
              <a:rPr lang="ar-EG" b="1" dirty="0" smtClean="0">
                <a:solidFill>
                  <a:schemeClr val="accent6">
                    <a:lumMod val="40000"/>
                    <a:lumOff val="60000"/>
                  </a:schemeClr>
                </a:solidFill>
              </a:rPr>
              <a:t>الوصفى: </a:t>
            </a:r>
            <a:r>
              <a:rPr lang="ar-EG" dirty="0" smtClean="0"/>
              <a:t>هو</a:t>
            </a:r>
            <a:r>
              <a:rPr lang="ar-EG" b="1" dirty="0" smtClean="0"/>
              <a:t> </a:t>
            </a:r>
            <a:r>
              <a:rPr lang="ar-EG" dirty="0"/>
              <a:t>دراسة الظاهرة كما تحدث فى الواقع دون التأثير أو التدخل فيها.</a:t>
            </a:r>
          </a:p>
          <a:p>
            <a:pPr algn="r" rtl="1"/>
            <a:r>
              <a:rPr lang="ar-EG" dirty="0"/>
              <a:t>من أهداف المنهج الوصفى:</a:t>
            </a:r>
          </a:p>
          <a:p>
            <a:pPr marL="457200" indent="-457200" algn="r" rtl="1">
              <a:buFontTx/>
              <a:buChar char="-"/>
            </a:pPr>
            <a:r>
              <a:rPr lang="ar-EG" dirty="0"/>
              <a:t>وصف ما يجرى والحصول على حقائق ذات علاقات والاعلان عنها.</a:t>
            </a:r>
          </a:p>
          <a:p>
            <a:pPr marL="457200" indent="-457200" algn="r" rtl="1">
              <a:buFontTx/>
              <a:buChar char="-"/>
            </a:pPr>
            <a:r>
              <a:rPr lang="ar-EG" dirty="0"/>
              <a:t>جمع المعلومات عن الظاهرة تكون حقيقية ومفصلة.</a:t>
            </a:r>
          </a:p>
          <a:p>
            <a:pPr marL="457200" indent="-457200" algn="r" rtl="1">
              <a:buFontTx/>
              <a:buChar char="-"/>
            </a:pPr>
            <a:r>
              <a:rPr lang="ar-EG" dirty="0"/>
              <a:t>إجراء مقارنات لبعض الظواهر وتقويمها وإيجاد العلاقات بين تلك الظواهر.</a:t>
            </a:r>
          </a:p>
          <a:p>
            <a:pPr marL="457200" indent="-457200" algn="r" rtl="1">
              <a:buFontTx/>
              <a:buChar char="-"/>
            </a:pPr>
            <a:endParaRPr lang="ar-EG" dirty="0"/>
          </a:p>
          <a:p>
            <a:pPr algn="r" rtl="1"/>
            <a:endParaRPr lang="en-US" dirty="0"/>
          </a:p>
        </p:txBody>
      </p:sp>
    </p:spTree>
    <p:extLst>
      <p:ext uri="{BB962C8B-B14F-4D97-AF65-F5344CB8AC3E}">
        <p14:creationId xmlns:p14="http://schemas.microsoft.com/office/powerpoint/2010/main" val="774049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736600"/>
            <a:ext cx="8534400" cy="6096000"/>
          </a:xfrm>
        </p:spPr>
        <p:txBody>
          <a:bodyPr/>
          <a:lstStyle/>
          <a:p>
            <a:pPr marL="457200" indent="-457200" rtl="1">
              <a:buFontTx/>
              <a:buChar char="-"/>
            </a:pPr>
            <a:r>
              <a:rPr lang="ar-EG" b="1" dirty="0">
                <a:solidFill>
                  <a:schemeClr val="accent6">
                    <a:lumMod val="40000"/>
                    <a:lumOff val="60000"/>
                  </a:schemeClr>
                </a:solidFill>
              </a:rPr>
              <a:t>ويتسم الأسلوب الوصفى للبحث العلمى بالآتى:</a:t>
            </a:r>
          </a:p>
          <a:p>
            <a:pPr marL="457200" indent="-457200" rtl="1">
              <a:buFontTx/>
              <a:buChar char="-"/>
            </a:pPr>
            <a:r>
              <a:rPr lang="ar-EG" dirty="0">
                <a:solidFill>
                  <a:schemeClr val="tx1"/>
                </a:solidFill>
              </a:rPr>
              <a:t>يعتمد الوصف العلمى على اعمال العقل والتحليل والموضوعية.</a:t>
            </a:r>
          </a:p>
          <a:p>
            <a:pPr marL="457200" indent="-457200" rtl="1">
              <a:buFontTx/>
              <a:buChar char="-"/>
            </a:pPr>
            <a:r>
              <a:rPr lang="ar-EG" dirty="0">
                <a:solidFill>
                  <a:schemeClr val="tx1"/>
                </a:solidFill>
              </a:rPr>
              <a:t>يستخدم الأسلوب الكمى أو الكيفى أو الاثنين معا.</a:t>
            </a:r>
          </a:p>
          <a:p>
            <a:pPr marL="457200" indent="-457200" rtl="1">
              <a:buFontTx/>
              <a:buChar char="-"/>
            </a:pPr>
            <a:r>
              <a:rPr lang="ar-EG" dirty="0">
                <a:solidFill>
                  <a:schemeClr val="tx1"/>
                </a:solidFill>
              </a:rPr>
              <a:t>ينتشر هذا الأسلوب فى العلوم الاجتماعية والانسانية.</a:t>
            </a:r>
          </a:p>
          <a:p>
            <a:pPr marL="457200" indent="-457200" rtl="1">
              <a:buFontTx/>
              <a:buChar char="-"/>
            </a:pPr>
            <a:r>
              <a:rPr lang="ar-EG" dirty="0">
                <a:solidFill>
                  <a:schemeClr val="tx1"/>
                </a:solidFill>
              </a:rPr>
              <a:t>جيد فى تفسير واقع الظاهرة.</a:t>
            </a:r>
          </a:p>
          <a:p>
            <a:pPr marL="457200" indent="-457200" rtl="1">
              <a:buFont typeface="Arial" charset="0"/>
              <a:buChar char="•"/>
            </a:pPr>
            <a:r>
              <a:rPr lang="ar-EG" b="1" dirty="0">
                <a:solidFill>
                  <a:schemeClr val="accent6">
                    <a:lumMod val="40000"/>
                    <a:lumOff val="60000"/>
                  </a:schemeClr>
                </a:solidFill>
              </a:rPr>
              <a:t>المنهج التجريبى:</a:t>
            </a:r>
          </a:p>
          <a:p>
            <a:pPr rtl="1"/>
            <a:r>
              <a:rPr lang="ar-EG" dirty="0">
                <a:solidFill>
                  <a:schemeClr val="tx1"/>
                </a:solidFill>
              </a:rPr>
              <a:t>ان التجربة فى البحوث التجريبية تقوم على توفير كل الشروط والظروف المناسبة بغرض إعادة إحياء حدث معين.</a:t>
            </a:r>
          </a:p>
          <a:p>
            <a:pPr rtl="1"/>
            <a:r>
              <a:rPr lang="ar-EG" dirty="0">
                <a:solidFill>
                  <a:schemeClr val="tx1"/>
                </a:solidFill>
              </a:rPr>
              <a:t>- خطوات التجربة فى البحث العلمى:</a:t>
            </a:r>
          </a:p>
          <a:p>
            <a:pPr rtl="1"/>
            <a:endParaRPr lang="en-US" dirty="0"/>
          </a:p>
          <a:p>
            <a:pPr algn="r" rtl="1"/>
            <a:endParaRPr lang="ar-EG" dirty="0" smtClean="0"/>
          </a:p>
        </p:txBody>
      </p:sp>
    </p:spTree>
    <p:extLst>
      <p:ext uri="{BB962C8B-B14F-4D97-AF65-F5344CB8AC3E}">
        <p14:creationId xmlns:p14="http://schemas.microsoft.com/office/powerpoint/2010/main" val="3127707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8229600" cy="5867400"/>
          </a:xfrm>
        </p:spPr>
        <p:txBody>
          <a:bodyPr/>
          <a:lstStyle/>
          <a:p>
            <a:pPr marL="457200" indent="-457200" rtl="1">
              <a:buFontTx/>
              <a:buChar char="-"/>
            </a:pPr>
            <a:r>
              <a:rPr lang="ar-EG" dirty="0">
                <a:solidFill>
                  <a:schemeClr val="accent6">
                    <a:lumMod val="40000"/>
                    <a:lumOff val="60000"/>
                  </a:schemeClr>
                </a:solidFill>
              </a:rPr>
              <a:t>الخطوة الأولى</a:t>
            </a:r>
            <a:r>
              <a:rPr lang="ar-EG" dirty="0" smtClean="0">
                <a:solidFill>
                  <a:schemeClr val="accent6">
                    <a:lumMod val="40000"/>
                    <a:lumOff val="60000"/>
                  </a:schemeClr>
                </a:solidFill>
              </a:rPr>
              <a:t>: </a:t>
            </a:r>
            <a:r>
              <a:rPr lang="ar-EG" dirty="0" smtClean="0">
                <a:solidFill>
                  <a:schemeClr val="tx1"/>
                </a:solidFill>
              </a:rPr>
              <a:t>يتعرف </a:t>
            </a:r>
            <a:r>
              <a:rPr lang="ar-EG" dirty="0">
                <a:solidFill>
                  <a:schemeClr val="tx1"/>
                </a:solidFill>
              </a:rPr>
              <a:t>الباحث على المشكلة ويضع لها أسئلة محددة دقيقة، تفصيلية واضحة.</a:t>
            </a:r>
          </a:p>
          <a:p>
            <a:pPr marL="457200" indent="-457200" rtl="1">
              <a:buFontTx/>
              <a:buChar char="-"/>
            </a:pPr>
            <a:r>
              <a:rPr lang="ar-EG" dirty="0">
                <a:solidFill>
                  <a:schemeClr val="accent6">
                    <a:lumMod val="40000"/>
                    <a:lumOff val="60000"/>
                  </a:schemeClr>
                </a:solidFill>
              </a:rPr>
              <a:t>الخطوة الثانية: </a:t>
            </a:r>
            <a:r>
              <a:rPr lang="ar-EG" dirty="0">
                <a:solidFill>
                  <a:schemeClr val="tx1"/>
                </a:solidFill>
              </a:rPr>
              <a:t>صياغة الفروض صياغة علمية دقيقة وضبط متغيرات الدراسة.</a:t>
            </a:r>
          </a:p>
          <a:p>
            <a:pPr marL="457200" indent="-457200" rtl="1">
              <a:buFontTx/>
              <a:buChar char="-"/>
            </a:pPr>
            <a:r>
              <a:rPr lang="ar-EG" dirty="0">
                <a:solidFill>
                  <a:schemeClr val="accent6">
                    <a:lumMod val="40000"/>
                    <a:lumOff val="60000"/>
                  </a:schemeClr>
                </a:solidFill>
              </a:rPr>
              <a:t>الخطوة الثالثة</a:t>
            </a:r>
            <a:r>
              <a:rPr lang="ar-EG" dirty="0" smtClean="0">
                <a:solidFill>
                  <a:schemeClr val="accent6">
                    <a:lumMod val="40000"/>
                    <a:lumOff val="60000"/>
                  </a:schemeClr>
                </a:solidFill>
              </a:rPr>
              <a:t>: </a:t>
            </a:r>
            <a:r>
              <a:rPr lang="ar-EG" dirty="0" smtClean="0">
                <a:solidFill>
                  <a:schemeClr val="tx1"/>
                </a:solidFill>
              </a:rPr>
              <a:t>تحديد </a:t>
            </a:r>
            <a:r>
              <a:rPr lang="ar-EG" dirty="0">
                <a:solidFill>
                  <a:schemeClr val="tx1"/>
                </a:solidFill>
              </a:rPr>
              <a:t>المتغيرات الدخيلة وعزلها حتى لا تؤثر على النتائج.</a:t>
            </a:r>
          </a:p>
          <a:p>
            <a:pPr marL="457200" indent="-457200" rtl="1">
              <a:buFontTx/>
              <a:buChar char="-"/>
            </a:pPr>
            <a:r>
              <a:rPr lang="ar-EG" dirty="0">
                <a:solidFill>
                  <a:schemeClr val="accent6">
                    <a:lumMod val="40000"/>
                    <a:lumOff val="60000"/>
                  </a:schemeClr>
                </a:solidFill>
              </a:rPr>
              <a:t>الخطوة الرابعة: </a:t>
            </a:r>
            <a:r>
              <a:rPr lang="ar-EG" dirty="0">
                <a:solidFill>
                  <a:schemeClr val="tx1"/>
                </a:solidFill>
              </a:rPr>
              <a:t>تحديد البيئة التى تجرى فيها التجربة والزمان وتحديد العينة، والامكانات المطلوبة.</a:t>
            </a:r>
          </a:p>
          <a:p>
            <a:pPr marL="457200" indent="-457200" rtl="1">
              <a:buFontTx/>
              <a:buChar char="-"/>
            </a:pPr>
            <a:r>
              <a:rPr lang="ar-EG" dirty="0">
                <a:solidFill>
                  <a:schemeClr val="accent6">
                    <a:lumMod val="40000"/>
                    <a:lumOff val="60000"/>
                  </a:schemeClr>
                </a:solidFill>
              </a:rPr>
              <a:t>الخطوة الخامسة: </a:t>
            </a:r>
            <a:r>
              <a:rPr lang="ar-EG" dirty="0">
                <a:solidFill>
                  <a:schemeClr val="tx1"/>
                </a:solidFill>
              </a:rPr>
              <a:t>تحديد الوسائل والاختبارات والمقاييس والتصميم التجريبى للتجربة.</a:t>
            </a:r>
            <a:endParaRPr lang="en-US" dirty="0">
              <a:solidFill>
                <a:schemeClr val="tx1"/>
              </a:solidFill>
            </a:endParaRPr>
          </a:p>
          <a:p>
            <a:pPr marL="457200" indent="-457200" rtl="1">
              <a:buFontTx/>
              <a:buChar char="-"/>
            </a:pPr>
            <a:endParaRPr lang="en-US" dirty="0">
              <a:solidFill>
                <a:schemeClr val="tx1"/>
              </a:solidFill>
            </a:endParaRPr>
          </a:p>
          <a:p>
            <a:pPr algn="r" rtl="1"/>
            <a:endParaRPr lang="en-US" dirty="0"/>
          </a:p>
        </p:txBody>
      </p:sp>
    </p:spTree>
    <p:extLst>
      <p:ext uri="{BB962C8B-B14F-4D97-AF65-F5344CB8AC3E}">
        <p14:creationId xmlns:p14="http://schemas.microsoft.com/office/powerpoint/2010/main" val="3367002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685800"/>
            <a:ext cx="8686800" cy="5638800"/>
          </a:xfrm>
        </p:spPr>
        <p:txBody>
          <a:bodyPr/>
          <a:lstStyle/>
          <a:p>
            <a:pPr marL="457200" indent="-457200" rtl="1">
              <a:buFontTx/>
              <a:buChar char="-"/>
            </a:pPr>
            <a:r>
              <a:rPr lang="ar-EG" dirty="0">
                <a:solidFill>
                  <a:schemeClr val="accent6">
                    <a:lumMod val="40000"/>
                    <a:lumOff val="60000"/>
                  </a:schemeClr>
                </a:solidFill>
              </a:rPr>
              <a:t>الخطوة السادسة</a:t>
            </a:r>
            <a:r>
              <a:rPr lang="ar-EG" dirty="0" smtClean="0">
                <a:solidFill>
                  <a:schemeClr val="accent6">
                    <a:lumMod val="40000"/>
                    <a:lumOff val="60000"/>
                  </a:schemeClr>
                </a:solidFill>
              </a:rPr>
              <a:t>: </a:t>
            </a:r>
            <a:r>
              <a:rPr lang="ar-EG" dirty="0" smtClean="0">
                <a:solidFill>
                  <a:schemeClr val="tx1"/>
                </a:solidFill>
              </a:rPr>
              <a:t>الشروع </a:t>
            </a:r>
            <a:r>
              <a:rPr lang="ar-EG" dirty="0">
                <a:solidFill>
                  <a:schemeClr val="tx1"/>
                </a:solidFill>
              </a:rPr>
              <a:t>فى اجراء التجربة بالغرض من التأكد من العلاقة بين المتغيرات.</a:t>
            </a:r>
          </a:p>
          <a:p>
            <a:pPr marL="457200" indent="-457200" rtl="1">
              <a:buFontTx/>
              <a:buChar char="-"/>
            </a:pPr>
            <a:r>
              <a:rPr lang="ar-EG" dirty="0">
                <a:solidFill>
                  <a:schemeClr val="accent6">
                    <a:lumMod val="40000"/>
                    <a:lumOff val="60000"/>
                  </a:schemeClr>
                </a:solidFill>
              </a:rPr>
              <a:t>الخطوة السابعة: </a:t>
            </a:r>
            <a:r>
              <a:rPr lang="ar-EG" dirty="0">
                <a:solidFill>
                  <a:schemeClr val="tx1"/>
                </a:solidFill>
              </a:rPr>
              <a:t>تنظيم البيانات بصورة تجعلها قابلة للتحليل.</a:t>
            </a:r>
          </a:p>
          <a:p>
            <a:pPr marL="457200" indent="-457200" rtl="1">
              <a:buFontTx/>
              <a:buChar char="-"/>
            </a:pPr>
            <a:r>
              <a:rPr lang="ar-EG" dirty="0">
                <a:solidFill>
                  <a:schemeClr val="accent6">
                    <a:lumMod val="40000"/>
                    <a:lumOff val="60000"/>
                  </a:schemeClr>
                </a:solidFill>
              </a:rPr>
              <a:t>الخطوة الثامنة:</a:t>
            </a:r>
            <a:r>
              <a:rPr lang="ar-EG" dirty="0">
                <a:solidFill>
                  <a:schemeClr val="tx1"/>
                </a:solidFill>
              </a:rPr>
              <a:t> اختيار الأساليب الاحصائية المناسبة لتحليل بيانات البحث.</a:t>
            </a:r>
          </a:p>
          <a:p>
            <a:pPr marL="457200" indent="-457200" rtl="1">
              <a:buFont typeface="Arial" charset="0"/>
              <a:buChar char="•"/>
            </a:pPr>
            <a:r>
              <a:rPr lang="ar-EG" dirty="0">
                <a:solidFill>
                  <a:schemeClr val="tx1"/>
                </a:solidFill>
              </a:rPr>
              <a:t>المصطلحات المتعلقة بالبحث التجريبى:</a:t>
            </a:r>
          </a:p>
          <a:p>
            <a:pPr marL="457200" indent="-457200" rtl="1">
              <a:buFontTx/>
              <a:buChar char="-"/>
            </a:pPr>
            <a:r>
              <a:rPr lang="ar-EG" dirty="0">
                <a:solidFill>
                  <a:schemeClr val="accent6">
                    <a:lumMod val="40000"/>
                    <a:lumOff val="60000"/>
                  </a:schemeClr>
                </a:solidFill>
              </a:rPr>
              <a:t>المتغير المستقل: </a:t>
            </a:r>
            <a:r>
              <a:rPr lang="ar-EG" dirty="0">
                <a:solidFill>
                  <a:schemeClr val="tx1"/>
                </a:solidFill>
              </a:rPr>
              <a:t>هو المتغير الذى يحاول الباحث قياس ومعرفة مدى تأثيره على متغير آخر.</a:t>
            </a:r>
          </a:p>
          <a:p>
            <a:pPr marL="457200" indent="-457200" rtl="1">
              <a:buFontTx/>
              <a:buChar char="-"/>
            </a:pPr>
            <a:r>
              <a:rPr lang="ar-EG" dirty="0">
                <a:solidFill>
                  <a:schemeClr val="accent6">
                    <a:lumMod val="40000"/>
                    <a:lumOff val="60000"/>
                  </a:schemeClr>
                </a:solidFill>
              </a:rPr>
              <a:t>المتغير التابع: </a:t>
            </a:r>
            <a:r>
              <a:rPr lang="ar-EG" dirty="0">
                <a:solidFill>
                  <a:schemeClr val="tx1"/>
                </a:solidFill>
              </a:rPr>
              <a:t>هى المتغيرات التى تكون عرضه لتأثير المتغير المستقل.</a:t>
            </a:r>
          </a:p>
          <a:p>
            <a:pPr marL="457200" indent="-457200" rtl="1">
              <a:buFontTx/>
              <a:buChar char="-"/>
            </a:pPr>
            <a:r>
              <a:rPr lang="ar-EG" dirty="0">
                <a:solidFill>
                  <a:schemeClr val="accent6">
                    <a:lumMod val="40000"/>
                    <a:lumOff val="60000"/>
                  </a:schemeClr>
                </a:solidFill>
              </a:rPr>
              <a:t>المتغيرات غير المتوقعة : </a:t>
            </a:r>
            <a:r>
              <a:rPr lang="ar-EG" dirty="0">
                <a:solidFill>
                  <a:schemeClr val="tx1"/>
                </a:solidFill>
              </a:rPr>
              <a:t>وهى المتغيرات غير المقصودة وتشمل:</a:t>
            </a:r>
            <a:endParaRPr lang="en-US" dirty="0">
              <a:solidFill>
                <a:schemeClr val="tx1"/>
              </a:solidFill>
            </a:endParaRPr>
          </a:p>
          <a:p>
            <a:pPr marL="457200" indent="-457200" algn="r" rtl="1">
              <a:buFontTx/>
              <a:buChar char="-"/>
            </a:pPr>
            <a:endParaRPr lang="en-US" dirty="0">
              <a:solidFill>
                <a:schemeClr val="tx1"/>
              </a:solidFill>
            </a:endParaRPr>
          </a:p>
        </p:txBody>
      </p:sp>
    </p:spTree>
    <p:extLst>
      <p:ext uri="{BB962C8B-B14F-4D97-AF65-F5344CB8AC3E}">
        <p14:creationId xmlns:p14="http://schemas.microsoft.com/office/powerpoint/2010/main" val="597593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914400"/>
            <a:ext cx="8382000" cy="6019800"/>
          </a:xfrm>
        </p:spPr>
        <p:txBody>
          <a:bodyPr>
            <a:normAutofit/>
          </a:bodyPr>
          <a:lstStyle/>
          <a:p>
            <a:pPr marL="342900" marR="0" lvl="0" indent="-342900" rtl="1">
              <a:lnSpc>
                <a:spcPct val="115000"/>
              </a:lnSpc>
              <a:spcBef>
                <a:spcPts val="0"/>
              </a:spcBef>
              <a:spcAft>
                <a:spcPts val="1000"/>
              </a:spcAft>
              <a:buFont typeface="Symbol"/>
              <a:buChar char=""/>
            </a:pPr>
            <a:r>
              <a:rPr lang="ar-EG" sz="2400" dirty="0">
                <a:solidFill>
                  <a:schemeClr val="accent6">
                    <a:lumMod val="40000"/>
                    <a:lumOff val="60000"/>
                  </a:schemeClr>
                </a:solidFill>
              </a:rPr>
              <a:t>المتغيرات المتداخلة:</a:t>
            </a:r>
            <a:r>
              <a:rPr lang="ar-EG" sz="2400" dirty="0">
                <a:solidFill>
                  <a:schemeClr val="tx1"/>
                </a:solidFill>
              </a:rPr>
              <a:t> هى العوامل التى تكون نتيجة من نتائج المتغير المستقل ويكون لها نفس الأثر على المتغير التابع.</a:t>
            </a:r>
          </a:p>
          <a:p>
            <a:pPr marL="342900" marR="0" lvl="0" indent="-342900" rtl="1">
              <a:lnSpc>
                <a:spcPct val="115000"/>
              </a:lnSpc>
              <a:spcBef>
                <a:spcPts val="0"/>
              </a:spcBef>
              <a:spcAft>
                <a:spcPts val="1000"/>
              </a:spcAft>
              <a:buFont typeface="Symbol"/>
              <a:buChar char=""/>
            </a:pPr>
            <a:r>
              <a:rPr lang="ar-EG" sz="2400" dirty="0">
                <a:solidFill>
                  <a:schemeClr val="accent6">
                    <a:lumMod val="40000"/>
                    <a:lumOff val="60000"/>
                  </a:schemeClr>
                </a:solidFill>
              </a:rPr>
              <a:t>المتغيرات الدخيلة أو </a:t>
            </a:r>
            <a:r>
              <a:rPr lang="ar-EG" sz="2400" dirty="0" smtClean="0">
                <a:solidFill>
                  <a:schemeClr val="accent6">
                    <a:lumMod val="40000"/>
                    <a:lumOff val="60000"/>
                  </a:schemeClr>
                </a:solidFill>
              </a:rPr>
              <a:t>الخارجية: </a:t>
            </a:r>
            <a:r>
              <a:rPr lang="ar-EG" sz="2400" dirty="0" smtClean="0">
                <a:solidFill>
                  <a:schemeClr val="tx1"/>
                </a:solidFill>
              </a:rPr>
              <a:t>هى </a:t>
            </a:r>
            <a:r>
              <a:rPr lang="ar-EG" sz="2400" dirty="0">
                <a:solidFill>
                  <a:schemeClr val="tx1"/>
                </a:solidFill>
              </a:rPr>
              <a:t>المتغيرات التى يكون لها تأثير على المتغير التابع فيحاول الباحث عزلها وتثبيتها كالجنس والعمر الزمنى والخبرة والمرحلة التعليمية.</a:t>
            </a:r>
          </a:p>
          <a:p>
            <a:pPr marL="457200" marR="0" lvl="0" indent="-457200" rtl="1">
              <a:lnSpc>
                <a:spcPct val="115000"/>
              </a:lnSpc>
              <a:spcBef>
                <a:spcPts val="0"/>
              </a:spcBef>
              <a:spcAft>
                <a:spcPts val="1000"/>
              </a:spcAft>
              <a:buFontTx/>
              <a:buChar char="-"/>
            </a:pPr>
            <a:r>
              <a:rPr lang="ar-EG" sz="2400" dirty="0">
                <a:solidFill>
                  <a:schemeClr val="accent6">
                    <a:lumMod val="40000"/>
                    <a:lumOff val="60000"/>
                  </a:schemeClr>
                </a:solidFill>
              </a:rPr>
              <a:t>المصطلحات المتعلقة بمتغيرات البحث:</a:t>
            </a:r>
          </a:p>
          <a:p>
            <a:pPr marR="0" lvl="0" rtl="1">
              <a:lnSpc>
                <a:spcPct val="115000"/>
              </a:lnSpc>
              <a:spcBef>
                <a:spcPts val="0"/>
              </a:spcBef>
              <a:spcAft>
                <a:spcPts val="1000"/>
              </a:spcAft>
            </a:pPr>
            <a:r>
              <a:rPr lang="ar-EG" sz="2400" dirty="0">
                <a:solidFill>
                  <a:schemeClr val="tx1"/>
                </a:solidFill>
              </a:rPr>
              <a:t>أ- المجموعة التجريبية: هى المجموعة التى تقام عليها التجربةوهى التى تتعرض للمتغير المستقل أو التجريبى.</a:t>
            </a:r>
            <a:endParaRPr lang="en-US" sz="2400" dirty="0">
              <a:solidFill>
                <a:schemeClr val="tx1"/>
              </a:solidFill>
            </a:endParaRPr>
          </a:p>
          <a:p>
            <a:pPr marL="457200" indent="-457200" algn="r" rtl="1">
              <a:buFontTx/>
              <a:buChar char="-"/>
            </a:pPr>
            <a:endParaRPr lang="en-US" sz="2400" dirty="0">
              <a:solidFill>
                <a:schemeClr val="tx1"/>
              </a:solidFill>
            </a:endParaRPr>
          </a:p>
        </p:txBody>
      </p:sp>
    </p:spTree>
    <p:extLst>
      <p:ext uri="{BB962C8B-B14F-4D97-AF65-F5344CB8AC3E}">
        <p14:creationId xmlns:p14="http://schemas.microsoft.com/office/powerpoint/2010/main" val="3448398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895600"/>
            <a:ext cx="8229600" cy="4525963"/>
          </a:xfrm>
        </p:spPr>
        <p:txBody>
          <a:bodyPr/>
          <a:lstStyle/>
          <a:p>
            <a:pPr algn="r" rtl="1"/>
            <a:endParaRPr lang="ar-EG" dirty="0" smtClean="0"/>
          </a:p>
          <a:p>
            <a:pPr algn="r" rtl="1"/>
            <a:endParaRPr lang="ar-EG" dirty="0"/>
          </a:p>
          <a:p>
            <a:pPr algn="r" rtl="1"/>
            <a:endParaRPr lang="ar-EG" dirty="0" smtClean="0"/>
          </a:p>
          <a:p>
            <a:pPr algn="r" rtl="1"/>
            <a:endParaRPr lang="ar-EG" dirty="0"/>
          </a:p>
          <a:p>
            <a:pPr algn="r" rtl="1"/>
            <a:endParaRPr lang="ar-EG" dirty="0" smtClean="0">
              <a:solidFill>
                <a:schemeClr val="accent6">
                  <a:lumMod val="40000"/>
                  <a:lumOff val="60000"/>
                </a:schemeClr>
              </a:solidFill>
            </a:endParaRPr>
          </a:p>
          <a:p>
            <a:pPr algn="r" rtl="1"/>
            <a:r>
              <a:rPr lang="ar-EG" dirty="0" smtClean="0">
                <a:solidFill>
                  <a:srgbClr val="C00000"/>
                </a:solidFill>
              </a:rPr>
              <a:t>اعداد</a:t>
            </a:r>
            <a:r>
              <a:rPr lang="ar-EG" dirty="0" smtClean="0">
                <a:solidFill>
                  <a:schemeClr val="accent6">
                    <a:lumMod val="40000"/>
                    <a:lumOff val="60000"/>
                  </a:schemeClr>
                </a:solidFill>
              </a:rPr>
              <a:t> </a:t>
            </a:r>
          </a:p>
          <a:p>
            <a:pPr marL="109728" indent="0" algn="r" rtl="1">
              <a:buNone/>
            </a:pPr>
            <a:r>
              <a:rPr lang="ar-EG" b="1" dirty="0" smtClean="0">
                <a:solidFill>
                  <a:srgbClr val="92D050"/>
                </a:solidFill>
              </a:rPr>
              <a:t>د/مني حامد ابووردة</a:t>
            </a:r>
            <a:endParaRPr lang="en-US" b="1" dirty="0">
              <a:solidFill>
                <a:srgbClr val="92D050"/>
              </a:solidFill>
            </a:endParaRPr>
          </a:p>
        </p:txBody>
      </p:sp>
      <p:sp>
        <p:nvSpPr>
          <p:cNvPr id="3" name="Title 2"/>
          <p:cNvSpPr>
            <a:spLocks noGrp="1"/>
          </p:cNvSpPr>
          <p:nvPr>
            <p:ph type="title"/>
          </p:nvPr>
        </p:nvSpPr>
        <p:spPr>
          <a:xfrm>
            <a:off x="685800" y="2133600"/>
            <a:ext cx="8229600" cy="1143000"/>
          </a:xfrm>
        </p:spPr>
        <p:txBody>
          <a:bodyPr>
            <a:normAutofit fontScale="90000"/>
          </a:bodyPr>
          <a:lstStyle/>
          <a:p>
            <a:pPr algn="ctr" rtl="1"/>
            <a:r>
              <a:rPr lang="ar-EG" dirty="0" smtClean="0">
                <a:solidFill>
                  <a:schemeClr val="accent5">
                    <a:lumMod val="50000"/>
                  </a:schemeClr>
                </a:solidFill>
                <a:latin typeface="Arabic Typesetting" pitchFamily="66" charset="-78"/>
                <a:cs typeface="Arabic Typesetting" pitchFamily="66" charset="-78"/>
              </a:rPr>
              <a:t>محاضرة بعنوان</a:t>
            </a:r>
            <a:r>
              <a:rPr lang="en-US" sz="5300" dirty="0" smtClean="0">
                <a:solidFill>
                  <a:srgbClr val="FFFFFF"/>
                </a:solidFill>
                <a:latin typeface="Arabic Typesetting" pitchFamily="66" charset="-78"/>
                <a:cs typeface="Arabic Typesetting" pitchFamily="66" charset="-78"/>
              </a:rPr>
              <a:t/>
            </a:r>
            <a:br>
              <a:rPr lang="en-US" sz="5300" dirty="0" smtClean="0">
                <a:solidFill>
                  <a:srgbClr val="FFFFFF"/>
                </a:solidFill>
                <a:latin typeface="Arabic Typesetting" pitchFamily="66" charset="-78"/>
                <a:cs typeface="Arabic Typesetting" pitchFamily="66" charset="-78"/>
              </a:rPr>
            </a:br>
            <a:r>
              <a:rPr lang="ar-EG" sz="8900" dirty="0" smtClean="0">
                <a:solidFill>
                  <a:srgbClr val="C00000"/>
                </a:solidFill>
                <a:latin typeface="Arabic Typesetting" pitchFamily="66" charset="-78"/>
                <a:cs typeface="Arabic Typesetting" pitchFamily="66" charset="-78"/>
              </a:rPr>
              <a:t>«علم النفس التربوي»</a:t>
            </a:r>
            <a:endParaRPr lang="en-US" sz="8900" dirty="0">
              <a:solidFill>
                <a:srgbClr val="C00000"/>
              </a:solidFill>
              <a:latin typeface="Arabic Typesetting" pitchFamily="66" charset="-78"/>
              <a:cs typeface="Arabic Typesetting" pitchFamily="66" charset="-78"/>
            </a:endParaRPr>
          </a:p>
        </p:txBody>
      </p:sp>
      <p:sp>
        <p:nvSpPr>
          <p:cNvPr id="5" name="TextBox 4"/>
          <p:cNvSpPr txBox="1"/>
          <p:nvPr/>
        </p:nvSpPr>
        <p:spPr>
          <a:xfrm>
            <a:off x="5562600" y="609600"/>
            <a:ext cx="2743200" cy="923330"/>
          </a:xfrm>
          <a:prstGeom prst="rect">
            <a:avLst/>
          </a:prstGeom>
          <a:noFill/>
        </p:spPr>
        <p:txBody>
          <a:bodyPr wrap="square" rtlCol="0">
            <a:spAutoFit/>
          </a:bodyPr>
          <a:lstStyle/>
          <a:p>
            <a:pPr algn="r"/>
            <a:r>
              <a:rPr lang="ar-EG" dirty="0" smtClean="0">
                <a:solidFill>
                  <a:srgbClr val="FFFF00"/>
                </a:solidFill>
              </a:rPr>
              <a:t>المملكة العربية السعودية</a:t>
            </a:r>
          </a:p>
          <a:p>
            <a:pPr algn="r"/>
            <a:r>
              <a:rPr lang="ar-EG" dirty="0" smtClean="0">
                <a:solidFill>
                  <a:srgbClr val="FFFF00"/>
                </a:solidFill>
              </a:rPr>
              <a:t>جامعة المجمعة </a:t>
            </a:r>
          </a:p>
          <a:p>
            <a:pPr algn="r"/>
            <a:r>
              <a:rPr lang="ar-EG" dirty="0" smtClean="0">
                <a:solidFill>
                  <a:srgbClr val="FFFF00"/>
                </a:solidFill>
              </a:rPr>
              <a:t>كلية التربية بالزلفى</a:t>
            </a:r>
            <a:endParaRPr lang="en-US" dirty="0">
              <a:solidFill>
                <a:srgbClr val="FFFF00"/>
              </a:solidFill>
            </a:endParaRPr>
          </a:p>
        </p:txBody>
      </p:sp>
    </p:spTree>
    <p:extLst>
      <p:ext uri="{BB962C8B-B14F-4D97-AF65-F5344CB8AC3E}">
        <p14:creationId xmlns:p14="http://schemas.microsoft.com/office/powerpoint/2010/main" val="1295466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2514600"/>
            <a:ext cx="8229600" cy="6324600"/>
          </a:xfrm>
        </p:spPr>
        <p:txBody>
          <a:bodyPr/>
          <a:lstStyle/>
          <a:p>
            <a:pPr algn="r" rtl="1"/>
            <a:r>
              <a:rPr lang="ar-EG" dirty="0" smtClean="0">
                <a:solidFill>
                  <a:schemeClr val="tx1"/>
                </a:solidFill>
              </a:rPr>
              <a:t>- المجموعة الضابطة: هى المجموعة التى تتفق مع المجموعة التجريبية فى جميع الخصائص والمتغيرات إلا أنها لا تتعرض للمتغير المستقل.</a:t>
            </a:r>
            <a:endParaRPr lang="ar-EG" b="1" dirty="0" smtClean="0">
              <a:solidFill>
                <a:schemeClr val="tx1"/>
              </a:solidFill>
            </a:endParaRPr>
          </a:p>
          <a:p>
            <a:pPr algn="r" rtl="1"/>
            <a:endParaRPr lang="ar-EG" dirty="0" smtClean="0">
              <a:solidFill>
                <a:schemeClr val="tx1"/>
              </a:solidFill>
            </a:endParaRPr>
          </a:p>
        </p:txBody>
      </p:sp>
    </p:spTree>
    <p:extLst>
      <p:ext uri="{BB962C8B-B14F-4D97-AF65-F5344CB8AC3E}">
        <p14:creationId xmlns:p14="http://schemas.microsoft.com/office/powerpoint/2010/main" val="38126879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24000"/>
            <a:ext cx="8229600" cy="5473891"/>
          </a:xfrm>
        </p:spPr>
        <p:txBody>
          <a:bodyPr/>
          <a:lstStyle/>
          <a:p>
            <a:pPr marL="457200" indent="-457200" algn="r" rtl="1">
              <a:buFont typeface="Arial" charset="0"/>
              <a:buChar char="•"/>
            </a:pPr>
            <a:r>
              <a:rPr lang="ar-EG" b="1" dirty="0"/>
              <a:t>المصطلحات المرتبطة بمنهج البحث التجريبى:</a:t>
            </a:r>
          </a:p>
          <a:p>
            <a:pPr marL="514350" indent="-514350" algn="r" rtl="1">
              <a:buAutoNum type="arabic1Minus"/>
            </a:pPr>
            <a:r>
              <a:rPr lang="ar-EG" dirty="0"/>
              <a:t>الاختبار القبلى.</a:t>
            </a:r>
          </a:p>
          <a:p>
            <a:pPr marL="514350" indent="-514350" algn="r" rtl="1">
              <a:buAutoNum type="arabic1Minus"/>
            </a:pPr>
            <a:r>
              <a:rPr lang="ar-EG" dirty="0"/>
              <a:t>الاختبار البعدى.</a:t>
            </a:r>
          </a:p>
          <a:p>
            <a:pPr marL="457200" indent="-457200" algn="r" rtl="1">
              <a:buFont typeface="Arial" charset="0"/>
              <a:buChar char="•"/>
            </a:pPr>
            <a:r>
              <a:rPr lang="ar-EG" dirty="0"/>
              <a:t>سادسا: علاقة علم النفس التربوى بفروع علم النفس الأخرى:</a:t>
            </a:r>
          </a:p>
          <a:p>
            <a:pPr marL="457200" indent="-457200" algn="r" rtl="1">
              <a:buFontTx/>
              <a:buChar char="-"/>
            </a:pPr>
            <a:r>
              <a:rPr lang="ar-EG" dirty="0"/>
              <a:t>علم النفس الارتقائى: فلقد ساهم هذا العلم ببحوث كثيرة فى مجال النمو العقلى والاجتماعى والانفعالى مما ساعد علم النفس التربوى فى عملية تخطيط المناهج.</a:t>
            </a:r>
          </a:p>
          <a:p>
            <a:pPr algn="r" rtl="1"/>
            <a:endParaRPr lang="en-US" dirty="0"/>
          </a:p>
        </p:txBody>
      </p:sp>
    </p:spTree>
    <p:extLst>
      <p:ext uri="{BB962C8B-B14F-4D97-AF65-F5344CB8AC3E}">
        <p14:creationId xmlns:p14="http://schemas.microsoft.com/office/powerpoint/2010/main" val="1839585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981200"/>
            <a:ext cx="8458200" cy="6096000"/>
          </a:xfrm>
        </p:spPr>
        <p:txBody>
          <a:bodyPr>
            <a:normAutofit/>
          </a:bodyPr>
          <a:lstStyle/>
          <a:p>
            <a:pPr marL="457200" indent="-457200" algn="r" rtl="1">
              <a:buFontTx/>
              <a:buChar char="-"/>
            </a:pPr>
            <a:r>
              <a:rPr lang="ar-EG" dirty="0" smtClean="0">
                <a:solidFill>
                  <a:schemeClr val="tx1"/>
                </a:solidFill>
              </a:rPr>
              <a:t>علم النفس التجريبى: لقد استفاد المجال التربوى من أبحاث علم النفس التجريبى وتقديم الحلول لبعض مشكلات التعلم.</a:t>
            </a:r>
          </a:p>
          <a:p>
            <a:pPr marL="457200" indent="-457200" algn="r" rtl="1">
              <a:buFontTx/>
              <a:buChar char="-"/>
            </a:pPr>
            <a:r>
              <a:rPr lang="ar-EG" dirty="0" smtClean="0">
                <a:solidFill>
                  <a:schemeClr val="tx1"/>
                </a:solidFill>
              </a:rPr>
              <a:t>القياس النفسى:يساعد التقويم التربوى فى قياس القدرات العقلية وبخاصة الذكاء ويعمل على تطوير الاختبارات وبرامج القياس باستخدام الحاسب الآلى.</a:t>
            </a:r>
          </a:p>
        </p:txBody>
      </p:sp>
    </p:spTree>
    <p:extLst>
      <p:ext uri="{BB962C8B-B14F-4D97-AF65-F5344CB8AC3E}">
        <p14:creationId xmlns:p14="http://schemas.microsoft.com/office/powerpoint/2010/main" val="3214847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990600"/>
            <a:ext cx="8458200" cy="6019800"/>
          </a:xfrm>
        </p:spPr>
        <p:txBody>
          <a:bodyPr/>
          <a:lstStyle/>
          <a:p>
            <a:pPr marL="457200" indent="-457200" rtl="1">
              <a:buFontTx/>
              <a:buChar char="-"/>
            </a:pPr>
            <a:r>
              <a:rPr lang="ar-EG" dirty="0">
                <a:solidFill>
                  <a:schemeClr val="tx1"/>
                </a:solidFill>
              </a:rPr>
              <a:t>علم النفس الاجتماعى: علم النفس الاجتماعى يهتم بربط عناصر الموقف التربوى فى الاطار الاجتماعى. فهو يمد المعلم بمبادئ السلوك الاجتماعى التى تساعده فى تفسير مواقف التعلم.</a:t>
            </a:r>
          </a:p>
          <a:p>
            <a:pPr marL="457200" indent="-457200" rtl="1">
              <a:buFontTx/>
              <a:buChar char="-"/>
            </a:pPr>
            <a:r>
              <a:rPr lang="ar-EG" dirty="0">
                <a:solidFill>
                  <a:schemeClr val="tx1"/>
                </a:solidFill>
              </a:rPr>
              <a:t>علم النفس الارشادى: يمد علم النفس الارشادى المرشد بنظريات إرشادية يستفيد منها فى حل المشكلات التى يعانون منها. والمرشد يتعامل مع طلاب الجامعة ويساعدهم فى حل مشكلاتهم</a:t>
            </a:r>
            <a:r>
              <a:rPr lang="ar-EG" dirty="0" smtClean="0">
                <a:solidFill>
                  <a:schemeClr val="tx1"/>
                </a:solidFill>
              </a:rPr>
              <a:t>.</a:t>
            </a:r>
          </a:p>
          <a:p>
            <a:pPr marL="457200" indent="-457200" algn="r" rtl="1">
              <a:buFontTx/>
              <a:buChar char="-"/>
            </a:pPr>
            <a:r>
              <a:rPr lang="ar-EG" dirty="0" smtClean="0">
                <a:solidFill>
                  <a:schemeClr val="tx1"/>
                </a:solidFill>
              </a:rPr>
              <a:t>علم النفس الفسيولوجى:</a:t>
            </a:r>
          </a:p>
          <a:p>
            <a:pPr algn="r" rtl="1"/>
            <a:r>
              <a:rPr lang="ar-EG" dirty="0" smtClean="0">
                <a:solidFill>
                  <a:schemeClr val="tx1"/>
                </a:solidFill>
              </a:rPr>
              <a:t>يمد علم النفس الفسيولوجى المعلم بمعلومات عن الغدد الصماء والجهاز العصبى وبذلك يساعده فى  تفسير السلوك الانسانى.</a:t>
            </a:r>
          </a:p>
        </p:txBody>
      </p:sp>
    </p:spTree>
    <p:extLst>
      <p:ext uri="{BB962C8B-B14F-4D97-AF65-F5344CB8AC3E}">
        <p14:creationId xmlns:p14="http://schemas.microsoft.com/office/powerpoint/2010/main" val="20645264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066800"/>
            <a:ext cx="8229600" cy="4525963"/>
          </a:xfrm>
        </p:spPr>
        <p:txBody>
          <a:bodyPr>
            <a:normAutofit/>
          </a:bodyPr>
          <a:lstStyle/>
          <a:p>
            <a:pPr marL="109728" indent="0" algn="r" rtl="1">
              <a:buNone/>
            </a:pPr>
            <a:endParaRPr lang="ar-EG" sz="4400" dirty="0" smtClean="0"/>
          </a:p>
          <a:p>
            <a:pPr algn="r" rtl="1"/>
            <a:r>
              <a:rPr lang="ar-EG" sz="3600" dirty="0" smtClean="0"/>
              <a:t>المحاضرة القادمة : </a:t>
            </a:r>
          </a:p>
          <a:p>
            <a:pPr algn="r" rtl="1"/>
            <a:endParaRPr lang="ar-EG" sz="3600" dirty="0" smtClean="0"/>
          </a:p>
          <a:p>
            <a:pPr marL="109728" indent="0" algn="ctr" rtl="1">
              <a:buNone/>
            </a:pPr>
            <a:r>
              <a:rPr lang="ar-EG" sz="4800" b="1" dirty="0" smtClean="0">
                <a:solidFill>
                  <a:schemeClr val="tx2">
                    <a:lumMod val="75000"/>
                    <a:lumOff val="25000"/>
                  </a:schemeClr>
                </a:solidFill>
              </a:rPr>
              <a:t>مفهوم التعلم</a:t>
            </a:r>
          </a:p>
          <a:p>
            <a:pPr algn="r" rtl="1"/>
            <a:endParaRPr lang="ar-EG" sz="4400" dirty="0"/>
          </a:p>
          <a:p>
            <a:pPr algn="r" rtl="1"/>
            <a:endParaRPr lang="en-US" sz="4400" dirty="0"/>
          </a:p>
        </p:txBody>
      </p:sp>
    </p:spTree>
    <p:extLst>
      <p:ext uri="{BB962C8B-B14F-4D97-AF65-F5344CB8AC3E}">
        <p14:creationId xmlns:p14="http://schemas.microsoft.com/office/powerpoint/2010/main" val="3731683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1470025"/>
          </a:xfrm>
        </p:spPr>
        <p:txBody>
          <a:bodyPr>
            <a:normAutofit/>
          </a:bodyPr>
          <a:lstStyle/>
          <a:p>
            <a:pPr algn="ctr"/>
            <a:r>
              <a:rPr lang="ar-EG" dirty="0" smtClean="0">
                <a:solidFill>
                  <a:schemeClr val="bg1">
                    <a:lumMod val="85000"/>
                  </a:schemeClr>
                </a:solidFill>
              </a:rPr>
              <a:t>علم النفس التربوى</a:t>
            </a:r>
            <a:endParaRPr lang="en-US" dirty="0">
              <a:solidFill>
                <a:schemeClr val="bg1">
                  <a:lumMod val="85000"/>
                </a:schemeClr>
              </a:solidFill>
            </a:endParaRPr>
          </a:p>
        </p:txBody>
      </p:sp>
      <p:sp>
        <p:nvSpPr>
          <p:cNvPr id="3" name="Subtitle 2"/>
          <p:cNvSpPr>
            <a:spLocks noGrp="1"/>
          </p:cNvSpPr>
          <p:nvPr>
            <p:ph type="subTitle" idx="1"/>
          </p:nvPr>
        </p:nvSpPr>
        <p:spPr>
          <a:xfrm>
            <a:off x="457200" y="2209800"/>
            <a:ext cx="8382000" cy="3124200"/>
          </a:xfrm>
        </p:spPr>
        <p:txBody>
          <a:bodyPr>
            <a:normAutofit/>
          </a:bodyPr>
          <a:lstStyle/>
          <a:p>
            <a:pPr algn="r" rtl="1">
              <a:lnSpc>
                <a:spcPct val="115000"/>
              </a:lnSpc>
              <a:spcBef>
                <a:spcPts val="0"/>
              </a:spcBef>
              <a:spcAft>
                <a:spcPts val="1000"/>
              </a:spcAft>
            </a:pPr>
            <a:r>
              <a:rPr lang="ar-EG" b="1" u="sng" dirty="0">
                <a:solidFill>
                  <a:schemeClr val="tx1"/>
                </a:solidFill>
                <a:ea typeface="Calibri"/>
              </a:rPr>
              <a:t>مفهوم علم النفس التربوى</a:t>
            </a:r>
            <a:r>
              <a:rPr lang="ar-EG" dirty="0" smtClean="0">
                <a:solidFill>
                  <a:schemeClr val="tx1"/>
                </a:solidFill>
                <a:ea typeface="Calibri"/>
              </a:rPr>
              <a:t>:</a:t>
            </a:r>
          </a:p>
          <a:p>
            <a:pPr algn="r" rtl="1">
              <a:lnSpc>
                <a:spcPct val="115000"/>
              </a:lnSpc>
              <a:spcBef>
                <a:spcPts val="0"/>
              </a:spcBef>
              <a:spcAft>
                <a:spcPts val="1000"/>
              </a:spcAft>
            </a:pPr>
            <a:r>
              <a:rPr lang="ar-EG" b="1" dirty="0">
                <a:solidFill>
                  <a:schemeClr val="tx1"/>
                </a:solidFill>
                <a:ea typeface="Calibri"/>
              </a:rPr>
              <a:t>علم النفس التربوى </a:t>
            </a:r>
            <a:r>
              <a:rPr lang="ar-EG" b="1" dirty="0" smtClean="0">
                <a:solidFill>
                  <a:schemeClr val="tx1"/>
                </a:solidFill>
                <a:ea typeface="Calibri"/>
              </a:rPr>
              <a:t>هو" مجموعة الدراسات الموجهة لمعرفة كيفية حدوث التعلم، وبذلك فهو يحتوى على معلومات عن المتعلمين وخصائصهم النمائية وكيفية تعلمهم وسلوكياتهم وأفكارهم وعن الظروف التى تؤدى إلى تعلمهم بشكل أفضل". </a:t>
            </a:r>
          </a:p>
          <a:p>
            <a:pPr algn="r" rtl="1">
              <a:lnSpc>
                <a:spcPct val="115000"/>
              </a:lnSpc>
              <a:spcBef>
                <a:spcPts val="0"/>
              </a:spcBef>
              <a:spcAft>
                <a:spcPts val="1000"/>
              </a:spcAft>
            </a:pPr>
            <a:endParaRPr lang="en-US" dirty="0">
              <a:ea typeface="Calibri"/>
              <a:cs typeface="Arial"/>
            </a:endParaRPr>
          </a:p>
          <a:p>
            <a:pPr algn="r" rtl="1"/>
            <a:endParaRPr lang="en-US" dirty="0"/>
          </a:p>
        </p:txBody>
      </p:sp>
    </p:spTree>
    <p:extLst>
      <p:ext uri="{BB962C8B-B14F-4D97-AF65-F5344CB8AC3E}">
        <p14:creationId xmlns:p14="http://schemas.microsoft.com/office/powerpoint/2010/main" val="3088620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914400"/>
            <a:ext cx="8534400" cy="3276600"/>
          </a:xfrm>
        </p:spPr>
        <p:txBody>
          <a:bodyPr>
            <a:normAutofit fontScale="92500" lnSpcReduction="20000"/>
          </a:bodyPr>
          <a:lstStyle/>
          <a:p>
            <a:pPr marL="457200" indent="-457200" algn="r" rtl="1">
              <a:buFontTx/>
              <a:buChar char="-"/>
            </a:pPr>
            <a:endParaRPr lang="ar-EG" sz="3600" dirty="0" smtClean="0">
              <a:solidFill>
                <a:schemeClr val="tx1"/>
              </a:solidFill>
            </a:endParaRPr>
          </a:p>
          <a:p>
            <a:pPr marL="457200" indent="-457200" algn="r" rtl="1">
              <a:buFontTx/>
              <a:buChar char="-"/>
            </a:pPr>
            <a:endParaRPr lang="ar-EG" sz="3600" dirty="0">
              <a:solidFill>
                <a:schemeClr val="tx1"/>
              </a:solidFill>
            </a:endParaRPr>
          </a:p>
          <a:p>
            <a:pPr marL="457200" indent="-457200" algn="r" rtl="1">
              <a:buFontTx/>
              <a:buChar char="-"/>
            </a:pPr>
            <a:endParaRPr lang="ar-EG" sz="3600" dirty="0" smtClean="0">
              <a:solidFill>
                <a:schemeClr val="tx1"/>
              </a:solidFill>
            </a:endParaRPr>
          </a:p>
          <a:p>
            <a:pPr marL="457200" indent="-457200" algn="r" rtl="1">
              <a:buFontTx/>
              <a:buChar char="-"/>
            </a:pPr>
            <a:r>
              <a:rPr lang="ar-EG" sz="3600" dirty="0" smtClean="0">
                <a:solidFill>
                  <a:schemeClr val="tx1"/>
                </a:solidFill>
              </a:rPr>
              <a:t>إنه العلم الذى يدرس خصائص النمو والارتقاء والعمليات العقلية ودوافع التعلم والفروق الفردية والقياس والتقويم والتوافق وجميع أوجه السلوك الذى يظهر فى المواقف التعليمية.</a:t>
            </a:r>
          </a:p>
        </p:txBody>
      </p:sp>
    </p:spTree>
    <p:extLst>
      <p:ext uri="{BB962C8B-B14F-4D97-AF65-F5344CB8AC3E}">
        <p14:creationId xmlns:p14="http://schemas.microsoft.com/office/powerpoint/2010/main" val="3729171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828800"/>
            <a:ext cx="8229600" cy="4525963"/>
          </a:xfrm>
        </p:spPr>
        <p:txBody>
          <a:bodyPr>
            <a:normAutofit fontScale="92500" lnSpcReduction="20000"/>
          </a:bodyPr>
          <a:lstStyle/>
          <a:p>
            <a:pPr algn="r" rtl="1"/>
            <a:r>
              <a:rPr lang="ar-EG" sz="2800" dirty="0"/>
              <a:t>علم النفس التربوى هو ذلك الفرع من فروع علم النفس الذى يهتم بدراسة السلوك الإنسانى فى المواقف التربوية المختلفة، وهو العلم الذى يزودنا بالمعلومات والمفاهيم والمبادئ والطرق التجريبية والنظرية التى تساعد فى فهم عملية التعلم والتعليم وتطويرها</a:t>
            </a:r>
            <a:r>
              <a:rPr lang="ar-EG" sz="2800" dirty="0" smtClean="0"/>
              <a:t>.</a:t>
            </a:r>
          </a:p>
          <a:p>
            <a:pPr algn="r" rtl="1"/>
            <a:endParaRPr lang="ar-EG" sz="2800" dirty="0" smtClean="0"/>
          </a:p>
          <a:p>
            <a:pPr marL="685800" lvl="0" algn="r" rtl="1">
              <a:lnSpc>
                <a:spcPct val="115000"/>
              </a:lnSpc>
              <a:spcBef>
                <a:spcPts val="0"/>
              </a:spcBef>
              <a:spcAft>
                <a:spcPts val="1000"/>
              </a:spcAft>
            </a:pPr>
            <a:r>
              <a:rPr lang="ar-EG" sz="2800" b="1" dirty="0">
                <a:solidFill>
                  <a:prstClr val="black"/>
                </a:solidFill>
                <a:ea typeface="Calibri"/>
              </a:rPr>
              <a:t>أهداف علم النفس التربوى :</a:t>
            </a:r>
          </a:p>
          <a:p>
            <a:pPr marL="685800" lvl="0" algn="r" rtl="1">
              <a:lnSpc>
                <a:spcPct val="115000"/>
              </a:lnSpc>
              <a:spcBef>
                <a:spcPts val="0"/>
              </a:spcBef>
              <a:spcAft>
                <a:spcPts val="1000"/>
              </a:spcAft>
            </a:pPr>
            <a:r>
              <a:rPr lang="ar-EG" sz="2800" b="1" dirty="0">
                <a:solidFill>
                  <a:prstClr val="black"/>
                </a:solidFill>
                <a:ea typeface="Calibri"/>
              </a:rPr>
              <a:t>الفهم:</a:t>
            </a:r>
          </a:p>
          <a:p>
            <a:pPr marL="685800" lvl="0" algn="r" rtl="1">
              <a:lnSpc>
                <a:spcPct val="115000"/>
              </a:lnSpc>
              <a:spcBef>
                <a:spcPts val="0"/>
              </a:spcBef>
              <a:spcAft>
                <a:spcPts val="1000"/>
              </a:spcAft>
            </a:pPr>
            <a:r>
              <a:rPr lang="ar-EG" sz="2400" b="1" dirty="0">
                <a:solidFill>
                  <a:prstClr val="black"/>
                </a:solidFill>
                <a:ea typeface="Calibri"/>
              </a:rPr>
              <a:t>يتحقق الفهم فى الاجابة على هذين السؤالين كيف ولماذا؟ يحدث السلوك. وفهم الظاهرة معناه أن نجد علاقة تربط بين ظاهرة وأخرى. واذا لم نجد أى علاقة بين الظاهرة والظواهر الأخرى فإن هذه الظاهرة تظل غامضة غير مفهومة. ويجب أن نفرق بين الفهم والوصف. فالفهم يعنى الادراك الكامل للعلاقات بين الظواهرالمراد تفسيرها. والوصف مهما كان دقيقا فانه لايؤدى الى ادراك العلاقات.</a:t>
            </a:r>
            <a:endParaRPr lang="en-US" sz="2400" dirty="0"/>
          </a:p>
          <a:p>
            <a:pPr algn="r" rtl="1"/>
            <a:endParaRPr lang="en-US" dirty="0"/>
          </a:p>
        </p:txBody>
      </p:sp>
    </p:spTree>
    <p:extLst>
      <p:ext uri="{BB962C8B-B14F-4D97-AF65-F5344CB8AC3E}">
        <p14:creationId xmlns:p14="http://schemas.microsoft.com/office/powerpoint/2010/main" val="1423220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057400"/>
            <a:ext cx="8534400" cy="5791200"/>
          </a:xfrm>
        </p:spPr>
        <p:txBody>
          <a:bodyPr>
            <a:normAutofit/>
          </a:bodyPr>
          <a:lstStyle/>
          <a:p>
            <a:pPr marL="685800" lvl="0" algn="r" rtl="1">
              <a:lnSpc>
                <a:spcPct val="115000"/>
              </a:lnSpc>
              <a:spcBef>
                <a:spcPts val="0"/>
              </a:spcBef>
              <a:spcAft>
                <a:spcPts val="1000"/>
              </a:spcAft>
            </a:pPr>
            <a:r>
              <a:rPr lang="ar-EG" b="1" dirty="0" smtClean="0">
                <a:solidFill>
                  <a:prstClr val="black"/>
                </a:solidFill>
                <a:ea typeface="Calibri"/>
              </a:rPr>
              <a:t>ونجد </a:t>
            </a:r>
            <a:r>
              <a:rPr lang="ar-EG" b="1" dirty="0">
                <a:solidFill>
                  <a:prstClr val="black"/>
                </a:solidFill>
                <a:ea typeface="Calibri"/>
              </a:rPr>
              <a:t>أن الفهم يعتمد على عمليتين أساسيتين هما الوصف والتفسير، والوصف سابق التفسير وأساس له وبقدر ما تكون الدقة فى الوصف بقدر ما تكون النتائج دقيقة ويسهل عملية التفسير لسلوك الظاهرة.</a:t>
            </a:r>
            <a:endParaRPr lang="en-US" sz="2000" b="1" dirty="0">
              <a:solidFill>
                <a:prstClr val="black"/>
              </a:solidFill>
              <a:ea typeface="Calibri"/>
              <a:cs typeface="Arial"/>
            </a:endParaRPr>
          </a:p>
          <a:p>
            <a:pPr algn="r" rtl="1"/>
            <a:endParaRPr lang="en-US" dirty="0"/>
          </a:p>
        </p:txBody>
      </p:sp>
    </p:spTree>
    <p:extLst>
      <p:ext uri="{BB962C8B-B14F-4D97-AF65-F5344CB8AC3E}">
        <p14:creationId xmlns:p14="http://schemas.microsoft.com/office/powerpoint/2010/main" val="2799490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6019800"/>
          </a:xfrm>
        </p:spPr>
        <p:txBody>
          <a:bodyPr>
            <a:normAutofit/>
          </a:bodyPr>
          <a:lstStyle/>
          <a:p>
            <a:pPr marL="342900" lvl="0" indent="-342900" algn="r" rtl="1">
              <a:lnSpc>
                <a:spcPct val="115000"/>
              </a:lnSpc>
              <a:spcBef>
                <a:spcPts val="0"/>
              </a:spcBef>
              <a:spcAft>
                <a:spcPts val="1000"/>
              </a:spcAft>
              <a:buFont typeface="Symbol"/>
              <a:buChar char=""/>
            </a:pPr>
            <a:endParaRPr lang="ar-EG" b="1" dirty="0" smtClean="0">
              <a:solidFill>
                <a:prstClr val="black"/>
              </a:solidFill>
              <a:ea typeface="Calibri"/>
            </a:endParaRPr>
          </a:p>
          <a:p>
            <a:pPr marL="342900" lvl="0" indent="-342900" algn="r" rtl="1">
              <a:lnSpc>
                <a:spcPct val="115000"/>
              </a:lnSpc>
              <a:spcBef>
                <a:spcPts val="0"/>
              </a:spcBef>
              <a:spcAft>
                <a:spcPts val="1000"/>
              </a:spcAft>
              <a:buFont typeface="Symbol"/>
              <a:buChar char=""/>
            </a:pPr>
            <a:endParaRPr lang="ar-EG" b="1" dirty="0">
              <a:solidFill>
                <a:prstClr val="black"/>
              </a:solidFill>
              <a:ea typeface="Calibri"/>
            </a:endParaRPr>
          </a:p>
          <a:p>
            <a:pPr marL="342900" lvl="0" indent="-342900" algn="r" rtl="1">
              <a:lnSpc>
                <a:spcPct val="115000"/>
              </a:lnSpc>
              <a:spcBef>
                <a:spcPts val="0"/>
              </a:spcBef>
              <a:spcAft>
                <a:spcPts val="1000"/>
              </a:spcAft>
              <a:buFont typeface="Symbol"/>
              <a:buChar char=""/>
            </a:pPr>
            <a:endParaRPr lang="ar-EG" b="1" dirty="0" smtClean="0">
              <a:solidFill>
                <a:prstClr val="black"/>
              </a:solidFill>
              <a:ea typeface="Calibri"/>
            </a:endParaRPr>
          </a:p>
          <a:p>
            <a:pPr marL="342900" lvl="0" indent="-342900" algn="r" rtl="1">
              <a:lnSpc>
                <a:spcPct val="115000"/>
              </a:lnSpc>
              <a:spcBef>
                <a:spcPts val="0"/>
              </a:spcBef>
              <a:spcAft>
                <a:spcPts val="1000"/>
              </a:spcAft>
              <a:buFont typeface="Symbol"/>
              <a:buChar char=""/>
            </a:pPr>
            <a:r>
              <a:rPr lang="ar-EG" sz="2800" b="1" dirty="0" smtClean="0">
                <a:solidFill>
                  <a:schemeClr val="bg1">
                    <a:lumMod val="85000"/>
                  </a:schemeClr>
                </a:solidFill>
                <a:ea typeface="Calibri"/>
              </a:rPr>
              <a:t>التنبؤ</a:t>
            </a:r>
            <a:r>
              <a:rPr lang="ar-EG" sz="2800" b="1" dirty="0">
                <a:solidFill>
                  <a:schemeClr val="bg1">
                    <a:lumMod val="85000"/>
                  </a:schemeClr>
                </a:solidFill>
                <a:ea typeface="Calibri"/>
              </a:rPr>
              <a:t>:</a:t>
            </a:r>
            <a:endParaRPr lang="en-US" sz="2400" b="1" dirty="0">
              <a:solidFill>
                <a:schemeClr val="bg1">
                  <a:lumMod val="85000"/>
                </a:schemeClr>
              </a:solidFill>
              <a:ea typeface="Calibri"/>
              <a:cs typeface="Arial"/>
            </a:endParaRPr>
          </a:p>
          <a:p>
            <a:pPr lvl="0" algn="r" rtl="1"/>
            <a:r>
              <a:rPr lang="ar-EG" b="1" dirty="0">
                <a:solidFill>
                  <a:prstClr val="black"/>
                </a:solidFill>
                <a:ea typeface="Calibri"/>
              </a:rPr>
              <a:t>يتحقق التنبؤ فى الاجابة على هذين السؤالين ماذا ومتى يحدث السلوك؟ والتنبؤ مبنى على الفهم فبعد أن نفهم الظاهرة وندرك العلاقات بين الظواهروالاحداث فاننا لانكتفى بالوقوف على هذا الحد بل يمكن أن نستفيد من العلاقة فى اكتشاف نتائج اخرى يمكن ان تتسق </a:t>
            </a:r>
            <a:r>
              <a:rPr lang="ar-EG" b="1" dirty="0" smtClean="0">
                <a:solidFill>
                  <a:prstClr val="black"/>
                </a:solidFill>
                <a:ea typeface="Calibri"/>
              </a:rPr>
              <a:t>معها</a:t>
            </a:r>
            <a:endParaRPr lang="en-US" b="1" dirty="0">
              <a:solidFill>
                <a:prstClr val="black"/>
              </a:solidFill>
            </a:endParaRPr>
          </a:p>
        </p:txBody>
      </p:sp>
    </p:spTree>
    <p:extLst>
      <p:ext uri="{BB962C8B-B14F-4D97-AF65-F5344CB8AC3E}">
        <p14:creationId xmlns:p14="http://schemas.microsoft.com/office/powerpoint/2010/main" val="1902539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525963"/>
          </a:xfrm>
        </p:spPr>
        <p:txBody>
          <a:bodyPr/>
          <a:lstStyle/>
          <a:p>
            <a:pPr marL="109728" lvl="0" indent="0" algn="r" rtl="1">
              <a:buNone/>
            </a:pPr>
            <a:r>
              <a:rPr lang="ar-EG" b="1" dirty="0" smtClean="0">
                <a:solidFill>
                  <a:schemeClr val="bg1">
                    <a:lumMod val="85000"/>
                  </a:schemeClr>
                </a:solidFill>
                <a:ea typeface="Calibri"/>
              </a:rPr>
              <a:t>والتنبؤ</a:t>
            </a:r>
            <a:r>
              <a:rPr lang="ar-EG" b="1" dirty="0" smtClean="0">
                <a:solidFill>
                  <a:prstClr val="black"/>
                </a:solidFill>
                <a:ea typeface="Calibri"/>
              </a:rPr>
              <a:t> </a:t>
            </a:r>
            <a:r>
              <a:rPr lang="ar-EG" b="1" dirty="0">
                <a:solidFill>
                  <a:prstClr val="black"/>
                </a:solidFill>
                <a:ea typeface="Calibri"/>
              </a:rPr>
              <a:t>نوع من القياس المنطقى يحتاج الى قاعدة عامة أو قانون أو مقدمات مرتبطات بعضها ببعض ومن هنا يمكن أن نتنبأ بالنتائج دون الحاجة الى اجراء البحوث واذا كانت التوقعات غير صادقة فإن فيكون ذلك دافعا للباحثين لكى يبحثوا عن العوامل التى تدخلت. لذا يمكننا أن نعتبر التنبؤ فرضا يحتاج إلى معالجة تجريبية لقبوله أو رفضه وهذا التنبؤ يساعد بدوره على زيادة الفهم.</a:t>
            </a:r>
            <a:endParaRPr lang="en-US" b="1" dirty="0">
              <a:solidFill>
                <a:prstClr val="black"/>
              </a:solidFill>
            </a:endParaRPr>
          </a:p>
          <a:p>
            <a:pPr algn="r" rtl="1"/>
            <a:endParaRPr lang="en-US" dirty="0"/>
          </a:p>
        </p:txBody>
      </p:sp>
    </p:spTree>
    <p:extLst>
      <p:ext uri="{BB962C8B-B14F-4D97-AF65-F5344CB8AC3E}">
        <p14:creationId xmlns:p14="http://schemas.microsoft.com/office/powerpoint/2010/main" val="414357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752600"/>
            <a:ext cx="8458200" cy="5791200"/>
          </a:xfrm>
        </p:spPr>
        <p:txBody>
          <a:bodyPr>
            <a:normAutofit/>
          </a:bodyPr>
          <a:lstStyle/>
          <a:p>
            <a:pPr marL="342900" lvl="0" indent="-342900" algn="r" rtl="1">
              <a:lnSpc>
                <a:spcPct val="115000"/>
              </a:lnSpc>
              <a:spcBef>
                <a:spcPts val="0"/>
              </a:spcBef>
              <a:spcAft>
                <a:spcPts val="1000"/>
              </a:spcAft>
              <a:buFont typeface="Symbol"/>
              <a:buChar char=""/>
            </a:pPr>
            <a:r>
              <a:rPr lang="ar-EG" b="1" dirty="0">
                <a:solidFill>
                  <a:prstClr val="black"/>
                </a:solidFill>
                <a:ea typeface="Calibri"/>
              </a:rPr>
              <a:t>لتحكم (الضبط):</a:t>
            </a:r>
            <a:endParaRPr lang="en-US" sz="2000" b="1" dirty="0">
              <a:solidFill>
                <a:prstClr val="black"/>
              </a:solidFill>
              <a:ea typeface="Calibri"/>
              <a:cs typeface="Arial"/>
            </a:endParaRPr>
          </a:p>
          <a:p>
            <a:pPr lvl="0" algn="r" rtl="1"/>
            <a:r>
              <a:rPr lang="ar-EG" b="1" dirty="0">
                <a:solidFill>
                  <a:prstClr val="black"/>
                </a:solidFill>
                <a:ea typeface="Calibri"/>
              </a:rPr>
              <a:t>وهو التحكم فى السلوك وتعديله والتحكم فى الظروف والعوامل التى تؤثر فى السلوك بحيث يتم تعديله وتغييره الى الأفضل</a:t>
            </a:r>
            <a:r>
              <a:rPr lang="ar-EG" b="1" dirty="0" smtClean="0">
                <a:solidFill>
                  <a:prstClr val="black"/>
                </a:solidFill>
                <a:ea typeface="Calibri"/>
              </a:rPr>
              <a:t>.</a:t>
            </a:r>
            <a:endParaRPr lang="ar-EG" b="1" dirty="0">
              <a:solidFill>
                <a:prstClr val="black"/>
              </a:solidFill>
              <a:ea typeface="Calibri"/>
            </a:endParaRPr>
          </a:p>
        </p:txBody>
      </p:sp>
    </p:spTree>
    <p:extLst>
      <p:ext uri="{BB962C8B-B14F-4D97-AF65-F5344CB8AC3E}">
        <p14:creationId xmlns:p14="http://schemas.microsoft.com/office/powerpoint/2010/main" val="1060085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672</TotalTime>
  <Words>1173</Words>
  <Application>Microsoft Office PowerPoint</Application>
  <PresentationFormat>On-screen Show (4:3)</PresentationFormat>
  <Paragraphs>114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PowerPoint Presentation</vt:lpstr>
      <vt:lpstr>محاضرة بعنوان «علم النفس التربوي»</vt:lpstr>
      <vt:lpstr>علم النفس التربوى</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Dr-Mona</dc:creator>
  <cp:lastModifiedBy>Dr-Mona</cp:lastModifiedBy>
  <cp:revision>48</cp:revision>
  <dcterms:created xsi:type="dcterms:W3CDTF">2015-01-25T15:27:35Z</dcterms:created>
  <dcterms:modified xsi:type="dcterms:W3CDTF">2015-02-25T18:24:49Z</dcterms:modified>
</cp:coreProperties>
</file>