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sldIdLst>
    <p:sldId id="277" r:id="rId2"/>
    <p:sldId id="258" r:id="rId3"/>
    <p:sldId id="259" r:id="rId4"/>
    <p:sldId id="260" r:id="rId5"/>
    <p:sldId id="272" r:id="rId6"/>
    <p:sldId id="273" r:id="rId7"/>
    <p:sldId id="274" r:id="rId8"/>
    <p:sldId id="261" r:id="rId9"/>
    <p:sldId id="262" r:id="rId10"/>
    <p:sldId id="263" r:id="rId11"/>
    <p:sldId id="264" r:id="rId12"/>
    <p:sldId id="265" r:id="rId13"/>
    <p:sldId id="266" r:id="rId14"/>
    <p:sldId id="275" r:id="rId15"/>
    <p:sldId id="276" r:id="rId16"/>
    <p:sldId id="268" r:id="rId17"/>
    <p:sldId id="267" r:id="rId18"/>
    <p:sldId id="269" r:id="rId19"/>
    <p:sldId id="270" r:id="rId20"/>
    <p:sldId id="271" r:id="rId21"/>
  </p:sldIdLst>
  <p:sldSz cx="9144000" cy="6858000" type="screen4x3"/>
  <p:notesSz cx="6858000" cy="9144000"/>
  <p:custDataLst>
    <p:tags r:id="rId22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E282B7-11C2-463F-8B33-7353DE23E9FA}" type="doc">
      <dgm:prSet loTypeId="urn:microsoft.com/office/officeart/2005/8/layout/cycle3" loCatId="cycle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pPr rtl="1"/>
          <a:endParaRPr lang="ar-SA"/>
        </a:p>
      </dgm:t>
    </dgm:pt>
    <dgm:pt modelId="{4DF9CBCD-1690-4489-82C2-C8FF1469989D}">
      <dgm:prSet phldrT="[نص]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1"/>
          <a:r>
            <a:rPr lang="ar-SA" b="1" dirty="0" smtClean="0"/>
            <a:t>المدخلات</a:t>
          </a:r>
          <a:r>
            <a:rPr lang="ar-SA" dirty="0" smtClean="0"/>
            <a:t> </a:t>
          </a:r>
          <a:endParaRPr lang="ar-SA" dirty="0"/>
        </a:p>
      </dgm:t>
    </dgm:pt>
    <dgm:pt modelId="{362E9F10-CFE9-4289-B71B-E0837528A88A}" type="parTrans" cxnId="{719FBA15-5C6E-4559-9F00-61B9CA481733}">
      <dgm:prSet/>
      <dgm:spPr/>
      <dgm:t>
        <a:bodyPr/>
        <a:lstStyle/>
        <a:p>
          <a:pPr rtl="1"/>
          <a:endParaRPr lang="ar-SA"/>
        </a:p>
      </dgm:t>
    </dgm:pt>
    <dgm:pt modelId="{7A30EC8B-6D19-4490-8F55-4BF9F3614836}" type="sibTrans" cxnId="{719FBA15-5C6E-4559-9F00-61B9CA481733}">
      <dgm:prSet/>
      <dgm:spPr/>
      <dgm:t>
        <a:bodyPr/>
        <a:lstStyle/>
        <a:p>
          <a:pPr rtl="1"/>
          <a:endParaRPr lang="ar-SA"/>
        </a:p>
      </dgm:t>
    </dgm:pt>
    <dgm:pt modelId="{A236900A-8CED-4D22-962B-209BD8AE5D27}">
      <dgm:prSet phldrT="[نص]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1"/>
          <a:r>
            <a:rPr lang="ar-SA" b="1" dirty="0" smtClean="0"/>
            <a:t>العمليات</a:t>
          </a:r>
          <a:endParaRPr lang="ar-SA" b="1" dirty="0"/>
        </a:p>
      </dgm:t>
    </dgm:pt>
    <dgm:pt modelId="{9063B381-FB69-4E9F-8DA3-354D3C158F4A}" type="parTrans" cxnId="{DC97BE8E-E057-4B10-8696-BC166039DD43}">
      <dgm:prSet/>
      <dgm:spPr/>
      <dgm:t>
        <a:bodyPr/>
        <a:lstStyle/>
        <a:p>
          <a:pPr rtl="1"/>
          <a:endParaRPr lang="ar-SA"/>
        </a:p>
      </dgm:t>
    </dgm:pt>
    <dgm:pt modelId="{D1BEE5B9-181C-44F9-A681-AA1258E138C2}" type="sibTrans" cxnId="{DC97BE8E-E057-4B10-8696-BC166039DD43}">
      <dgm:prSet/>
      <dgm:spPr/>
      <dgm:t>
        <a:bodyPr/>
        <a:lstStyle/>
        <a:p>
          <a:pPr rtl="1"/>
          <a:endParaRPr lang="ar-SA"/>
        </a:p>
      </dgm:t>
    </dgm:pt>
    <dgm:pt modelId="{D8972870-0883-4E2F-9C7B-8B21AB3CE22B}">
      <dgm:prSet phldrT="[نص]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1"/>
          <a:r>
            <a:rPr lang="ar-SA" b="1" dirty="0" smtClean="0"/>
            <a:t>التغذية الراجعة </a:t>
          </a:r>
          <a:endParaRPr lang="ar-SA" b="1" dirty="0"/>
        </a:p>
      </dgm:t>
    </dgm:pt>
    <dgm:pt modelId="{883C7205-0AB7-4A1F-A3BF-D86253BFF259}" type="parTrans" cxnId="{F38BAB9C-FF97-4161-AF2B-9D1F13CEF80D}">
      <dgm:prSet/>
      <dgm:spPr/>
      <dgm:t>
        <a:bodyPr/>
        <a:lstStyle/>
        <a:p>
          <a:pPr rtl="1"/>
          <a:endParaRPr lang="ar-SA"/>
        </a:p>
      </dgm:t>
    </dgm:pt>
    <dgm:pt modelId="{7661B188-1B98-4329-A89C-CE091DF3F1F8}" type="sibTrans" cxnId="{F38BAB9C-FF97-4161-AF2B-9D1F13CEF80D}">
      <dgm:prSet/>
      <dgm:spPr/>
      <dgm:t>
        <a:bodyPr/>
        <a:lstStyle/>
        <a:p>
          <a:pPr rtl="1"/>
          <a:endParaRPr lang="ar-SA"/>
        </a:p>
      </dgm:t>
    </dgm:pt>
    <dgm:pt modelId="{AB8B788D-2E97-45C9-8538-BA76A3D1C78C}">
      <dgm:prSet phldrT="[نص]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1"/>
          <a:r>
            <a:rPr lang="ar-SA" b="1" dirty="0" smtClean="0"/>
            <a:t>المخرجات</a:t>
          </a:r>
          <a:endParaRPr lang="ar-SA" b="1" dirty="0"/>
        </a:p>
      </dgm:t>
    </dgm:pt>
    <dgm:pt modelId="{58AC363B-A593-42EB-BEB6-ACB04B340979}" type="parTrans" cxnId="{689EF8A8-8DE3-4482-B529-7371A2618DAB}">
      <dgm:prSet/>
      <dgm:spPr/>
      <dgm:t>
        <a:bodyPr/>
        <a:lstStyle/>
        <a:p>
          <a:pPr rtl="1"/>
          <a:endParaRPr lang="ar-SA"/>
        </a:p>
      </dgm:t>
    </dgm:pt>
    <dgm:pt modelId="{C47EB090-527F-4BE1-83F6-9ED66F76128B}" type="sibTrans" cxnId="{689EF8A8-8DE3-4482-B529-7371A2618DAB}">
      <dgm:prSet/>
      <dgm:spPr/>
      <dgm:t>
        <a:bodyPr/>
        <a:lstStyle/>
        <a:p>
          <a:pPr rtl="1"/>
          <a:endParaRPr lang="ar-SA"/>
        </a:p>
      </dgm:t>
    </dgm:pt>
    <dgm:pt modelId="{63E29BB1-D806-49FB-B837-9F6D3130E051}" type="pres">
      <dgm:prSet presAssocID="{5CE282B7-11C2-463F-8B33-7353DE23E9F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3A878F31-4321-4F28-AC28-7629672718BC}" type="pres">
      <dgm:prSet presAssocID="{5CE282B7-11C2-463F-8B33-7353DE23E9FA}" presName="cycle" presStyleCnt="0"/>
      <dgm:spPr/>
      <dgm:t>
        <a:bodyPr/>
        <a:lstStyle/>
        <a:p>
          <a:pPr rtl="1"/>
          <a:endParaRPr lang="ar-SA"/>
        </a:p>
      </dgm:t>
    </dgm:pt>
    <dgm:pt modelId="{1C599E6F-91A9-4A47-9EFE-42DB27788CFC}" type="pres">
      <dgm:prSet presAssocID="{4DF9CBCD-1690-4489-82C2-C8FF1469989D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E61B8BA-0EFF-4D75-BECB-A3FD13A072F3}" type="pres">
      <dgm:prSet presAssocID="{7A30EC8B-6D19-4490-8F55-4BF9F3614836}" presName="sibTransFirstNode" presStyleLbl="bgShp" presStyleIdx="0" presStyleCnt="1" custScaleX="150680" custLinFactNeighborX="-733" custLinFactNeighborY="1362"/>
      <dgm:spPr/>
      <dgm:t>
        <a:bodyPr/>
        <a:lstStyle/>
        <a:p>
          <a:pPr rtl="1"/>
          <a:endParaRPr lang="ar-SA"/>
        </a:p>
      </dgm:t>
    </dgm:pt>
    <dgm:pt modelId="{8E1503FA-D6EE-4643-8483-D551CC7E6E0D}" type="pres">
      <dgm:prSet presAssocID="{A236900A-8CED-4D22-962B-209BD8AE5D27}" presName="nodeFollowingNodes" presStyleLbl="node1" presStyleIdx="1" presStyleCnt="4" custRadScaleRad="137510" custRadScaleInc="37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4F43116-AD61-4A2A-BAFB-F433CEB65FE7}" type="pres">
      <dgm:prSet presAssocID="{D8972870-0883-4E2F-9C7B-8B21AB3CE22B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B4E01A4-ED41-4B81-9F4D-BD872E4B5E70}" type="pres">
      <dgm:prSet presAssocID="{AB8B788D-2E97-45C9-8538-BA76A3D1C78C}" presName="nodeFollowingNodes" presStyleLbl="node1" presStyleIdx="3" presStyleCnt="4" custRadScaleRad="153385" custRadScaleInc="-33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827FEF59-941D-4D73-A9D8-142F62DD1796}" type="presOf" srcId="{D8972870-0883-4E2F-9C7B-8B21AB3CE22B}" destId="{74F43116-AD61-4A2A-BAFB-F433CEB65FE7}" srcOrd="0" destOrd="0" presId="urn:microsoft.com/office/officeart/2005/8/layout/cycle3"/>
    <dgm:cxn modelId="{DC97BE8E-E057-4B10-8696-BC166039DD43}" srcId="{5CE282B7-11C2-463F-8B33-7353DE23E9FA}" destId="{A236900A-8CED-4D22-962B-209BD8AE5D27}" srcOrd="1" destOrd="0" parTransId="{9063B381-FB69-4E9F-8DA3-354D3C158F4A}" sibTransId="{D1BEE5B9-181C-44F9-A681-AA1258E138C2}"/>
    <dgm:cxn modelId="{F38BAB9C-FF97-4161-AF2B-9D1F13CEF80D}" srcId="{5CE282B7-11C2-463F-8B33-7353DE23E9FA}" destId="{D8972870-0883-4E2F-9C7B-8B21AB3CE22B}" srcOrd="2" destOrd="0" parTransId="{883C7205-0AB7-4A1F-A3BF-D86253BFF259}" sibTransId="{7661B188-1B98-4329-A89C-CE091DF3F1F8}"/>
    <dgm:cxn modelId="{DA32E28C-D403-4BAD-8D11-5C11BFB52C0A}" type="presOf" srcId="{A236900A-8CED-4D22-962B-209BD8AE5D27}" destId="{8E1503FA-D6EE-4643-8483-D551CC7E6E0D}" srcOrd="0" destOrd="0" presId="urn:microsoft.com/office/officeart/2005/8/layout/cycle3"/>
    <dgm:cxn modelId="{4EF032D5-16DC-4CE1-9338-BBAD195E44D2}" type="presOf" srcId="{7A30EC8B-6D19-4490-8F55-4BF9F3614836}" destId="{CE61B8BA-0EFF-4D75-BECB-A3FD13A072F3}" srcOrd="0" destOrd="0" presId="urn:microsoft.com/office/officeart/2005/8/layout/cycle3"/>
    <dgm:cxn modelId="{719FBA15-5C6E-4559-9F00-61B9CA481733}" srcId="{5CE282B7-11C2-463F-8B33-7353DE23E9FA}" destId="{4DF9CBCD-1690-4489-82C2-C8FF1469989D}" srcOrd="0" destOrd="0" parTransId="{362E9F10-CFE9-4289-B71B-E0837528A88A}" sibTransId="{7A30EC8B-6D19-4490-8F55-4BF9F3614836}"/>
    <dgm:cxn modelId="{F394A663-09DE-4857-A0B1-AF97B5DD8FA7}" type="presOf" srcId="{4DF9CBCD-1690-4489-82C2-C8FF1469989D}" destId="{1C599E6F-91A9-4A47-9EFE-42DB27788CFC}" srcOrd="0" destOrd="0" presId="urn:microsoft.com/office/officeart/2005/8/layout/cycle3"/>
    <dgm:cxn modelId="{689EF8A8-8DE3-4482-B529-7371A2618DAB}" srcId="{5CE282B7-11C2-463F-8B33-7353DE23E9FA}" destId="{AB8B788D-2E97-45C9-8538-BA76A3D1C78C}" srcOrd="3" destOrd="0" parTransId="{58AC363B-A593-42EB-BEB6-ACB04B340979}" sibTransId="{C47EB090-527F-4BE1-83F6-9ED66F76128B}"/>
    <dgm:cxn modelId="{2A8C0C45-AB45-4413-BD35-3CD734DAAE66}" type="presOf" srcId="{AB8B788D-2E97-45C9-8538-BA76A3D1C78C}" destId="{6B4E01A4-ED41-4B81-9F4D-BD872E4B5E70}" srcOrd="0" destOrd="0" presId="urn:microsoft.com/office/officeart/2005/8/layout/cycle3"/>
    <dgm:cxn modelId="{8C4E237A-14C6-4587-ABF2-2CD4BF6C1C64}" type="presOf" srcId="{5CE282B7-11C2-463F-8B33-7353DE23E9FA}" destId="{63E29BB1-D806-49FB-B837-9F6D3130E051}" srcOrd="0" destOrd="0" presId="urn:microsoft.com/office/officeart/2005/8/layout/cycle3"/>
    <dgm:cxn modelId="{3FE0FE2B-4A3D-44C2-ABD5-F0CDD677DBDA}" type="presParOf" srcId="{63E29BB1-D806-49FB-B837-9F6D3130E051}" destId="{3A878F31-4321-4F28-AC28-7629672718BC}" srcOrd="0" destOrd="0" presId="urn:microsoft.com/office/officeart/2005/8/layout/cycle3"/>
    <dgm:cxn modelId="{1BCBDD5C-CAFD-4C18-890B-FEC7F27D2EC1}" type="presParOf" srcId="{3A878F31-4321-4F28-AC28-7629672718BC}" destId="{1C599E6F-91A9-4A47-9EFE-42DB27788CFC}" srcOrd="0" destOrd="0" presId="urn:microsoft.com/office/officeart/2005/8/layout/cycle3"/>
    <dgm:cxn modelId="{3A7307C5-649B-471B-B9D7-E7728252613B}" type="presParOf" srcId="{3A878F31-4321-4F28-AC28-7629672718BC}" destId="{CE61B8BA-0EFF-4D75-BECB-A3FD13A072F3}" srcOrd="1" destOrd="0" presId="urn:microsoft.com/office/officeart/2005/8/layout/cycle3"/>
    <dgm:cxn modelId="{26EC33FF-EAEC-410E-9204-5D7531A35DD5}" type="presParOf" srcId="{3A878F31-4321-4F28-AC28-7629672718BC}" destId="{8E1503FA-D6EE-4643-8483-D551CC7E6E0D}" srcOrd="2" destOrd="0" presId="urn:microsoft.com/office/officeart/2005/8/layout/cycle3"/>
    <dgm:cxn modelId="{A4FA0EF2-6C26-4BCE-B4F2-8DA07EF24927}" type="presParOf" srcId="{3A878F31-4321-4F28-AC28-7629672718BC}" destId="{74F43116-AD61-4A2A-BAFB-F433CEB65FE7}" srcOrd="3" destOrd="0" presId="urn:microsoft.com/office/officeart/2005/8/layout/cycle3"/>
    <dgm:cxn modelId="{0A101259-935C-4B23-97D8-E5CB3FADA3C7}" type="presParOf" srcId="{3A878F31-4321-4F28-AC28-7629672718BC}" destId="{6B4E01A4-ED41-4B81-9F4D-BD872E4B5E70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662DD9-75F8-476B-B8B8-E42C872E934B}" type="doc">
      <dgm:prSet loTypeId="urn:microsoft.com/office/officeart/2005/8/layout/default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6BB21777-A336-4AA8-9A41-1170401B90E9}">
      <dgm:prSet phldrT="[نص]"/>
      <dgm:spPr/>
      <dgm:t>
        <a:bodyPr/>
        <a:lstStyle/>
        <a:p>
          <a:pPr rtl="1"/>
          <a:r>
            <a:rPr lang="ar-SA" dirty="0" smtClean="0"/>
            <a:t>المنهج</a:t>
          </a:r>
          <a:endParaRPr lang="ar-SA" dirty="0"/>
        </a:p>
      </dgm:t>
    </dgm:pt>
    <dgm:pt modelId="{85B28DA6-7AEF-4EAA-862E-7C6D9196ABB7}" type="parTrans" cxnId="{70BE8177-9E06-40C0-B923-70233D94231B}">
      <dgm:prSet/>
      <dgm:spPr/>
      <dgm:t>
        <a:bodyPr/>
        <a:lstStyle/>
        <a:p>
          <a:pPr rtl="1"/>
          <a:endParaRPr lang="ar-SA"/>
        </a:p>
      </dgm:t>
    </dgm:pt>
    <dgm:pt modelId="{293DE8FA-4D66-4302-8795-CB533617F2C6}" type="sibTrans" cxnId="{70BE8177-9E06-40C0-B923-70233D94231B}">
      <dgm:prSet/>
      <dgm:spPr/>
      <dgm:t>
        <a:bodyPr/>
        <a:lstStyle/>
        <a:p>
          <a:pPr rtl="1"/>
          <a:endParaRPr lang="ar-SA"/>
        </a:p>
      </dgm:t>
    </dgm:pt>
    <dgm:pt modelId="{7FDD0326-C321-417C-B8BA-CC50E161533B}">
      <dgm:prSet phldrT="[نص]"/>
      <dgm:spPr/>
      <dgm:t>
        <a:bodyPr/>
        <a:lstStyle/>
        <a:p>
          <a:pPr rtl="1"/>
          <a:r>
            <a:rPr lang="ar-SA" dirty="0" smtClean="0"/>
            <a:t>المتعلم </a:t>
          </a:r>
          <a:endParaRPr lang="ar-SA" dirty="0"/>
        </a:p>
      </dgm:t>
    </dgm:pt>
    <dgm:pt modelId="{D84B9D4E-4821-4E81-81D2-DEFAE08C6820}" type="parTrans" cxnId="{5DEA37EC-02BD-4772-87D5-22B51D4972F3}">
      <dgm:prSet/>
      <dgm:spPr/>
      <dgm:t>
        <a:bodyPr/>
        <a:lstStyle/>
        <a:p>
          <a:pPr rtl="1"/>
          <a:endParaRPr lang="ar-SA"/>
        </a:p>
      </dgm:t>
    </dgm:pt>
    <dgm:pt modelId="{1EF9FB07-7E78-4970-8128-6F19B2816E33}" type="sibTrans" cxnId="{5DEA37EC-02BD-4772-87D5-22B51D4972F3}">
      <dgm:prSet/>
      <dgm:spPr/>
      <dgm:t>
        <a:bodyPr/>
        <a:lstStyle/>
        <a:p>
          <a:pPr rtl="1"/>
          <a:endParaRPr lang="ar-SA"/>
        </a:p>
      </dgm:t>
    </dgm:pt>
    <dgm:pt modelId="{3F390D0B-2C51-45F3-94CC-76A6C2E17D46}">
      <dgm:prSet phldrT="[نص]"/>
      <dgm:spPr/>
      <dgm:t>
        <a:bodyPr/>
        <a:lstStyle/>
        <a:p>
          <a:pPr rtl="1"/>
          <a:r>
            <a:rPr lang="ar-SA" dirty="0" smtClean="0"/>
            <a:t>المعلم</a:t>
          </a:r>
          <a:endParaRPr lang="ar-SA" dirty="0"/>
        </a:p>
      </dgm:t>
    </dgm:pt>
    <dgm:pt modelId="{172A2C98-0408-48A1-9B3A-82D4F3343CBB}" type="parTrans" cxnId="{FCCB6341-C6DA-402E-A38B-95B084051CBE}">
      <dgm:prSet/>
      <dgm:spPr/>
      <dgm:t>
        <a:bodyPr/>
        <a:lstStyle/>
        <a:p>
          <a:pPr rtl="1"/>
          <a:endParaRPr lang="ar-SA"/>
        </a:p>
      </dgm:t>
    </dgm:pt>
    <dgm:pt modelId="{5182683A-2E16-4166-89E6-ECC220BEDF04}" type="sibTrans" cxnId="{FCCB6341-C6DA-402E-A38B-95B084051CBE}">
      <dgm:prSet/>
      <dgm:spPr/>
      <dgm:t>
        <a:bodyPr/>
        <a:lstStyle/>
        <a:p>
          <a:pPr rtl="1"/>
          <a:endParaRPr lang="ar-SA"/>
        </a:p>
      </dgm:t>
    </dgm:pt>
    <dgm:pt modelId="{058F1F2C-4973-45CA-BF99-57862E8242AC}">
      <dgm:prSet phldrT="[نص]"/>
      <dgm:spPr/>
      <dgm:t>
        <a:bodyPr/>
        <a:lstStyle/>
        <a:p>
          <a:pPr rtl="1"/>
          <a:r>
            <a:rPr lang="ar-SA" dirty="0" smtClean="0"/>
            <a:t>التقويم </a:t>
          </a:r>
          <a:endParaRPr lang="ar-SA" dirty="0"/>
        </a:p>
      </dgm:t>
    </dgm:pt>
    <dgm:pt modelId="{CE15FFF8-3A0B-45B3-8D5E-4E5778B0B86F}" type="parTrans" cxnId="{2FF8A509-5923-4C97-81F7-956C72FA4C91}">
      <dgm:prSet/>
      <dgm:spPr/>
      <dgm:t>
        <a:bodyPr/>
        <a:lstStyle/>
        <a:p>
          <a:pPr rtl="1"/>
          <a:endParaRPr lang="ar-SA"/>
        </a:p>
      </dgm:t>
    </dgm:pt>
    <dgm:pt modelId="{5ABBC348-6300-48AB-A857-CF8CFC308FCD}" type="sibTrans" cxnId="{2FF8A509-5923-4C97-81F7-956C72FA4C91}">
      <dgm:prSet/>
      <dgm:spPr/>
      <dgm:t>
        <a:bodyPr/>
        <a:lstStyle/>
        <a:p>
          <a:pPr rtl="1"/>
          <a:endParaRPr lang="ar-SA"/>
        </a:p>
      </dgm:t>
    </dgm:pt>
    <dgm:pt modelId="{DF79293D-1A70-45D0-B97F-160A3B1AC853}">
      <dgm:prSet phldrT="[نص]"/>
      <dgm:spPr/>
      <dgm:t>
        <a:bodyPr/>
        <a:lstStyle/>
        <a:p>
          <a:pPr rtl="1"/>
          <a:r>
            <a:rPr lang="ar-SA" dirty="0" smtClean="0"/>
            <a:t>بيئة التعليم</a:t>
          </a:r>
          <a:endParaRPr lang="ar-SA" dirty="0"/>
        </a:p>
      </dgm:t>
    </dgm:pt>
    <dgm:pt modelId="{6DFD198C-C93F-4866-B618-C1A7DB06C627}" type="parTrans" cxnId="{913D2FC8-151B-400A-AD84-7DBEC7F821AE}">
      <dgm:prSet/>
      <dgm:spPr/>
      <dgm:t>
        <a:bodyPr/>
        <a:lstStyle/>
        <a:p>
          <a:pPr rtl="1"/>
          <a:endParaRPr lang="ar-SA"/>
        </a:p>
      </dgm:t>
    </dgm:pt>
    <dgm:pt modelId="{873120E8-6FBF-4179-B6FD-712EFA23637D}" type="sibTrans" cxnId="{913D2FC8-151B-400A-AD84-7DBEC7F821AE}">
      <dgm:prSet/>
      <dgm:spPr/>
      <dgm:t>
        <a:bodyPr/>
        <a:lstStyle/>
        <a:p>
          <a:pPr rtl="1"/>
          <a:endParaRPr lang="ar-SA"/>
        </a:p>
      </dgm:t>
    </dgm:pt>
    <dgm:pt modelId="{BB8DDA0D-534D-4D1C-AACF-19BD8BEA72B4}" type="pres">
      <dgm:prSet presAssocID="{B1662DD9-75F8-476B-B8B8-E42C872E934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F21E4D36-C1D8-4B91-940E-901B309A1C59}" type="pres">
      <dgm:prSet presAssocID="{6BB21777-A336-4AA8-9A41-1170401B90E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4C2A639-A3C7-4EC4-932C-8BD9D932FD3F}" type="pres">
      <dgm:prSet presAssocID="{293DE8FA-4D66-4302-8795-CB533617F2C6}" presName="sibTrans" presStyleCnt="0"/>
      <dgm:spPr/>
      <dgm:t>
        <a:bodyPr/>
        <a:lstStyle/>
        <a:p>
          <a:pPr rtl="1"/>
          <a:endParaRPr lang="ar-SA"/>
        </a:p>
      </dgm:t>
    </dgm:pt>
    <dgm:pt modelId="{B430694A-670C-4F94-BCA5-C360B54642F4}" type="pres">
      <dgm:prSet presAssocID="{7FDD0326-C321-417C-B8BA-CC50E161533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1039B8C-B967-4098-9614-CE33679AFBEE}" type="pres">
      <dgm:prSet presAssocID="{1EF9FB07-7E78-4970-8128-6F19B2816E33}" presName="sibTrans" presStyleCnt="0"/>
      <dgm:spPr/>
      <dgm:t>
        <a:bodyPr/>
        <a:lstStyle/>
        <a:p>
          <a:pPr rtl="1"/>
          <a:endParaRPr lang="ar-SA"/>
        </a:p>
      </dgm:t>
    </dgm:pt>
    <dgm:pt modelId="{50746EDA-C1D7-41A3-892E-AFEA2CF508FB}" type="pres">
      <dgm:prSet presAssocID="{3F390D0B-2C51-45F3-94CC-76A6C2E17D4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B2636D9-81C0-466E-B969-FC208798E39C}" type="pres">
      <dgm:prSet presAssocID="{5182683A-2E16-4166-89E6-ECC220BEDF04}" presName="sibTrans" presStyleCnt="0"/>
      <dgm:spPr/>
      <dgm:t>
        <a:bodyPr/>
        <a:lstStyle/>
        <a:p>
          <a:pPr rtl="1"/>
          <a:endParaRPr lang="ar-SA"/>
        </a:p>
      </dgm:t>
    </dgm:pt>
    <dgm:pt modelId="{5FAD3538-A962-428F-8D40-6A561536B022}" type="pres">
      <dgm:prSet presAssocID="{058F1F2C-4973-45CA-BF99-57862E8242A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2693778-A540-4EA3-B87C-530CFA2FA047}" type="pres">
      <dgm:prSet presAssocID="{5ABBC348-6300-48AB-A857-CF8CFC308FCD}" presName="sibTrans" presStyleCnt="0"/>
      <dgm:spPr/>
      <dgm:t>
        <a:bodyPr/>
        <a:lstStyle/>
        <a:p>
          <a:pPr rtl="1"/>
          <a:endParaRPr lang="ar-SA"/>
        </a:p>
      </dgm:t>
    </dgm:pt>
    <dgm:pt modelId="{971AA002-261E-4154-B48E-D30D09C4922D}" type="pres">
      <dgm:prSet presAssocID="{DF79293D-1A70-45D0-B97F-160A3B1AC85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F9633C02-1E13-46BA-9C90-F1DFFF4EFD21}" type="presOf" srcId="{DF79293D-1A70-45D0-B97F-160A3B1AC853}" destId="{971AA002-261E-4154-B48E-D30D09C4922D}" srcOrd="0" destOrd="0" presId="urn:microsoft.com/office/officeart/2005/8/layout/default"/>
    <dgm:cxn modelId="{913D2FC8-151B-400A-AD84-7DBEC7F821AE}" srcId="{B1662DD9-75F8-476B-B8B8-E42C872E934B}" destId="{DF79293D-1A70-45D0-B97F-160A3B1AC853}" srcOrd="4" destOrd="0" parTransId="{6DFD198C-C93F-4866-B618-C1A7DB06C627}" sibTransId="{873120E8-6FBF-4179-B6FD-712EFA23637D}"/>
    <dgm:cxn modelId="{F9A21717-0B8C-4BE2-B561-5EA483DAFB34}" type="presOf" srcId="{7FDD0326-C321-417C-B8BA-CC50E161533B}" destId="{B430694A-670C-4F94-BCA5-C360B54642F4}" srcOrd="0" destOrd="0" presId="urn:microsoft.com/office/officeart/2005/8/layout/default"/>
    <dgm:cxn modelId="{B6250EE8-2F71-4049-B847-2E3BC6C417F2}" type="presOf" srcId="{6BB21777-A336-4AA8-9A41-1170401B90E9}" destId="{F21E4D36-C1D8-4B91-940E-901B309A1C59}" srcOrd="0" destOrd="0" presId="urn:microsoft.com/office/officeart/2005/8/layout/default"/>
    <dgm:cxn modelId="{5DEA37EC-02BD-4772-87D5-22B51D4972F3}" srcId="{B1662DD9-75F8-476B-B8B8-E42C872E934B}" destId="{7FDD0326-C321-417C-B8BA-CC50E161533B}" srcOrd="1" destOrd="0" parTransId="{D84B9D4E-4821-4E81-81D2-DEFAE08C6820}" sibTransId="{1EF9FB07-7E78-4970-8128-6F19B2816E33}"/>
    <dgm:cxn modelId="{70BE8177-9E06-40C0-B923-70233D94231B}" srcId="{B1662DD9-75F8-476B-B8B8-E42C872E934B}" destId="{6BB21777-A336-4AA8-9A41-1170401B90E9}" srcOrd="0" destOrd="0" parTransId="{85B28DA6-7AEF-4EAA-862E-7C6D9196ABB7}" sibTransId="{293DE8FA-4D66-4302-8795-CB533617F2C6}"/>
    <dgm:cxn modelId="{D4200511-7C4E-41E7-9B0F-7ED94ABA5097}" type="presOf" srcId="{058F1F2C-4973-45CA-BF99-57862E8242AC}" destId="{5FAD3538-A962-428F-8D40-6A561536B022}" srcOrd="0" destOrd="0" presId="urn:microsoft.com/office/officeart/2005/8/layout/default"/>
    <dgm:cxn modelId="{70E9C7DD-3E7C-48F1-A6DA-A251A9A51997}" type="presOf" srcId="{3F390D0B-2C51-45F3-94CC-76A6C2E17D46}" destId="{50746EDA-C1D7-41A3-892E-AFEA2CF508FB}" srcOrd="0" destOrd="0" presId="urn:microsoft.com/office/officeart/2005/8/layout/default"/>
    <dgm:cxn modelId="{A2AAE043-CB1D-47E0-80B9-139661C1990A}" type="presOf" srcId="{B1662DD9-75F8-476B-B8B8-E42C872E934B}" destId="{BB8DDA0D-534D-4D1C-AACF-19BD8BEA72B4}" srcOrd="0" destOrd="0" presId="urn:microsoft.com/office/officeart/2005/8/layout/default"/>
    <dgm:cxn modelId="{2FF8A509-5923-4C97-81F7-956C72FA4C91}" srcId="{B1662DD9-75F8-476B-B8B8-E42C872E934B}" destId="{058F1F2C-4973-45CA-BF99-57862E8242AC}" srcOrd="3" destOrd="0" parTransId="{CE15FFF8-3A0B-45B3-8D5E-4E5778B0B86F}" sibTransId="{5ABBC348-6300-48AB-A857-CF8CFC308FCD}"/>
    <dgm:cxn modelId="{FCCB6341-C6DA-402E-A38B-95B084051CBE}" srcId="{B1662DD9-75F8-476B-B8B8-E42C872E934B}" destId="{3F390D0B-2C51-45F3-94CC-76A6C2E17D46}" srcOrd="2" destOrd="0" parTransId="{172A2C98-0408-48A1-9B3A-82D4F3343CBB}" sibTransId="{5182683A-2E16-4166-89E6-ECC220BEDF04}"/>
    <dgm:cxn modelId="{43762F9F-3C2D-49EA-8A2D-59A6FAE45022}" type="presParOf" srcId="{BB8DDA0D-534D-4D1C-AACF-19BD8BEA72B4}" destId="{F21E4D36-C1D8-4B91-940E-901B309A1C59}" srcOrd="0" destOrd="0" presId="urn:microsoft.com/office/officeart/2005/8/layout/default"/>
    <dgm:cxn modelId="{83D2E71A-0F53-407E-95B9-8FEEFF3DCED4}" type="presParOf" srcId="{BB8DDA0D-534D-4D1C-AACF-19BD8BEA72B4}" destId="{14C2A639-A3C7-4EC4-932C-8BD9D932FD3F}" srcOrd="1" destOrd="0" presId="urn:microsoft.com/office/officeart/2005/8/layout/default"/>
    <dgm:cxn modelId="{FCF1C6CA-76BA-4FE7-8179-E6CA4A2DDDB0}" type="presParOf" srcId="{BB8DDA0D-534D-4D1C-AACF-19BD8BEA72B4}" destId="{B430694A-670C-4F94-BCA5-C360B54642F4}" srcOrd="2" destOrd="0" presId="urn:microsoft.com/office/officeart/2005/8/layout/default"/>
    <dgm:cxn modelId="{CE1699F4-2822-4426-A052-23B8105F3D4F}" type="presParOf" srcId="{BB8DDA0D-534D-4D1C-AACF-19BD8BEA72B4}" destId="{D1039B8C-B967-4098-9614-CE33679AFBEE}" srcOrd="3" destOrd="0" presId="urn:microsoft.com/office/officeart/2005/8/layout/default"/>
    <dgm:cxn modelId="{1D9B334E-7617-49FD-8D7C-2CD5CCEB5E5D}" type="presParOf" srcId="{BB8DDA0D-534D-4D1C-AACF-19BD8BEA72B4}" destId="{50746EDA-C1D7-41A3-892E-AFEA2CF508FB}" srcOrd="4" destOrd="0" presId="urn:microsoft.com/office/officeart/2005/8/layout/default"/>
    <dgm:cxn modelId="{9888D277-E3F5-448C-8132-4AECC74624CB}" type="presParOf" srcId="{BB8DDA0D-534D-4D1C-AACF-19BD8BEA72B4}" destId="{AB2636D9-81C0-466E-B969-FC208798E39C}" srcOrd="5" destOrd="0" presId="urn:microsoft.com/office/officeart/2005/8/layout/default"/>
    <dgm:cxn modelId="{FBC03392-F170-44B6-BE07-01AAE337988D}" type="presParOf" srcId="{BB8DDA0D-534D-4D1C-AACF-19BD8BEA72B4}" destId="{5FAD3538-A962-428F-8D40-6A561536B022}" srcOrd="6" destOrd="0" presId="urn:microsoft.com/office/officeart/2005/8/layout/default"/>
    <dgm:cxn modelId="{C6C8ACE7-9A30-4093-AD41-8660DB5C9A65}" type="presParOf" srcId="{BB8DDA0D-534D-4D1C-AACF-19BD8BEA72B4}" destId="{12693778-A540-4EA3-B87C-530CFA2FA047}" srcOrd="7" destOrd="0" presId="urn:microsoft.com/office/officeart/2005/8/layout/default"/>
    <dgm:cxn modelId="{4E705CA1-D0FB-4B41-847D-3F731AE06976}" type="presParOf" srcId="{BB8DDA0D-534D-4D1C-AACF-19BD8BEA72B4}" destId="{971AA002-261E-4154-B48E-D30D09C4922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1B8BA-0EFF-4D75-BECB-A3FD13A072F3}">
      <dsp:nvSpPr>
        <dsp:cNvPr id="0" name=""/>
        <dsp:cNvSpPr/>
      </dsp:nvSpPr>
      <dsp:spPr>
        <a:xfrm>
          <a:off x="716426" y="-35211"/>
          <a:ext cx="5926312" cy="3933045"/>
        </a:xfrm>
        <a:prstGeom prst="circularArrow">
          <a:avLst>
            <a:gd name="adj1" fmla="val 4668"/>
            <a:gd name="adj2" fmla="val 272909"/>
            <a:gd name="adj3" fmla="val 12924578"/>
            <a:gd name="adj4" fmla="val 17967612"/>
            <a:gd name="adj5" fmla="val 4847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C599E6F-91A9-4A47-9EFE-42DB27788CFC}">
      <dsp:nvSpPr>
        <dsp:cNvPr id="0" name=""/>
        <dsp:cNvSpPr/>
      </dsp:nvSpPr>
      <dsp:spPr>
        <a:xfrm>
          <a:off x="2430023" y="809"/>
          <a:ext cx="2556776" cy="127838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b="1" kern="1200" dirty="0" smtClean="0"/>
            <a:t>المدخلات</a:t>
          </a:r>
          <a:r>
            <a:rPr lang="ar-SA" sz="3500" kern="1200" dirty="0" smtClean="0"/>
            <a:t> </a:t>
          </a:r>
          <a:endParaRPr lang="ar-SA" sz="3500" kern="1200" dirty="0"/>
        </a:p>
      </dsp:txBody>
      <dsp:txXfrm>
        <a:off x="2492429" y="63215"/>
        <a:ext cx="2431964" cy="1153576"/>
      </dsp:txXfrm>
    </dsp:sp>
    <dsp:sp modelId="{8E1503FA-D6EE-4643-8483-D551CC7E6E0D}">
      <dsp:nvSpPr>
        <dsp:cNvPr id="0" name=""/>
        <dsp:cNvSpPr/>
      </dsp:nvSpPr>
      <dsp:spPr>
        <a:xfrm>
          <a:off x="4371952" y="1422087"/>
          <a:ext cx="2556776" cy="1278388"/>
        </a:xfrm>
        <a:prstGeom prst="roundRect">
          <a:avLst/>
        </a:prstGeom>
        <a:solidFill>
          <a:schemeClr val="accent3">
            <a:hueOff val="224738"/>
            <a:satOff val="-8850"/>
            <a:lumOff val="4314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b="1" kern="1200" dirty="0" smtClean="0"/>
            <a:t>العمليات</a:t>
          </a:r>
          <a:endParaRPr lang="ar-SA" sz="3500" b="1" kern="1200" dirty="0"/>
        </a:p>
      </dsp:txBody>
      <dsp:txXfrm>
        <a:off x="4434358" y="1484493"/>
        <a:ext cx="2431964" cy="1153576"/>
      </dsp:txXfrm>
    </dsp:sp>
    <dsp:sp modelId="{74F43116-AD61-4A2A-BAFB-F433CEB65FE7}">
      <dsp:nvSpPr>
        <dsp:cNvPr id="0" name=""/>
        <dsp:cNvSpPr/>
      </dsp:nvSpPr>
      <dsp:spPr>
        <a:xfrm>
          <a:off x="2430023" y="2825258"/>
          <a:ext cx="2556776" cy="1278388"/>
        </a:xfrm>
        <a:prstGeom prst="roundRect">
          <a:avLst/>
        </a:prstGeom>
        <a:solidFill>
          <a:schemeClr val="accent3">
            <a:hueOff val="449476"/>
            <a:satOff val="-17699"/>
            <a:lumOff val="8627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b="1" kern="1200" dirty="0" smtClean="0"/>
            <a:t>التغذية الراجعة </a:t>
          </a:r>
          <a:endParaRPr lang="ar-SA" sz="3500" b="1" kern="1200" dirty="0"/>
        </a:p>
      </dsp:txBody>
      <dsp:txXfrm>
        <a:off x="2492429" y="2887664"/>
        <a:ext cx="2431964" cy="1153576"/>
      </dsp:txXfrm>
    </dsp:sp>
    <dsp:sp modelId="{6B4E01A4-ED41-4B81-9F4D-BD872E4B5E70}">
      <dsp:nvSpPr>
        <dsp:cNvPr id="0" name=""/>
        <dsp:cNvSpPr/>
      </dsp:nvSpPr>
      <dsp:spPr>
        <a:xfrm>
          <a:off x="263902" y="1422098"/>
          <a:ext cx="2556776" cy="1278388"/>
        </a:xfrm>
        <a:prstGeom prst="roundRect">
          <a:avLst/>
        </a:prstGeom>
        <a:solidFill>
          <a:schemeClr val="accent3">
            <a:hueOff val="674214"/>
            <a:satOff val="-26549"/>
            <a:lumOff val="12941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b="1" kern="1200" dirty="0" smtClean="0"/>
            <a:t>المخرجات</a:t>
          </a:r>
          <a:endParaRPr lang="ar-SA" sz="3500" b="1" kern="1200" dirty="0"/>
        </a:p>
      </dsp:txBody>
      <dsp:txXfrm>
        <a:off x="326308" y="1484504"/>
        <a:ext cx="2431964" cy="11535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1E4D36-C1D8-4B91-940E-901B309A1C59}">
      <dsp:nvSpPr>
        <dsp:cNvPr id="0" name=""/>
        <dsp:cNvSpPr/>
      </dsp:nvSpPr>
      <dsp:spPr>
        <a:xfrm>
          <a:off x="0" y="135185"/>
          <a:ext cx="2610445" cy="15662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المنهج</a:t>
          </a:r>
          <a:endParaRPr lang="ar-SA" sz="5300" kern="1200" dirty="0"/>
        </a:p>
      </dsp:txBody>
      <dsp:txXfrm>
        <a:off x="0" y="135185"/>
        <a:ext cx="2610445" cy="1566267"/>
      </dsp:txXfrm>
    </dsp:sp>
    <dsp:sp modelId="{B430694A-670C-4F94-BCA5-C360B54642F4}">
      <dsp:nvSpPr>
        <dsp:cNvPr id="0" name=""/>
        <dsp:cNvSpPr/>
      </dsp:nvSpPr>
      <dsp:spPr>
        <a:xfrm>
          <a:off x="2871489" y="135185"/>
          <a:ext cx="2610445" cy="1566267"/>
        </a:xfrm>
        <a:prstGeom prst="rect">
          <a:avLst/>
        </a:prstGeom>
        <a:solidFill>
          <a:schemeClr val="accent4">
            <a:hueOff val="-3250790"/>
            <a:satOff val="15422"/>
            <a:lumOff val="-3333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المتعلم </a:t>
          </a:r>
          <a:endParaRPr lang="ar-SA" sz="5300" kern="1200" dirty="0"/>
        </a:p>
      </dsp:txBody>
      <dsp:txXfrm>
        <a:off x="2871489" y="135185"/>
        <a:ext cx="2610445" cy="1566267"/>
      </dsp:txXfrm>
    </dsp:sp>
    <dsp:sp modelId="{50746EDA-C1D7-41A3-892E-AFEA2CF508FB}">
      <dsp:nvSpPr>
        <dsp:cNvPr id="0" name=""/>
        <dsp:cNvSpPr/>
      </dsp:nvSpPr>
      <dsp:spPr>
        <a:xfrm>
          <a:off x="5742979" y="135185"/>
          <a:ext cx="2610445" cy="1566267"/>
        </a:xfrm>
        <a:prstGeom prst="rect">
          <a:avLst/>
        </a:prstGeom>
        <a:solidFill>
          <a:schemeClr val="accent4">
            <a:hueOff val="-6501581"/>
            <a:satOff val="30845"/>
            <a:lumOff val="-6667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المعلم</a:t>
          </a:r>
          <a:endParaRPr lang="ar-SA" sz="5300" kern="1200" dirty="0"/>
        </a:p>
      </dsp:txBody>
      <dsp:txXfrm>
        <a:off x="5742979" y="135185"/>
        <a:ext cx="2610445" cy="1566267"/>
      </dsp:txXfrm>
    </dsp:sp>
    <dsp:sp modelId="{5FAD3538-A962-428F-8D40-6A561536B022}">
      <dsp:nvSpPr>
        <dsp:cNvPr id="0" name=""/>
        <dsp:cNvSpPr/>
      </dsp:nvSpPr>
      <dsp:spPr>
        <a:xfrm>
          <a:off x="1435744" y="1962497"/>
          <a:ext cx="2610445" cy="1566267"/>
        </a:xfrm>
        <a:prstGeom prst="rect">
          <a:avLst/>
        </a:prstGeom>
        <a:solidFill>
          <a:schemeClr val="accent4">
            <a:hueOff val="-9752371"/>
            <a:satOff val="46267"/>
            <a:lumOff val="-1000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التقويم </a:t>
          </a:r>
          <a:endParaRPr lang="ar-SA" sz="5300" kern="1200" dirty="0"/>
        </a:p>
      </dsp:txBody>
      <dsp:txXfrm>
        <a:off x="1435744" y="1962497"/>
        <a:ext cx="2610445" cy="1566267"/>
      </dsp:txXfrm>
    </dsp:sp>
    <dsp:sp modelId="{971AA002-261E-4154-B48E-D30D09C4922D}">
      <dsp:nvSpPr>
        <dsp:cNvPr id="0" name=""/>
        <dsp:cNvSpPr/>
      </dsp:nvSpPr>
      <dsp:spPr>
        <a:xfrm>
          <a:off x="4307234" y="1962497"/>
          <a:ext cx="2610445" cy="1566267"/>
        </a:xfrm>
        <a:prstGeom prst="rect">
          <a:avLst/>
        </a:prstGeom>
        <a:solidFill>
          <a:schemeClr val="accent4">
            <a:hueOff val="-13003162"/>
            <a:satOff val="61689"/>
            <a:lumOff val="-13333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بيئة التعليم</a:t>
          </a:r>
          <a:endParaRPr lang="ar-SA" sz="5300" kern="1200" dirty="0"/>
        </a:p>
      </dsp:txBody>
      <dsp:txXfrm>
        <a:off x="4307234" y="1962497"/>
        <a:ext cx="2610445" cy="1566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799"/>
          </a:xfrm>
          <a:ln>
            <a:noFill/>
          </a:ln>
        </p:spPr>
        <p:txBody>
          <a:bodyPr tIns="0" rIns="18279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2" y="3228536"/>
            <a:ext cx="7854696" cy="1752599"/>
          </a:xfrm>
        </p:spPr>
        <p:txBody>
          <a:bodyPr lIns="0" rIns="18279"/>
          <a:lstStyle>
            <a:lvl1pPr marL="0" marR="45698" indent="0" algn="r">
              <a:buNone/>
              <a:defRPr>
                <a:solidFill>
                  <a:schemeClr val="tx1"/>
                </a:solidFill>
              </a:defRPr>
            </a:lvl1pPr>
            <a:lvl2pPr marL="456977" indent="0" algn="ctr">
              <a:buNone/>
            </a:lvl2pPr>
            <a:lvl3pPr marL="913955" indent="0" algn="ctr">
              <a:buNone/>
            </a:lvl3pPr>
            <a:lvl4pPr marL="1370931" indent="0" algn="ctr">
              <a:buNone/>
            </a:lvl4pPr>
            <a:lvl5pPr marL="1827909" indent="0" algn="ctr">
              <a:buNone/>
            </a:lvl5pPr>
            <a:lvl6pPr marL="2284886" indent="0" algn="ctr">
              <a:buNone/>
            </a:lvl6pPr>
            <a:lvl7pPr marL="2741864" indent="0" algn="ctr">
              <a:buNone/>
            </a:lvl7pPr>
            <a:lvl8pPr marL="3198841" indent="0" algn="ctr">
              <a:buNone/>
            </a:lvl8pPr>
            <a:lvl9pPr marL="3655818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42ABC-3360-46CF-ADBF-40D67711671F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CAE64-EAE2-487D-B736-441C13D8A9F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76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F9803-8E70-4482-9AA6-4F6A828FFDB0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E28AD-EDC3-4C6C-B0BE-D393A8E00182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01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9A63-28AC-4159-9517-93247BCF4E36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A3DC7-C5DA-4A52-8D61-C4A78D78E1EF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57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DB92C-B4C8-40AA-9CB0-F701A14C916F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8A19C-148C-42B4-A01B-0A291282F586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493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7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698" rIns="45698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AB46C-52B4-4332-9356-4612E3D57A27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48473-122F-4961-A622-C11FDDB50F12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06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9"/>
            <a:ext cx="82296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6"/>
            <a:ext cx="4038601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6"/>
            <a:ext cx="4038601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6E5D7-2D06-4FA3-B909-799AF9061D5D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F3908-ACDC-4C38-91F7-DDEC74E5190E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930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9"/>
            <a:ext cx="8229601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698" tIns="0" rIns="4569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1859758"/>
            <a:ext cx="4041774" cy="654843"/>
          </a:xfrm>
        </p:spPr>
        <p:txBody>
          <a:bodyPr lIns="45698" tIns="0" rIns="45698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514601"/>
            <a:ext cx="4041774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D3A2F-DEEA-4CDB-9DF2-CDFE3828A095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786F5-C9A5-4775-9BAF-DED0E9D81860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01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04089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B1223-8E3B-4558-BB49-A67236BBB105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F7926-72F1-4F1B-8A48-548BC815CDA1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137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A7C8-81F2-4ED5-BF31-54CC1B81A241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6C5A1-D608-45F6-8C5F-F47F41FE1FB8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60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514352"/>
            <a:ext cx="2743201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1" y="1676400"/>
            <a:ext cx="2743201" cy="4572000"/>
          </a:xfrm>
        </p:spPr>
        <p:txBody>
          <a:bodyPr lIns="18279" rIns="18279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77335-5762-4913-B783-F9F6F837055F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27380-FD46-4969-8C1F-C91EB44F70DB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91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/>
          <p:nvPr/>
        </p:nvSpPr>
        <p:spPr>
          <a:xfrm rot="420000" flipV="1">
            <a:off x="3165748" y="1108417"/>
            <a:ext cx="5258327" cy="4114592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5" tIns="45698" rIns="91395" bIns="45698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>
              <a:solidFill>
                <a:prstClr val="white"/>
              </a:solidFill>
            </a:endParaRPr>
          </a:p>
        </p:txBody>
      </p:sp>
      <p:sp>
        <p:nvSpPr>
          <p:cNvPr id="6" name="Right Triangle 14"/>
          <p:cNvSpPr/>
          <p:nvPr/>
        </p:nvSpPr>
        <p:spPr>
          <a:xfrm rot="420000" flipV="1">
            <a:off x="8003640" y="5359604"/>
            <a:ext cx="155503" cy="155367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5" tIns="45698" rIns="91395" bIns="45698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>
              <a:solidFill>
                <a:prstClr val="white"/>
              </a:solidFill>
            </a:endParaRPr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9599" y="5816318"/>
            <a:ext cx="9163198" cy="104168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95" tIns="45698" rIns="91395" bIns="45698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>
              <a:solidFill>
                <a:prstClr val="black"/>
              </a:solidFill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4380980" y="6219853"/>
            <a:ext cx="4763021" cy="63814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95" tIns="45698" rIns="91395" bIns="45698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176998"/>
            <a:ext cx="2212849" cy="1582621"/>
          </a:xfrm>
        </p:spPr>
        <p:txBody>
          <a:bodyPr lIns="45698" rIns="45698" bIns="45698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828786"/>
            <a:ext cx="2209799" cy="2179320"/>
          </a:xfrm>
        </p:spPr>
        <p:txBody>
          <a:bodyPr lIns="63977" rIns="45698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30A5E-7E0C-4CFB-BC1C-3FA1721AEC9F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6593" y="6356449"/>
            <a:ext cx="610496" cy="36495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66AED-13B1-4CA4-AF90-3484BC27961E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64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18000">
              <a:schemeClr val="bg1"/>
            </a:gs>
            <a:gs pos="96000">
              <a:schemeClr val="accent3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99" y="-7299"/>
            <a:ext cx="9163198" cy="104168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95" tIns="45698" rIns="91395" bIns="45698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0980" y="-7299"/>
            <a:ext cx="4763021" cy="638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95" tIns="45698" rIns="91395" bIns="45698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6913" y="703840"/>
            <a:ext cx="8230176" cy="114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698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6913" y="1935297"/>
            <a:ext cx="8230176" cy="4388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5" tIns="45698" rIns="91395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6912" y="6356449"/>
            <a:ext cx="2134816" cy="36495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2FD8E297-8AD9-4F20-8699-063F0A8066FE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2/16/2015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6601" y="6356449"/>
            <a:ext cx="3353887" cy="36495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928" y="6356449"/>
            <a:ext cx="762161" cy="36495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084D234B-7062-4765-BB67-8F391E966EA2}" type="slidenum">
              <a:rPr lang="en-US">
                <a:solidFill>
                  <a:srgbClr val="04617B">
                    <a:shade val="90000"/>
                  </a:srgbClr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196" y="202289"/>
            <a:ext cx="9180475" cy="6496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5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500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2394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99964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199928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299894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399858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728" indent="-273728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170" indent="-24550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2898" indent="-245509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037" indent="-208824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1765" indent="-208824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6513" indent="-210209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9305" indent="-182791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3491" indent="-182791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7678" indent="-182791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69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39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4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18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88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581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89924" y="5105400"/>
            <a:ext cx="50292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ln w="1905"/>
                <a:solidFill>
                  <a:srgbClr val="4F81B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اعداد </a:t>
            </a:r>
          </a:p>
          <a:p>
            <a:pPr algn="ctr"/>
            <a:r>
              <a:rPr lang="ar-SA" sz="2000" b="1" dirty="0" smtClean="0">
                <a:ln w="1905"/>
                <a:solidFill>
                  <a:srgbClr val="4F81B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د. احلام عبد العظيم مبروك </a:t>
            </a:r>
          </a:p>
          <a:p>
            <a:pPr algn="ctr"/>
            <a:r>
              <a:rPr lang="ar-SA" sz="2000" b="1" dirty="0" smtClean="0">
                <a:ln w="1905"/>
                <a:solidFill>
                  <a:srgbClr val="4F81B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استاذ ساعد تخصص المناهج وطرق التدريس </a:t>
            </a:r>
          </a:p>
          <a:p>
            <a:pPr algn="ctr"/>
            <a:r>
              <a:rPr lang="ar-SA" sz="2000" b="1" dirty="0" smtClean="0">
                <a:ln w="1905"/>
                <a:solidFill>
                  <a:srgbClr val="4F81B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قسم العلوم التربوية </a:t>
            </a:r>
            <a:endParaRPr lang="ar-SA" sz="2000" b="1" dirty="0">
              <a:ln w="1905"/>
              <a:solidFill>
                <a:srgbClr val="4F81B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عنصر نائب للصورة 1"/>
          <p:cNvSpPr>
            <a:spLocks noGrp="1"/>
          </p:cNvSpPr>
          <p:nvPr>
            <p:ph type="pic" idx="1"/>
          </p:nvPr>
        </p:nvSpPr>
        <p:spPr>
          <a:xfrm rot="420000">
            <a:off x="3502699" y="1183169"/>
            <a:ext cx="4333531" cy="3671853"/>
          </a:xfrm>
        </p:spPr>
      </p:sp>
      <p:sp>
        <p:nvSpPr>
          <p:cNvPr id="3" name="مخطط انسيابي: متعدد المستندات 2"/>
          <p:cNvSpPr/>
          <p:nvPr/>
        </p:nvSpPr>
        <p:spPr>
          <a:xfrm rot="392982">
            <a:off x="3238412" y="1218305"/>
            <a:ext cx="4950433" cy="3851689"/>
          </a:xfrm>
          <a:prstGeom prst="flowChartMultidocument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b="1" dirty="0">
                <a:ln w="10160">
                  <a:solidFill>
                    <a:srgbClr val="588FE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/>
                <a:cs typeface="Arial"/>
              </a:rPr>
              <a:t>منظومة التدريس </a:t>
            </a:r>
            <a:endParaRPr lang="ar-SA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9492"/>
            <a:ext cx="2336979" cy="334765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896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3968" y="908720"/>
            <a:ext cx="4392488" cy="72008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altLang="ar-SA" b="1" kern="0" cap="none" dirty="0">
                <a:solidFill>
                  <a:srgbClr val="C00000"/>
                </a:solidFill>
                <a:latin typeface="Arial"/>
                <a:cs typeface="Times New Roman" pitchFamily="18" charset="0"/>
              </a:rPr>
              <a:t>المعلم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1916832"/>
            <a:ext cx="8136904" cy="4312157"/>
          </a:xfrm>
        </p:spPr>
        <p:txBody>
          <a:bodyPr>
            <a:normAutofit fontScale="92500" lnSpcReduction="20000"/>
          </a:bodyPr>
          <a:lstStyle/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3200" b="1" kern="0" dirty="0">
                <a:solidFill>
                  <a:schemeClr val="accent3">
                    <a:lumMod val="75000"/>
                  </a:schemeClr>
                </a:solidFill>
                <a:latin typeface="Verdana"/>
              </a:rPr>
              <a:t>يعتبر المعلم أهم مكونات منظومة التدريس لأنه هو الذى يوفر الظروف والامكانات التي تساعد المتعلم على تحقيق الاهداف المرجوة.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3200" b="1" kern="0" dirty="0">
                <a:solidFill>
                  <a:srgbClr val="C00000"/>
                </a:solidFill>
                <a:latin typeface="Verdana"/>
              </a:rPr>
              <a:t>لذلك لابد أن يتوفر فيه مجموعة من الخصائص: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3000" b="1" kern="0" dirty="0">
                <a:solidFill>
                  <a:schemeClr val="accent3">
                    <a:lumMod val="75000"/>
                  </a:schemeClr>
                </a:solidFill>
                <a:latin typeface="Verdana"/>
              </a:rPr>
              <a:t>1- </a:t>
            </a:r>
            <a:r>
              <a:rPr lang="ar-SA" altLang="ar-SA" sz="3200" b="1" kern="0" dirty="0">
                <a:solidFill>
                  <a:schemeClr val="accent3">
                    <a:lumMod val="75000"/>
                  </a:schemeClr>
                </a:solidFill>
                <a:latin typeface="Verdana"/>
              </a:rPr>
              <a:t>الالمام بالمادة العلمية الماما جيدا والاطلاع 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3200" b="1" kern="0" dirty="0">
                <a:solidFill>
                  <a:schemeClr val="accent3">
                    <a:lumMod val="75000"/>
                  </a:schemeClr>
                </a:solidFill>
                <a:latin typeface="Verdana"/>
              </a:rPr>
              <a:t>على كل مستحدث في مجال التخصص.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3200" b="1" kern="0" dirty="0">
                <a:solidFill>
                  <a:schemeClr val="accent3">
                    <a:lumMod val="75000"/>
                  </a:schemeClr>
                </a:solidFill>
                <a:latin typeface="Verdana"/>
              </a:rPr>
              <a:t>2- ممارسة أدواره التدريسية بكفاءة وما تتضمنه من اجادة للمهارات التخطيطية والتنفيذية والتقويمية .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3200" b="1" kern="0" dirty="0">
                <a:solidFill>
                  <a:schemeClr val="accent3">
                    <a:lumMod val="75000"/>
                  </a:schemeClr>
                </a:solidFill>
                <a:latin typeface="Verdana"/>
              </a:rPr>
              <a:t>3- التمتع بسمات شخصية قوية لتوجيه مسار العملية التعليمية ومنها : الايجابية والتعاون والتفاعل . </a:t>
            </a:r>
          </a:p>
          <a:p>
            <a:pPr marL="0" indent="0" algn="r">
              <a:buNone/>
            </a:pPr>
            <a:endParaRPr lang="ar-SA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51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1115616" y="1196752"/>
            <a:ext cx="7056784" cy="475252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lvl="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95000"/>
            </a:pPr>
            <a:r>
              <a:rPr lang="ar-SA" sz="3200" b="1" kern="0" dirty="0">
                <a:solidFill>
                  <a:srgbClr val="000066"/>
                </a:solidFill>
                <a:latin typeface="Verdana"/>
              </a:rPr>
              <a:t>معرفته </a:t>
            </a:r>
            <a:r>
              <a:rPr lang="ar-SA" sz="3200" b="1" kern="0" dirty="0" smtClean="0">
                <a:solidFill>
                  <a:srgbClr val="000066"/>
                </a:solidFill>
                <a:latin typeface="Verdana"/>
              </a:rPr>
              <a:t>المعلم والمامه </a:t>
            </a:r>
            <a:r>
              <a:rPr lang="ar-SA" sz="3200" b="1" kern="0" dirty="0">
                <a:solidFill>
                  <a:srgbClr val="000066"/>
                </a:solidFill>
                <a:latin typeface="Verdana"/>
              </a:rPr>
              <a:t>بطبيعة المتعلم </a:t>
            </a:r>
            <a:r>
              <a:rPr lang="ar-SA" sz="3200" b="1" kern="0" dirty="0" smtClean="0">
                <a:solidFill>
                  <a:srgbClr val="000066"/>
                </a:solidFill>
                <a:latin typeface="Verdana"/>
              </a:rPr>
              <a:t>وخصائصه من اساسيات التدريس الناجح ، </a:t>
            </a:r>
            <a:r>
              <a:rPr lang="ar-SA" sz="3200" b="1" kern="0" dirty="0">
                <a:solidFill>
                  <a:srgbClr val="000066"/>
                </a:solidFill>
                <a:latin typeface="Verdana"/>
              </a:rPr>
              <a:t>حتى يمكن أن يختار استراتيجيات التدريس التي تتلاءم وخصائص المتعلمين ، من حيث قدراتهم واستعداداتهم وميولهم وما بينهم من فروق فردية .</a:t>
            </a:r>
            <a:endParaRPr lang="ar-SA" sz="3200" b="1" kern="0" dirty="0">
              <a:solidFill>
                <a:srgbClr val="000066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5000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707904" y="980728"/>
            <a:ext cx="4801766" cy="864096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ar-SA" b="1" kern="0" dirty="0">
                <a:solidFill>
                  <a:schemeClr val="accent3"/>
                </a:solidFill>
                <a:latin typeface="Verdana"/>
              </a:rPr>
              <a:t>2- المتعلم : </a:t>
            </a:r>
            <a:endParaRPr lang="ar-SA" dirty="0">
              <a:solidFill>
                <a:schemeClr val="accent3"/>
              </a:solidFill>
            </a:endParaRPr>
          </a:p>
        </p:txBody>
      </p:sp>
      <p:sp>
        <p:nvSpPr>
          <p:cNvPr id="4" name="وسيلة شرح على شكل سحابة 3"/>
          <p:cNvSpPr/>
          <p:nvPr/>
        </p:nvSpPr>
        <p:spPr>
          <a:xfrm>
            <a:off x="827584" y="2204864"/>
            <a:ext cx="7704856" cy="3600400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</a:pPr>
            <a:endParaRPr lang="ar-SA" sz="2400" b="1" kern="0" dirty="0" smtClean="0">
              <a:solidFill>
                <a:schemeClr val="accent3"/>
              </a:solidFill>
              <a:latin typeface="Verdana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</a:pPr>
            <a:r>
              <a:rPr lang="ar-SA" sz="2400" b="1" kern="0" dirty="0" smtClean="0">
                <a:solidFill>
                  <a:schemeClr val="accent3"/>
                </a:solidFill>
                <a:latin typeface="Verdana"/>
              </a:rPr>
              <a:t>يعتبر </a:t>
            </a:r>
            <a:r>
              <a:rPr lang="ar-SA" sz="2400" b="1" kern="0" dirty="0">
                <a:solidFill>
                  <a:schemeClr val="accent3"/>
                </a:solidFill>
                <a:latin typeface="Verdana"/>
              </a:rPr>
              <a:t>المتعلم محور عملية التدريس وحجر الزاوية التي تعمل </a:t>
            </a:r>
            <a:r>
              <a:rPr lang="en-US" sz="2400" b="1" kern="0" dirty="0">
                <a:solidFill>
                  <a:schemeClr val="accent3"/>
                </a:solidFill>
                <a:latin typeface="Verdana"/>
              </a:rPr>
              <a:t>  </a:t>
            </a:r>
            <a:r>
              <a:rPr lang="ar-SA" sz="2400" b="1" kern="0" dirty="0">
                <a:solidFill>
                  <a:schemeClr val="accent3"/>
                </a:solidFill>
                <a:latin typeface="Verdana"/>
              </a:rPr>
              <a:t>من أجله باقي عناصر منظومة </a:t>
            </a:r>
            <a:r>
              <a:rPr lang="ar-SA" sz="2400" b="1" kern="0" dirty="0" smtClean="0">
                <a:solidFill>
                  <a:schemeClr val="accent3"/>
                </a:solidFill>
                <a:latin typeface="Verdana"/>
              </a:rPr>
              <a:t>التدريس ، </a:t>
            </a:r>
            <a:r>
              <a:rPr lang="ar-SA" sz="2400" b="1" kern="0" dirty="0">
                <a:solidFill>
                  <a:schemeClr val="accent3"/>
                </a:solidFill>
                <a:latin typeface="Verdana"/>
              </a:rPr>
              <a:t>ولابد أن يتوافر لديه </a:t>
            </a:r>
            <a:r>
              <a:rPr lang="ar-SA" sz="2400" b="1" kern="0" dirty="0" smtClean="0">
                <a:solidFill>
                  <a:schemeClr val="accent3"/>
                </a:solidFill>
                <a:latin typeface="Verdana"/>
              </a:rPr>
              <a:t>بعض </a:t>
            </a:r>
            <a:r>
              <a:rPr lang="ar-SA" sz="2400" b="1" kern="0" dirty="0">
                <a:solidFill>
                  <a:schemeClr val="accent3"/>
                </a:solidFill>
                <a:latin typeface="Verdana"/>
              </a:rPr>
              <a:t>المواصفات </a:t>
            </a:r>
            <a:r>
              <a:rPr lang="ar-SA" sz="2400" b="1" kern="0" dirty="0" smtClean="0">
                <a:solidFill>
                  <a:schemeClr val="accent3"/>
                </a:solidFill>
                <a:latin typeface="Verdana"/>
              </a:rPr>
              <a:t>منها ( الايجابية </a:t>
            </a:r>
            <a:r>
              <a:rPr lang="ar-SA" sz="2400" b="1" kern="0" dirty="0">
                <a:solidFill>
                  <a:schemeClr val="accent3"/>
                </a:solidFill>
                <a:latin typeface="Verdana"/>
              </a:rPr>
              <a:t>، التفاعل ، 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</a:pPr>
            <a:r>
              <a:rPr lang="ar-SA" sz="2400" b="1" kern="0" dirty="0">
                <a:solidFill>
                  <a:schemeClr val="accent3"/>
                </a:solidFill>
                <a:latin typeface="Verdana"/>
              </a:rPr>
              <a:t>الرغبة في التعلم ، المشاركة الفعالة </a:t>
            </a:r>
            <a:r>
              <a:rPr lang="ar-SA" sz="2400" b="1" kern="0" dirty="0" smtClean="0">
                <a:solidFill>
                  <a:schemeClr val="accent3"/>
                </a:solidFill>
                <a:latin typeface="Verdana"/>
              </a:rPr>
              <a:t>في تنفيذ  الانشطة التعليمية ) .</a:t>
            </a:r>
            <a:endParaRPr lang="ar-SA" sz="2400" b="1" kern="0" dirty="0">
              <a:solidFill>
                <a:schemeClr val="accent3"/>
              </a:solidFill>
              <a:latin typeface="Verdana"/>
            </a:endParaRPr>
          </a:p>
          <a:p>
            <a:pPr>
              <a:lnSpc>
                <a:spcPct val="200000"/>
              </a:lnSpc>
            </a:pPr>
            <a:endParaRPr lang="ar-SA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86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067944" y="620688"/>
            <a:ext cx="4849738" cy="720411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b="1" kern="0" dirty="0" smtClean="0">
                <a:solidFill>
                  <a:schemeClr val="accent3"/>
                </a:solidFill>
                <a:latin typeface="Arial"/>
              </a:rPr>
              <a:t> 3- المنهج :  </a:t>
            </a:r>
            <a:endParaRPr lang="ar-SA" dirty="0">
              <a:solidFill>
                <a:schemeClr val="accent3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576" y="1628800"/>
            <a:ext cx="8115300" cy="4024125"/>
          </a:xfrm>
        </p:spPr>
        <p:txBody>
          <a:bodyPr>
            <a:normAutofit/>
          </a:bodyPr>
          <a:lstStyle/>
          <a:p>
            <a:pPr marL="0" indent="0" algn="r">
              <a:lnSpc>
                <a:spcPct val="150000"/>
              </a:lnSpc>
              <a:buNone/>
            </a:pPr>
            <a:r>
              <a:rPr lang="ar-SA" sz="3200" b="1" kern="0" dirty="0" smtClean="0">
                <a:ln>
                  <a:solidFill>
                    <a:schemeClr val="accent3"/>
                  </a:solidFill>
                </a:ln>
                <a:solidFill>
                  <a:srgbClr val="000066"/>
                </a:solidFill>
                <a:latin typeface="Verdana"/>
              </a:rPr>
              <a:t>هو </a:t>
            </a:r>
            <a:r>
              <a:rPr lang="ar-SA" sz="3200" b="1" kern="0" dirty="0">
                <a:ln>
                  <a:solidFill>
                    <a:schemeClr val="accent3"/>
                  </a:solidFill>
                </a:ln>
                <a:solidFill>
                  <a:srgbClr val="000066"/>
                </a:solidFill>
                <a:latin typeface="Verdana"/>
              </a:rPr>
              <a:t>المكون الثالث في منظومة التدريس، ويتكون من ( أهداف ، محتوى ، طريقة لتدريس ، الوسائل التعليمية ، الانشطة المصاحبة ، التقويم )،ولابد أن يتم اختيار المحتوى الدراسي المناسب للمتعلمين في ظل الانفجار المعرفي</a:t>
            </a:r>
            <a:endParaRPr lang="ar-SA" sz="4000" dirty="0">
              <a:ln>
                <a:solidFill>
                  <a:schemeClr val="accent3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62790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457950" cy="792419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dirty="0" smtClean="0">
                <a:solidFill>
                  <a:srgbClr val="C00000"/>
                </a:solidFill>
              </a:rPr>
              <a:t>4- </a:t>
            </a:r>
            <a:r>
              <a:rPr lang="ar-SA" b="1" kern="0" dirty="0">
                <a:solidFill>
                  <a:srgbClr val="C00000"/>
                </a:solidFill>
                <a:latin typeface="Verdana"/>
              </a:rPr>
              <a:t>بيئة </a:t>
            </a:r>
            <a:r>
              <a:rPr lang="ar-SA" b="1" kern="0" dirty="0" smtClean="0">
                <a:solidFill>
                  <a:srgbClr val="C00000"/>
                </a:solidFill>
                <a:latin typeface="Verdana"/>
              </a:rPr>
              <a:t>التعلم</a:t>
            </a:r>
            <a:endParaRPr lang="ar-SA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844824"/>
            <a:ext cx="8475340" cy="4024125"/>
          </a:xfrm>
        </p:spPr>
        <p:txBody>
          <a:bodyPr/>
          <a:lstStyle/>
          <a:p>
            <a:pPr marL="0" indent="0" algn="r">
              <a:buNone/>
            </a:pPr>
            <a:r>
              <a:rPr lang="ar-SA" sz="3200" b="1" kern="0" dirty="0" smtClean="0">
                <a:solidFill>
                  <a:srgbClr val="000066"/>
                </a:solidFill>
                <a:latin typeface="Verdana"/>
              </a:rPr>
              <a:t>ويقصد </a:t>
            </a:r>
            <a:r>
              <a:rPr lang="ar-SA" sz="3200" b="1" kern="0" dirty="0">
                <a:solidFill>
                  <a:srgbClr val="000066"/>
                </a:solidFill>
                <a:latin typeface="Verdana"/>
              </a:rPr>
              <a:t>بها جميع العوامل المؤثرة في عملية</a:t>
            </a:r>
            <a:r>
              <a:rPr lang="en-US" sz="3200" b="1" kern="0" dirty="0">
                <a:solidFill>
                  <a:srgbClr val="000066"/>
                </a:solidFill>
                <a:latin typeface="Verdana"/>
              </a:rPr>
              <a:t> </a:t>
            </a:r>
            <a:r>
              <a:rPr lang="ar-SA" sz="3200" b="1" kern="0" dirty="0" smtClean="0">
                <a:solidFill>
                  <a:srgbClr val="000066"/>
                </a:solidFill>
                <a:latin typeface="Verdana"/>
              </a:rPr>
              <a:t>  التدريس </a:t>
            </a:r>
            <a:r>
              <a:rPr lang="ar-SA" sz="3200" b="1" kern="0" dirty="0">
                <a:solidFill>
                  <a:srgbClr val="000066"/>
                </a:solidFill>
                <a:latin typeface="Verdana"/>
              </a:rPr>
              <a:t>التي تسهم في تحقيق مناخ جيد للتعلم ، وتنقسم </a:t>
            </a:r>
            <a:r>
              <a:rPr lang="en-US" sz="3200" b="1" kern="0" dirty="0">
                <a:solidFill>
                  <a:srgbClr val="000066"/>
                </a:solidFill>
                <a:latin typeface="Verdana"/>
              </a:rPr>
              <a:t> </a:t>
            </a:r>
            <a:r>
              <a:rPr lang="ar-SA" sz="3200" b="1" kern="0" dirty="0">
                <a:solidFill>
                  <a:srgbClr val="000066"/>
                </a:solidFill>
                <a:latin typeface="Verdana"/>
              </a:rPr>
              <a:t>هذه العوامل الى </a:t>
            </a:r>
            <a:r>
              <a:rPr lang="ar-SA" sz="3200" b="1" kern="0" dirty="0" smtClean="0">
                <a:solidFill>
                  <a:srgbClr val="000066"/>
                </a:solidFill>
                <a:latin typeface="Verdana"/>
              </a:rPr>
              <a:t>:</a:t>
            </a:r>
          </a:p>
          <a:p>
            <a:pPr marL="0" indent="0" algn="r">
              <a:buNone/>
            </a:pPr>
            <a:r>
              <a:rPr lang="ar-SA" sz="3200" b="1" kern="0" dirty="0" smtClean="0">
                <a:solidFill>
                  <a:srgbClr val="FF0000"/>
                </a:solidFill>
                <a:latin typeface="Verdana"/>
              </a:rPr>
              <a:t> عوامل </a:t>
            </a:r>
            <a:r>
              <a:rPr lang="ar-SA" sz="3200" b="1" kern="0" dirty="0">
                <a:solidFill>
                  <a:srgbClr val="FF0000"/>
                </a:solidFill>
                <a:latin typeface="Verdana"/>
              </a:rPr>
              <a:t>فيزيقية : </a:t>
            </a:r>
            <a:r>
              <a:rPr lang="ar-SA" sz="3200" b="1" kern="0" dirty="0">
                <a:solidFill>
                  <a:srgbClr val="000066"/>
                </a:solidFill>
                <a:latin typeface="Verdana"/>
              </a:rPr>
              <a:t>وتتضمن تجهيزات البيئة المدرسية </a:t>
            </a:r>
            <a:r>
              <a:rPr lang="ar-SA" sz="3200" b="1" kern="0" dirty="0" smtClean="0">
                <a:solidFill>
                  <a:srgbClr val="000066"/>
                </a:solidFill>
                <a:latin typeface="Verdana"/>
              </a:rPr>
              <a:t>.</a:t>
            </a:r>
          </a:p>
          <a:p>
            <a:pPr marL="0" indent="0" algn="r">
              <a:buNone/>
            </a:pPr>
            <a:r>
              <a:rPr lang="ar-SA" sz="3200" b="1" kern="0" dirty="0" smtClean="0">
                <a:solidFill>
                  <a:srgbClr val="000066"/>
                </a:solidFill>
                <a:latin typeface="Verdana"/>
              </a:rPr>
              <a:t> </a:t>
            </a:r>
            <a:r>
              <a:rPr lang="ar-SA" sz="3200" b="1" kern="0" dirty="0">
                <a:solidFill>
                  <a:srgbClr val="FF0000"/>
                </a:solidFill>
                <a:latin typeface="Verdana"/>
              </a:rPr>
              <a:t>عوامل اجتماعية : </a:t>
            </a:r>
            <a:r>
              <a:rPr lang="ar-SA" sz="3200" b="1" kern="0" dirty="0">
                <a:solidFill>
                  <a:srgbClr val="000066"/>
                </a:solidFill>
                <a:latin typeface="Verdana"/>
              </a:rPr>
              <a:t>وتتضمن التفاعل الاجتماعي والتوجيه والارشاد </a:t>
            </a:r>
            <a:r>
              <a:rPr lang="ar-SA" sz="3200" b="1" kern="0" dirty="0" smtClean="0">
                <a:solidFill>
                  <a:srgbClr val="000066"/>
                </a:solidFill>
                <a:latin typeface="Verdana"/>
              </a:rPr>
              <a:t>.</a:t>
            </a:r>
          </a:p>
          <a:p>
            <a:pPr marL="0" indent="0" algn="r">
              <a:buNone/>
            </a:pPr>
            <a:r>
              <a:rPr lang="ar-SA" sz="3200" b="1" kern="0" dirty="0" smtClean="0">
                <a:solidFill>
                  <a:srgbClr val="000066"/>
                </a:solidFill>
                <a:latin typeface="Verdana"/>
              </a:rPr>
              <a:t> </a:t>
            </a:r>
            <a:r>
              <a:rPr lang="ar-SA" sz="3200" b="1" kern="0" dirty="0">
                <a:solidFill>
                  <a:srgbClr val="FF0000"/>
                </a:solidFill>
                <a:latin typeface="Verdana"/>
              </a:rPr>
              <a:t>عوامل تربوية : </a:t>
            </a:r>
            <a:r>
              <a:rPr lang="ar-SA" sz="3200" b="1" kern="0" dirty="0">
                <a:solidFill>
                  <a:srgbClr val="000066"/>
                </a:solidFill>
                <a:latin typeface="Verdana"/>
              </a:rPr>
              <a:t>وتشمل أساليب التدريس والتفاعل اللفظي داخل الفصل والكتب المدرسية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1345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51720" y="980728"/>
            <a:ext cx="6457950" cy="648072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sz="4000" b="1" kern="0" dirty="0" smtClean="0">
                <a:solidFill>
                  <a:schemeClr val="accent3"/>
                </a:solidFill>
                <a:latin typeface="Verdana"/>
              </a:rPr>
              <a:t>تقويم </a:t>
            </a:r>
            <a:r>
              <a:rPr lang="ar-SA" sz="4000" b="1" kern="0" dirty="0">
                <a:solidFill>
                  <a:schemeClr val="accent3"/>
                </a:solidFill>
                <a:latin typeface="Verdana"/>
              </a:rPr>
              <a:t>التدريس (التغذية الراجعة </a:t>
            </a:r>
            <a:r>
              <a:rPr lang="ar-SA" sz="4000" b="1" kern="0" dirty="0" smtClean="0">
                <a:solidFill>
                  <a:schemeClr val="accent3"/>
                </a:solidFill>
                <a:latin typeface="Verdana"/>
              </a:rPr>
              <a:t>) </a:t>
            </a:r>
            <a:endParaRPr lang="ar-SA" sz="4000" dirty="0">
              <a:solidFill>
                <a:schemeClr val="accent3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916832"/>
            <a:ext cx="8403332" cy="4608512"/>
          </a:xfrm>
        </p:spPr>
        <p:txBody>
          <a:bodyPr>
            <a:normAutofit/>
          </a:bodyPr>
          <a:lstStyle/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</a:pPr>
            <a:r>
              <a:rPr lang="ar-SA" sz="2800" b="1" kern="0" dirty="0">
                <a:solidFill>
                  <a:srgbClr val="C00000"/>
                </a:solidFill>
                <a:latin typeface="Verdana"/>
              </a:rPr>
              <a:t>تمثل التغذية </a:t>
            </a:r>
            <a:r>
              <a:rPr lang="ar-SA" sz="2800" b="1" kern="0" dirty="0" smtClean="0">
                <a:solidFill>
                  <a:srgbClr val="C00000"/>
                </a:solidFill>
                <a:latin typeface="Verdana"/>
              </a:rPr>
              <a:t>الراجعة </a:t>
            </a:r>
            <a:r>
              <a:rPr lang="ar-SA" sz="2800" b="1" kern="0" dirty="0">
                <a:solidFill>
                  <a:srgbClr val="C00000"/>
                </a:solidFill>
                <a:latin typeface="Verdana"/>
              </a:rPr>
              <a:t>عنصرا مهما لأنه </a:t>
            </a:r>
            <a:r>
              <a:rPr lang="ar-SA" sz="2800" b="1" kern="0" dirty="0" smtClean="0">
                <a:solidFill>
                  <a:srgbClr val="C00000"/>
                </a:solidFill>
                <a:latin typeface="Verdana"/>
              </a:rPr>
              <a:t>: </a:t>
            </a:r>
            <a:endParaRPr lang="ar-SA" sz="2800" b="1" kern="0" dirty="0">
              <a:solidFill>
                <a:srgbClr val="C00000"/>
              </a:solidFill>
              <a:latin typeface="Verdana"/>
            </a:endParaRP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</a:pPr>
            <a:r>
              <a:rPr lang="ar-SA" sz="2800" b="1" kern="0" dirty="0" smtClean="0">
                <a:solidFill>
                  <a:srgbClr val="000066"/>
                </a:solidFill>
                <a:latin typeface="Verdana"/>
              </a:rPr>
              <a:t>1- </a:t>
            </a:r>
            <a:r>
              <a:rPr lang="ar-SA" sz="2800" b="1" kern="0" dirty="0">
                <a:solidFill>
                  <a:srgbClr val="000066"/>
                </a:solidFill>
                <a:latin typeface="Verdana"/>
              </a:rPr>
              <a:t>لا يمكن من خلالها اصدار الحكم على مدى 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</a:pPr>
            <a:r>
              <a:rPr lang="ar-SA" sz="2800" b="1" kern="0" dirty="0">
                <a:solidFill>
                  <a:srgbClr val="000066"/>
                </a:solidFill>
                <a:latin typeface="Verdana"/>
              </a:rPr>
              <a:t>جودة تلك المنظومة ومخرجاتها دون عملية تغذية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</a:pPr>
            <a:r>
              <a:rPr lang="ar-SA" sz="2800" b="1" kern="0" dirty="0">
                <a:solidFill>
                  <a:srgbClr val="000066"/>
                </a:solidFill>
                <a:latin typeface="Verdana"/>
              </a:rPr>
              <a:t> راجعة متقنة .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</a:pPr>
            <a:r>
              <a:rPr lang="ar-SA" sz="2800" b="1" kern="0" dirty="0">
                <a:solidFill>
                  <a:srgbClr val="000066"/>
                </a:solidFill>
                <a:latin typeface="Verdana"/>
              </a:rPr>
              <a:t>2- لا يمكن تعديل مسار التدريس ومعالجة أوجه 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</a:pPr>
            <a:r>
              <a:rPr lang="ar-SA" sz="2800" b="1" kern="0" dirty="0">
                <a:solidFill>
                  <a:srgbClr val="000066"/>
                </a:solidFill>
                <a:latin typeface="Verdana"/>
              </a:rPr>
              <a:t>القصور والضعف في أي من عناصره.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</a:pPr>
            <a:r>
              <a:rPr lang="ar-SA" sz="2800" b="1" kern="0" dirty="0">
                <a:solidFill>
                  <a:srgbClr val="000066"/>
                </a:solidFill>
                <a:latin typeface="Verdana"/>
              </a:rPr>
              <a:t>3- التغذية الراجعة تتجاوز عملية العلاج والتحسين والتطوير لجميع عناصر منظومة التدريس بما يعدل من مسارها في الاتجاه المرغوب.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3712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449288"/>
            <a:ext cx="7086600" cy="117921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ar-SA" altLang="ar-SA" sz="4800" b="1" kern="0" cap="none" dirty="0">
                <a:solidFill>
                  <a:schemeClr val="accent3"/>
                </a:solidFill>
                <a:latin typeface="Arial"/>
              </a:rPr>
              <a:t>خطوات نحو التدريس الجيد </a:t>
            </a:r>
            <a:endParaRPr lang="en-US" sz="4800" b="1" cap="none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3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19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328592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4000" b="1" kern="0" dirty="0" smtClean="0">
                <a:solidFill>
                  <a:srgbClr val="000066">
                    <a:lumMod val="75000"/>
                  </a:srgbClr>
                </a:solidFill>
                <a:latin typeface="Verdana"/>
              </a:rPr>
              <a:t>عند </a:t>
            </a:r>
            <a:r>
              <a:rPr lang="ar-SA" altLang="ar-SA" sz="4000" b="1" kern="0" dirty="0">
                <a:solidFill>
                  <a:srgbClr val="000066">
                    <a:lumMod val="75000"/>
                  </a:srgbClr>
                </a:solidFill>
                <a:latin typeface="Verdana"/>
              </a:rPr>
              <a:t>تكليف المعلم بتدريس موضوع ما فانه </a:t>
            </a:r>
            <a:r>
              <a:rPr lang="ar-SA" altLang="ar-SA" sz="4000" b="1" kern="0" dirty="0" smtClean="0">
                <a:solidFill>
                  <a:srgbClr val="000066">
                    <a:lumMod val="75000"/>
                  </a:srgbClr>
                </a:solidFill>
                <a:latin typeface="Verdana"/>
              </a:rPr>
              <a:t>يتساءل</a:t>
            </a:r>
            <a:endParaRPr lang="ar-SA" altLang="ar-SA" sz="3200" b="1" kern="0" dirty="0">
              <a:solidFill>
                <a:srgbClr val="FF0000"/>
              </a:solidFill>
              <a:latin typeface="Verdana"/>
            </a:endParaRP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4400" b="1" kern="0" dirty="0" smtClean="0">
                <a:solidFill>
                  <a:srgbClr val="C00000"/>
                </a:solidFill>
                <a:latin typeface="Verdana"/>
              </a:rPr>
              <a:t>1-  بماذا </a:t>
            </a:r>
            <a:r>
              <a:rPr lang="ar-SA" altLang="ar-SA" sz="4400" b="1" kern="0" dirty="0">
                <a:solidFill>
                  <a:srgbClr val="C00000"/>
                </a:solidFill>
                <a:latin typeface="Verdana"/>
              </a:rPr>
              <a:t>ابدأ ؟ </a:t>
            </a:r>
            <a:endParaRPr lang="ar-SA" altLang="ar-SA" sz="4400" b="1" kern="0" dirty="0" smtClean="0">
              <a:solidFill>
                <a:srgbClr val="C00000"/>
              </a:solidFill>
              <a:latin typeface="Verdana"/>
            </a:endParaRP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4400" b="1" kern="0" dirty="0" smtClean="0">
                <a:solidFill>
                  <a:srgbClr val="C00000"/>
                </a:solidFill>
                <a:latin typeface="Verdana"/>
              </a:rPr>
              <a:t>2- وما </a:t>
            </a:r>
            <a:r>
              <a:rPr lang="ar-SA" altLang="ar-SA" sz="4400" b="1" kern="0" dirty="0">
                <a:solidFill>
                  <a:srgbClr val="C00000"/>
                </a:solidFill>
                <a:latin typeface="Verdana"/>
              </a:rPr>
              <a:t>الخطوات التي اتبعها عند تدريس هذا الموضوع </a:t>
            </a:r>
            <a:r>
              <a:rPr lang="ar-SA" altLang="ar-SA" sz="4400" b="1" kern="0" dirty="0" smtClean="0">
                <a:solidFill>
                  <a:srgbClr val="C00000"/>
                </a:solidFill>
                <a:latin typeface="Verdana"/>
              </a:rPr>
              <a:t>؟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4400" b="1" kern="0" dirty="0" smtClean="0">
                <a:solidFill>
                  <a:srgbClr val="C00000"/>
                </a:solidFill>
                <a:latin typeface="Verdana"/>
              </a:rPr>
              <a:t>3- </a:t>
            </a:r>
            <a:r>
              <a:rPr lang="ar-SA" altLang="ar-SA" sz="4400" b="1" kern="0" dirty="0">
                <a:solidFill>
                  <a:srgbClr val="C00000"/>
                </a:solidFill>
                <a:latin typeface="Verdana"/>
              </a:rPr>
              <a:t>وكيف أبدأ؟ </a:t>
            </a:r>
            <a:endParaRPr lang="ar-SA" altLang="ar-SA" sz="4400" b="1" kern="0" dirty="0" smtClean="0">
              <a:solidFill>
                <a:srgbClr val="C00000"/>
              </a:solidFill>
              <a:latin typeface="Verdana"/>
            </a:endParaRP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4400" b="1" kern="0" dirty="0" smtClean="0">
                <a:solidFill>
                  <a:srgbClr val="C00000"/>
                </a:solidFill>
                <a:latin typeface="Verdana"/>
              </a:rPr>
              <a:t>4- وكيف </a:t>
            </a:r>
            <a:r>
              <a:rPr lang="ar-SA" altLang="ar-SA" sz="4400" b="1" kern="0" dirty="0">
                <a:solidFill>
                  <a:srgbClr val="C00000"/>
                </a:solidFill>
                <a:latin typeface="Verdana"/>
              </a:rPr>
              <a:t>أستمر في التدريس؟ </a:t>
            </a:r>
            <a:endParaRPr lang="ar-SA" altLang="ar-SA" sz="4400" b="1" kern="0" dirty="0" smtClean="0">
              <a:solidFill>
                <a:srgbClr val="C00000"/>
              </a:solidFill>
              <a:latin typeface="Verdana"/>
            </a:endParaRP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4400" b="1" kern="0" dirty="0" smtClean="0">
                <a:solidFill>
                  <a:srgbClr val="C00000"/>
                </a:solidFill>
                <a:latin typeface="Verdana"/>
              </a:rPr>
              <a:t>5- كيف </a:t>
            </a:r>
            <a:r>
              <a:rPr lang="ar-SA" altLang="ar-SA" sz="4400" b="1" kern="0" dirty="0">
                <a:solidFill>
                  <a:srgbClr val="C00000"/>
                </a:solidFill>
                <a:latin typeface="Verdana"/>
              </a:rPr>
              <a:t>أختم هذا الدرس؟</a:t>
            </a:r>
          </a:p>
        </p:txBody>
      </p:sp>
    </p:spTree>
    <p:extLst>
      <p:ext uri="{BB962C8B-B14F-4D97-AF65-F5344CB8AC3E}">
        <p14:creationId xmlns:p14="http://schemas.microsoft.com/office/powerpoint/2010/main" val="406440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79712" y="764704"/>
            <a:ext cx="6432748" cy="792419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b="1" dirty="0">
                <a:solidFill>
                  <a:schemeClr val="accent3">
                    <a:lumMod val="50000"/>
                  </a:schemeClr>
                </a:solidFill>
              </a:rPr>
              <a:t>خطوات نحو التدريس الجيد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1772816"/>
            <a:ext cx="8115300" cy="475252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</a:pPr>
            <a:r>
              <a:rPr lang="ar-SA" sz="3200" b="1" kern="0" dirty="0">
                <a:solidFill>
                  <a:schemeClr val="accent3">
                    <a:lumMod val="50000"/>
                  </a:schemeClr>
                </a:solidFill>
                <a:latin typeface="Verdana"/>
              </a:rPr>
              <a:t> 1- تحليل المحتوى وما ورد به من عناصر ، بحيث يقسم الدرس الى مجموعة أجزاء مرتبة دون أن تفقد تكامل وترابط معناها حتى يسهل تعلمها .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</a:pPr>
            <a:r>
              <a:rPr lang="ar-SA" sz="3200" b="1" kern="0" dirty="0">
                <a:solidFill>
                  <a:schemeClr val="accent3">
                    <a:lumMod val="50000"/>
                  </a:schemeClr>
                </a:solidFill>
                <a:latin typeface="Verdana"/>
              </a:rPr>
              <a:t>2- تحديد الاهداف التعليمية والمعلومات المتوقع من التلاميذ معرفتها أو القيام بها بعد الانتهاء من الدرس .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</a:pPr>
            <a:r>
              <a:rPr lang="ar-SA" sz="3200" b="1" kern="0" dirty="0">
                <a:solidFill>
                  <a:schemeClr val="accent3">
                    <a:lumMod val="50000"/>
                  </a:schemeClr>
                </a:solidFill>
                <a:latin typeface="Verdana"/>
              </a:rPr>
              <a:t>3- تحديد متطلبات التعلم السابقة بدقة والتي يجب توافرها لدى المتعلم مسبقا وتعتبر أساسية لتعلم محتوى الدرس وتحقيق أهدافه.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</a:pPr>
            <a:r>
              <a:rPr lang="ar-SA" sz="3200" b="1" kern="0" dirty="0">
                <a:solidFill>
                  <a:schemeClr val="accent3">
                    <a:lumMod val="50000"/>
                  </a:schemeClr>
                </a:solidFill>
                <a:latin typeface="Verdana"/>
              </a:rPr>
              <a:t>4- تحديد واختيار ( استراتيجيات التدريس ، الوسائل التعليمية ، الانشطة التعليمية ) ، والمتطلبة لتنفيذ الدرس بغية تعلم محتواه .</a:t>
            </a:r>
          </a:p>
        </p:txBody>
      </p:sp>
    </p:spTree>
    <p:extLst>
      <p:ext uri="{BB962C8B-B14F-4D97-AF65-F5344CB8AC3E}">
        <p14:creationId xmlns:p14="http://schemas.microsoft.com/office/powerpoint/2010/main" val="181667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640960" cy="5688632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pPr lvl="0" algn="r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</a:pPr>
            <a:r>
              <a:rPr lang="ar-SA" sz="2900" b="1" kern="0" cap="none" dirty="0">
                <a:solidFill>
                  <a:schemeClr val="accent3">
                    <a:lumMod val="50000"/>
                  </a:schemeClr>
                </a:solidFill>
                <a:latin typeface="Verdana"/>
                <a:ea typeface="+mn-ea"/>
                <a:cs typeface="+mn-cs"/>
              </a:rPr>
              <a:t>5- </a:t>
            </a:r>
            <a:r>
              <a:rPr lang="ar-SA" sz="3200" b="1" kern="0" cap="none" dirty="0">
                <a:solidFill>
                  <a:schemeClr val="accent3">
                    <a:lumMod val="50000"/>
                  </a:schemeClr>
                </a:solidFill>
                <a:latin typeface="Verdana"/>
                <a:ea typeface="+mn-ea"/>
                <a:cs typeface="+mn-cs"/>
              </a:rPr>
              <a:t>تحديد أساليب التقويم المناسبة وذلك لقياس مدى نجاح عملية </a:t>
            </a:r>
            <a:r>
              <a:rPr lang="ar-SA" sz="3200" b="1" kern="0" cap="none" dirty="0" smtClean="0">
                <a:solidFill>
                  <a:schemeClr val="accent3">
                    <a:lumMod val="50000"/>
                  </a:schemeClr>
                </a:solidFill>
                <a:latin typeface="Verdana"/>
                <a:ea typeface="+mn-ea"/>
                <a:cs typeface="+mn-cs"/>
              </a:rPr>
              <a:t>  التدريس .</a:t>
            </a:r>
            <a:r>
              <a:rPr lang="ar-SA" sz="3200" b="1" kern="0" cap="none" dirty="0">
                <a:solidFill>
                  <a:schemeClr val="accent3">
                    <a:lumMod val="50000"/>
                  </a:schemeClr>
                </a:solidFill>
                <a:latin typeface="Verdana"/>
                <a:ea typeface="+mn-ea"/>
                <a:cs typeface="+mn-cs"/>
              </a:rPr>
              <a:t/>
            </a:r>
            <a:br>
              <a:rPr lang="ar-SA" sz="3200" b="1" kern="0" cap="none" dirty="0">
                <a:solidFill>
                  <a:schemeClr val="accent3">
                    <a:lumMod val="50000"/>
                  </a:schemeClr>
                </a:solidFill>
                <a:latin typeface="Verdana"/>
                <a:ea typeface="+mn-ea"/>
                <a:cs typeface="+mn-cs"/>
              </a:rPr>
            </a:br>
            <a:r>
              <a:rPr lang="ar-SA" sz="2800" b="1" kern="0" cap="none" dirty="0">
                <a:solidFill>
                  <a:schemeClr val="accent3">
                    <a:lumMod val="50000"/>
                  </a:schemeClr>
                </a:solidFill>
                <a:latin typeface="Verdana"/>
                <a:ea typeface="+mn-ea"/>
                <a:cs typeface="+mn-cs"/>
              </a:rPr>
              <a:t>6- </a:t>
            </a:r>
            <a:r>
              <a:rPr lang="ar-SA" sz="3200" b="1" kern="0" cap="none" dirty="0">
                <a:solidFill>
                  <a:schemeClr val="accent3">
                    <a:lumMod val="50000"/>
                  </a:schemeClr>
                </a:solidFill>
                <a:latin typeface="Verdana"/>
                <a:ea typeface="+mn-ea"/>
                <a:cs typeface="+mn-cs"/>
              </a:rPr>
              <a:t>اختيار الانشطة الاضافية </a:t>
            </a:r>
            <a:r>
              <a:rPr lang="ar-SA" sz="3200" b="1" kern="0" cap="none" dirty="0" err="1">
                <a:solidFill>
                  <a:schemeClr val="accent3">
                    <a:lumMod val="50000"/>
                  </a:schemeClr>
                </a:solidFill>
                <a:latin typeface="Verdana"/>
                <a:ea typeface="+mn-ea"/>
                <a:cs typeface="+mn-cs"/>
              </a:rPr>
              <a:t>والاثرائية</a:t>
            </a:r>
            <a:r>
              <a:rPr lang="ar-SA" sz="3200" b="1" kern="0" cap="none" dirty="0">
                <a:solidFill>
                  <a:schemeClr val="accent3">
                    <a:lumMod val="50000"/>
                  </a:schemeClr>
                </a:solidFill>
                <a:latin typeface="Verdana"/>
                <a:ea typeface="+mn-ea"/>
                <a:cs typeface="+mn-cs"/>
              </a:rPr>
              <a:t> لمراعاة الفروق الفردية بين </a:t>
            </a:r>
            <a:r>
              <a:rPr lang="en-US" sz="3200" b="1" kern="0" cap="none" dirty="0">
                <a:solidFill>
                  <a:schemeClr val="accent3">
                    <a:lumMod val="50000"/>
                  </a:schemeClr>
                </a:solidFill>
                <a:latin typeface="Verdana"/>
                <a:ea typeface="+mn-ea"/>
                <a:cs typeface="+mn-cs"/>
              </a:rPr>
              <a:t> </a:t>
            </a:r>
            <a:r>
              <a:rPr lang="ar-SA" sz="3200" b="1" kern="0" cap="none" dirty="0">
                <a:solidFill>
                  <a:schemeClr val="accent3">
                    <a:lumMod val="50000"/>
                  </a:schemeClr>
                </a:solidFill>
                <a:latin typeface="Verdana"/>
                <a:ea typeface="+mn-ea"/>
                <a:cs typeface="+mn-cs"/>
              </a:rPr>
              <a:t>المتعلمين الواجبات لمتابعة تعلم التلاميذ مع مراعات اتساقها مع الدرس ومناسبتها لخصائص المتعلمين وقدرتها على تحفيزهم لاستمرارية </a:t>
            </a:r>
            <a:r>
              <a:rPr lang="ar-SA" sz="3200" b="1" kern="0" cap="none" dirty="0" smtClean="0">
                <a:solidFill>
                  <a:schemeClr val="accent3">
                    <a:lumMod val="50000"/>
                  </a:schemeClr>
                </a:solidFill>
                <a:latin typeface="Verdana"/>
                <a:ea typeface="+mn-ea"/>
                <a:cs typeface="+mn-cs"/>
              </a:rPr>
              <a:t>التعلم</a:t>
            </a:r>
            <a:r>
              <a:rPr lang="ar-SA" sz="3200" b="1" kern="0" cap="none" dirty="0">
                <a:solidFill>
                  <a:schemeClr val="accent3">
                    <a:lumMod val="50000"/>
                  </a:schemeClr>
                </a:solidFill>
                <a:latin typeface="Verdana"/>
                <a:ea typeface="+mn-ea"/>
                <a:cs typeface="+mn-cs"/>
              </a:rPr>
              <a:t/>
            </a:r>
            <a:br>
              <a:rPr lang="ar-SA" sz="3200" b="1" kern="0" cap="none" dirty="0">
                <a:solidFill>
                  <a:schemeClr val="accent3">
                    <a:lumMod val="50000"/>
                  </a:schemeClr>
                </a:solidFill>
                <a:latin typeface="Verdana"/>
                <a:ea typeface="+mn-ea"/>
                <a:cs typeface="+mn-cs"/>
              </a:rPr>
            </a:br>
            <a:r>
              <a:rPr lang="ar-SA" sz="3200" b="1" kern="0" cap="none" dirty="0">
                <a:solidFill>
                  <a:schemeClr val="accent3">
                    <a:lumMod val="50000"/>
                  </a:schemeClr>
                </a:solidFill>
                <a:latin typeface="Verdana"/>
                <a:ea typeface="+mn-ea"/>
                <a:cs typeface="+mn-cs"/>
              </a:rPr>
              <a:t>7- عملية التحسين والتغذية الراجعة المستمرة للتأكد من الربط بين عناصر الدرس وتحديد جميع الاهداف المحددة بكفاءة </a:t>
            </a:r>
            <a:r>
              <a:rPr lang="ar-SA" sz="2800" b="1" kern="0" cap="none" dirty="0">
                <a:solidFill>
                  <a:schemeClr val="accent3">
                    <a:lumMod val="50000"/>
                  </a:schemeClr>
                </a:solidFill>
                <a:latin typeface="Verdana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897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635896" y="836712"/>
            <a:ext cx="4968552" cy="720411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 algn="ctr" rtl="1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defRPr/>
            </a:pPr>
            <a:r>
              <a:rPr lang="ar-SA" altLang="ar-SA" sz="3600" b="1" kern="0" cap="none" dirty="0">
                <a:solidFill>
                  <a:srgbClr val="C00000"/>
                </a:solidFill>
                <a:latin typeface="Calibri" pitchFamily="34" charset="0"/>
                <a:ea typeface="+mn-ea"/>
                <a:cs typeface="Times New Roman" pitchFamily="18" charset="0"/>
              </a:rPr>
              <a:t>المقصود بمنظومة التدريس: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95536" y="1844824"/>
            <a:ext cx="8352928" cy="424731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defRPr/>
            </a:pPr>
            <a:r>
              <a:rPr lang="ar-SA" altLang="ar-SA" sz="3600" b="1" kern="0" dirty="0">
                <a:solidFill>
                  <a:srgbClr val="000066">
                    <a:lumMod val="75000"/>
                  </a:srgb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اطار كلى يجمع مكونات عملية التدريس ( المعلم ، المتعلم ، المنهج ، بيئة التدريس ، التقويم ) ، ويوضح طبيعة العلاقة التداخلية التفاعلية التكاملية بين هذه المكونات (العناصر) وتأثير كل منها في البناء الكلى لعملية التدريس .</a:t>
            </a:r>
          </a:p>
        </p:txBody>
      </p:sp>
    </p:spTree>
    <p:extLst>
      <p:ext uri="{BB962C8B-B14F-4D97-AF65-F5344CB8AC3E}">
        <p14:creationId xmlns:p14="http://schemas.microsoft.com/office/powerpoint/2010/main" val="171192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55576" y="1052736"/>
            <a:ext cx="8172400" cy="764704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sz="4400" b="1" dirty="0">
                <a:solidFill>
                  <a:srgbClr val="C00000"/>
                </a:solidFill>
              </a:rPr>
              <a:t>علاقة طرق التدريس بسائر عناصر المنهج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988840"/>
            <a:ext cx="8619356" cy="4392488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</a:pPr>
            <a:endParaRPr lang="en-US" sz="3200" b="1" kern="0" dirty="0">
              <a:solidFill>
                <a:srgbClr val="C00000"/>
              </a:solidFill>
              <a:latin typeface="Verdana"/>
            </a:endParaRPr>
          </a:p>
          <a:p>
            <a:pPr marL="0" lvl="0" indent="0" algn="r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66"/>
              </a:buClr>
              <a:buNone/>
            </a:pPr>
            <a:r>
              <a:rPr lang="ar-SA" sz="3200" b="1" kern="0" dirty="0">
                <a:solidFill>
                  <a:srgbClr val="C00000"/>
                </a:solidFill>
                <a:latin typeface="Verdana"/>
              </a:rPr>
              <a:t>تعتبر طريقة التدريس عنصرا مهما من عناصر المنهج لأنها: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66"/>
              </a:buClr>
              <a:buNone/>
            </a:pPr>
            <a:endParaRPr lang="ar-SA" sz="3200" b="1" kern="0" dirty="0">
              <a:solidFill>
                <a:srgbClr val="C00000"/>
              </a:solidFill>
              <a:latin typeface="Verdana"/>
            </a:endParaRPr>
          </a:p>
          <a:p>
            <a:pPr marL="0" lvl="0" indent="0" algn="r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66"/>
              </a:buClr>
              <a:buNone/>
            </a:pPr>
            <a:r>
              <a:rPr lang="ar-SA" sz="3200" b="1" kern="0" dirty="0">
                <a:solidFill>
                  <a:srgbClr val="000066"/>
                </a:solidFill>
                <a:latin typeface="Verdana"/>
              </a:rPr>
              <a:t>1- تؤثر تأثيرا كبيرا في اختيار الانشطة والوسائل التنظيمية الواجب استعمالها في العملية التعليمية .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</a:pPr>
            <a:r>
              <a:rPr lang="ar-SA" sz="3200" b="1" kern="0" dirty="0" smtClean="0">
                <a:solidFill>
                  <a:srgbClr val="000066"/>
                </a:solidFill>
                <a:latin typeface="Verdana"/>
              </a:rPr>
              <a:t>2-  تحدد </a:t>
            </a:r>
            <a:r>
              <a:rPr lang="ar-SA" sz="3200" b="1" kern="0" dirty="0">
                <a:solidFill>
                  <a:srgbClr val="000066"/>
                </a:solidFill>
                <a:latin typeface="Verdana"/>
              </a:rPr>
              <a:t>دور كلا من المعلم والمتعلم في العملية التعليمية .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</a:pPr>
            <a:r>
              <a:rPr lang="ar-SA" sz="3200" b="1" kern="0" dirty="0">
                <a:solidFill>
                  <a:srgbClr val="000066"/>
                </a:solidFill>
                <a:latin typeface="Verdana"/>
              </a:rPr>
              <a:t>3- </a:t>
            </a:r>
            <a:r>
              <a:rPr lang="ar-SA" sz="3200" b="1" kern="0" dirty="0" smtClean="0">
                <a:solidFill>
                  <a:srgbClr val="000066"/>
                </a:solidFill>
                <a:latin typeface="Verdana"/>
              </a:rPr>
              <a:t> تحدد </a:t>
            </a:r>
            <a:r>
              <a:rPr lang="ar-SA" sz="3200" b="1" kern="0" dirty="0">
                <a:solidFill>
                  <a:srgbClr val="000066"/>
                </a:solidFill>
                <a:latin typeface="Verdana"/>
              </a:rPr>
              <a:t>الاساليب والوسائل الواجب استعمالها والانشطة الواجب القيام بها </a:t>
            </a:r>
            <a:r>
              <a:rPr lang="ar-SA" sz="2800" b="1" kern="0" dirty="0">
                <a:solidFill>
                  <a:srgbClr val="000066"/>
                </a:solidFill>
                <a:latin typeface="Verdana"/>
              </a:rPr>
              <a:t>.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</a:pPr>
            <a:r>
              <a:rPr lang="ar-SA" sz="2800" b="1" kern="0" dirty="0">
                <a:solidFill>
                  <a:srgbClr val="000066"/>
                </a:solidFill>
                <a:latin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222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35696" y="980728"/>
            <a:ext cx="6768752" cy="864096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 smtClean="0">
                <a:solidFill>
                  <a:srgbClr val="C00000"/>
                </a:solidFill>
              </a:rPr>
              <a:t>التدريس وفق المدخل </a:t>
            </a:r>
            <a:r>
              <a:rPr lang="ar-SA" dirty="0" err="1" smtClean="0">
                <a:solidFill>
                  <a:srgbClr val="C00000"/>
                </a:solidFill>
              </a:rPr>
              <a:t>المنظومى</a:t>
            </a:r>
            <a:r>
              <a:rPr lang="ar-SA" dirty="0" smtClean="0">
                <a:solidFill>
                  <a:srgbClr val="C00000"/>
                </a:solidFill>
              </a:rPr>
              <a:t> </a:t>
            </a:r>
            <a:endParaRPr lang="ar-SA" dirty="0">
              <a:solidFill>
                <a:srgbClr val="C00000"/>
              </a:solidFill>
            </a:endParaRPr>
          </a:p>
        </p:txBody>
      </p:sp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229961733"/>
              </p:ext>
            </p:extLst>
          </p:nvPr>
        </p:nvGraphicFramePr>
        <p:xfrm>
          <a:off x="827584" y="2276872"/>
          <a:ext cx="7416824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29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وسيلة شرح بيضاوية 3"/>
          <p:cNvSpPr/>
          <p:nvPr/>
        </p:nvSpPr>
        <p:spPr>
          <a:xfrm>
            <a:off x="611560" y="1340768"/>
            <a:ext cx="8064896" cy="4248472"/>
          </a:xfrm>
          <a:prstGeom prst="wedgeEllipseCallou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lvl="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defRPr/>
            </a:pPr>
            <a:r>
              <a:rPr lang="ar-SA" altLang="ar-SA" sz="3600" b="1" kern="0" dirty="0">
                <a:solidFill>
                  <a:srgbClr val="C00000"/>
                </a:solidFill>
                <a:latin typeface="Arial"/>
              </a:rPr>
              <a:t>1- المدخلات : </a:t>
            </a:r>
            <a:r>
              <a:rPr lang="ar-SA" altLang="ar-SA" sz="3200" b="1" kern="0" dirty="0">
                <a:solidFill>
                  <a:srgbClr val="000066">
                    <a:lumMod val="75000"/>
                  </a:srgbClr>
                </a:solidFill>
                <a:latin typeface="Arial"/>
              </a:rPr>
              <a:t>وتشمل جميع العناصر التي تدخل في نظام التعليم سواء </a:t>
            </a:r>
            <a:r>
              <a:rPr lang="ar-SA" altLang="ar-SA" sz="3200" b="1" kern="0" dirty="0" smtClean="0">
                <a:solidFill>
                  <a:srgbClr val="000066">
                    <a:lumMod val="75000"/>
                  </a:srgbClr>
                </a:solidFill>
                <a:latin typeface="Arial"/>
              </a:rPr>
              <a:t>كانت       </a:t>
            </a:r>
            <a:r>
              <a:rPr lang="ar-SA" altLang="ar-SA" sz="3200" b="1" kern="0" dirty="0">
                <a:solidFill>
                  <a:srgbClr val="000066">
                    <a:lumMod val="75000"/>
                  </a:srgbClr>
                </a:solidFill>
                <a:latin typeface="Arial"/>
              </a:rPr>
              <a:t>( بشرية ، مادية ، معنوية ..) من أجل تحقيق أهداف النظام التعليمي المحددة .</a:t>
            </a:r>
          </a:p>
        </p:txBody>
      </p:sp>
    </p:spTree>
    <p:extLst>
      <p:ext uri="{BB962C8B-B14F-4D97-AF65-F5344CB8AC3E}">
        <p14:creationId xmlns:p14="http://schemas.microsoft.com/office/powerpoint/2010/main" val="265421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وسيلة شرح بيضاوية 3"/>
          <p:cNvSpPr/>
          <p:nvPr/>
        </p:nvSpPr>
        <p:spPr>
          <a:xfrm>
            <a:off x="611560" y="1206272"/>
            <a:ext cx="8064896" cy="4608512"/>
          </a:xfrm>
          <a:prstGeom prst="wedgeEllipseCallou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lvl="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defRPr/>
            </a:pPr>
            <a:r>
              <a:rPr lang="ar-SA" altLang="ar-SA" sz="3200" b="1" kern="0" dirty="0">
                <a:solidFill>
                  <a:srgbClr val="C00000"/>
                </a:solidFill>
                <a:latin typeface="Arial"/>
              </a:rPr>
              <a:t>2- العمليات </a:t>
            </a:r>
            <a:r>
              <a:rPr lang="ar-SA" altLang="ar-SA" sz="3200" b="1" kern="0" dirty="0">
                <a:solidFill>
                  <a:srgbClr val="000066">
                    <a:lumMod val="75000"/>
                  </a:srgbClr>
                </a:solidFill>
                <a:latin typeface="Arial"/>
              </a:rPr>
              <a:t>: وتضم جميع الاستراتيجيات بما تشمله من طرائق وأساليب واستخدام الوسائل التعليمية ، وكذلك تضم العلاقات المتبادلة والمتفاعلة بين مكونات النظام كالتفاعل بين المتعلمين والمعلم والاداريين ، لتحول مدخلات النظام الى مخرجات لتحقيق أهداف منظومة التعليم .</a:t>
            </a:r>
          </a:p>
        </p:txBody>
      </p:sp>
    </p:spTree>
    <p:extLst>
      <p:ext uri="{BB962C8B-B14F-4D97-AF65-F5344CB8AC3E}">
        <p14:creationId xmlns:p14="http://schemas.microsoft.com/office/powerpoint/2010/main" val="136644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وسيلة شرح بيضاوية 3"/>
          <p:cNvSpPr/>
          <p:nvPr/>
        </p:nvSpPr>
        <p:spPr>
          <a:xfrm>
            <a:off x="755576" y="1210464"/>
            <a:ext cx="8064896" cy="4608512"/>
          </a:xfrm>
          <a:prstGeom prst="wedgeEllipseCallou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defRPr/>
            </a:pPr>
            <a:r>
              <a:rPr lang="ar-SA" altLang="ar-SA" sz="3200" b="1" kern="0" dirty="0">
                <a:solidFill>
                  <a:srgbClr val="C00000"/>
                </a:solidFill>
                <a:latin typeface="Arial"/>
              </a:rPr>
              <a:t>3- المخرجات </a:t>
            </a:r>
            <a:r>
              <a:rPr lang="ar-SA" altLang="ar-SA" sz="3200" b="1" kern="0" dirty="0">
                <a:solidFill>
                  <a:srgbClr val="000066">
                    <a:lumMod val="75000"/>
                  </a:srgbClr>
                </a:solidFill>
                <a:latin typeface="Arial"/>
              </a:rPr>
              <a:t>: ويقصد بها النتائج النهائية التي يحققها النظام التعليمي ، وتتوقف جودة المخرجات على نوعية المدخلات ومدى دقة العمليات ..</a:t>
            </a:r>
            <a:r>
              <a:rPr lang="ar-SA" altLang="ar-SA" sz="3200" b="1" kern="0" dirty="0">
                <a:solidFill>
                  <a:srgbClr val="00006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ar-SA" altLang="ar-SA" sz="3200" b="1" kern="0" dirty="0">
              <a:solidFill>
                <a:srgbClr val="000066">
                  <a:lumMod val="75000"/>
                </a:srgbClr>
              </a:solidFill>
              <a:latin typeface="Verdan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4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وسيلة شرح بيضاوية 3"/>
          <p:cNvSpPr/>
          <p:nvPr/>
        </p:nvSpPr>
        <p:spPr>
          <a:xfrm>
            <a:off x="611560" y="836712"/>
            <a:ext cx="8352928" cy="4968552"/>
          </a:xfrm>
          <a:prstGeom prst="wedgeEllipseCallou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defRPr/>
            </a:pPr>
            <a:r>
              <a:rPr lang="ar-SA" altLang="ar-SA" sz="3200" b="1" kern="0" dirty="0">
                <a:solidFill>
                  <a:srgbClr val="C00000"/>
                </a:solidFill>
                <a:latin typeface="Arial"/>
              </a:rPr>
              <a:t>3- </a:t>
            </a:r>
            <a:r>
              <a:rPr lang="ar-SA" altLang="ar-SA" sz="3200" b="1" kern="0" dirty="0" smtClean="0">
                <a:solidFill>
                  <a:srgbClr val="C00000"/>
                </a:solidFill>
                <a:latin typeface="Arial"/>
              </a:rPr>
              <a:t>التغذية الراجعة </a:t>
            </a:r>
            <a:r>
              <a:rPr lang="ar-SA" altLang="ar-SA" sz="3200" b="1" kern="0" dirty="0">
                <a:solidFill>
                  <a:srgbClr val="000066">
                    <a:lumMod val="75000"/>
                  </a:srgbClr>
                </a:solidFill>
                <a:latin typeface="Arial"/>
              </a:rPr>
              <a:t>: </a:t>
            </a:r>
            <a:r>
              <a:rPr lang="ar-SA" altLang="ar-SA" sz="3200" b="1" kern="0" dirty="0" smtClean="0">
                <a:solidFill>
                  <a:srgbClr val="000066">
                    <a:lumMod val="75000"/>
                  </a:srgbClr>
                </a:solidFill>
                <a:latin typeface="Arial"/>
              </a:rPr>
              <a:t>وتشمل المعلومات والبيانات المتعلقة بعناصر النظام التعليمي عموما والتي يتم من خلالها اجراء أي تعديلات ،او تطورات في هذا النظام ، كما تعطي التغذية الراجعة المؤشرات عن مدي تحقيق الاهداف وانجازها وتبين مراكز القوة والضعف في أي مكون من المكونات الثلاثة السابقة . ..</a:t>
            </a:r>
            <a:r>
              <a:rPr lang="ar-SA" altLang="ar-SA" sz="3200" b="1" kern="0" dirty="0" smtClean="0">
                <a:solidFill>
                  <a:srgbClr val="00006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ar-SA" altLang="ar-SA" sz="3200" b="1" kern="0" dirty="0">
              <a:solidFill>
                <a:srgbClr val="000066">
                  <a:lumMod val="75000"/>
                </a:srgbClr>
              </a:solidFill>
              <a:latin typeface="Verdan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33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35696" y="836712"/>
            <a:ext cx="6336704" cy="792419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SA" b="1" dirty="0">
                <a:solidFill>
                  <a:srgbClr val="C00000"/>
                </a:solidFill>
              </a:rPr>
              <a:t>خصائص منظومة التدريس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1844824"/>
            <a:ext cx="8187308" cy="4824536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3200" b="1" kern="0" dirty="0">
                <a:solidFill>
                  <a:srgbClr val="C00000"/>
                </a:solidFill>
                <a:latin typeface="Verdana"/>
              </a:rPr>
              <a:t>تتسم عملية التدريس بصورتها </a:t>
            </a:r>
            <a:r>
              <a:rPr lang="ar-SA" altLang="ar-SA" sz="3200" b="1" kern="0" dirty="0" err="1" smtClean="0">
                <a:solidFill>
                  <a:srgbClr val="C00000"/>
                </a:solidFill>
                <a:latin typeface="Verdana"/>
              </a:rPr>
              <a:t>المنظوميه</a:t>
            </a:r>
            <a:r>
              <a:rPr lang="ar-SA" altLang="ar-SA" sz="3200" b="1" kern="0" dirty="0" smtClean="0">
                <a:solidFill>
                  <a:srgbClr val="C00000"/>
                </a:solidFill>
                <a:latin typeface="Verdana"/>
              </a:rPr>
              <a:t> </a:t>
            </a:r>
            <a:r>
              <a:rPr lang="ar-SA" altLang="ar-SA" sz="3200" b="1" kern="0" dirty="0">
                <a:solidFill>
                  <a:srgbClr val="C00000"/>
                </a:solidFill>
                <a:latin typeface="Verdana"/>
              </a:rPr>
              <a:t>بعدة خصائص: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3200" b="1" kern="0" dirty="0">
                <a:latin typeface="Verdana"/>
              </a:rPr>
              <a:t>1- أنها عملية نشاط قصدي هادف.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3200" b="1" kern="0" dirty="0">
                <a:latin typeface="Verdana"/>
              </a:rPr>
              <a:t>2- أنها عملية دائمة للتقويم في ضوء التغذية الراجعة .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3200" b="1" kern="0" dirty="0">
                <a:latin typeface="Verdana"/>
              </a:rPr>
              <a:t>3- عملية متوازنة : بين مدخلاتها ومخرجاتها وبين جوانب نمو المتعلم.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3200" b="1" kern="0" dirty="0">
                <a:latin typeface="Verdana"/>
              </a:rPr>
              <a:t>4- أنها عملية منظمة وايجابية تسير وفق خطوات منظمة.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3200" b="1" kern="0" dirty="0">
                <a:latin typeface="Verdana"/>
              </a:rPr>
              <a:t>5- تبدأ بالتخطيط ثم تسعى لتحقيق نتائج مرجوة لدى المتعلم .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None/>
              <a:defRPr/>
            </a:pPr>
            <a:r>
              <a:rPr lang="ar-SA" altLang="ar-SA" sz="3200" b="1" kern="0" dirty="0">
                <a:latin typeface="Verdana"/>
              </a:rPr>
              <a:t>6- أنها عملية تفاعلية اتصالية بين جميع عناصرها .</a:t>
            </a:r>
          </a:p>
        </p:txBody>
      </p:sp>
    </p:spTree>
    <p:extLst>
      <p:ext uri="{BB962C8B-B14F-4D97-AF65-F5344CB8AC3E}">
        <p14:creationId xmlns:p14="http://schemas.microsoft.com/office/powerpoint/2010/main" val="345396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5256584" cy="1008443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normAutofit/>
          </a:bodyPr>
          <a:lstStyle/>
          <a:p>
            <a:pPr algn="ctr"/>
            <a:r>
              <a:rPr lang="ar-SA" altLang="ar-SA" sz="3600" b="1" kern="0" cap="none" dirty="0">
                <a:solidFill>
                  <a:srgbClr val="C00000"/>
                </a:solidFill>
                <a:latin typeface="Arial"/>
                <a:cs typeface="PT Bold Heading" pitchFamily="2" charset="-78"/>
              </a:rPr>
              <a:t>مكونات منظومة </a:t>
            </a:r>
            <a:r>
              <a:rPr lang="ar-SA" altLang="ar-SA" sz="3600" b="1" kern="0" cap="none" dirty="0" smtClean="0">
                <a:solidFill>
                  <a:srgbClr val="C00000"/>
                </a:solidFill>
                <a:latin typeface="Arial"/>
                <a:cs typeface="PT Bold Heading" pitchFamily="2" charset="-78"/>
              </a:rPr>
              <a:t>التدريس</a:t>
            </a:r>
            <a:endParaRPr lang="ar-SA" dirty="0">
              <a:solidFill>
                <a:schemeClr val="bg1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383471"/>
              </p:ext>
            </p:extLst>
          </p:nvPr>
        </p:nvGraphicFramePr>
        <p:xfrm>
          <a:off x="395288" y="2133600"/>
          <a:ext cx="8353425" cy="3663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94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أساسية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أساسي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</TotalTime>
  <Words>799</Words>
  <Application>Microsoft Office PowerPoint</Application>
  <PresentationFormat>عرض على الشاشة (3:4)‏</PresentationFormat>
  <Paragraphs>78</Paragraphs>
  <Slides>20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Flow</vt:lpstr>
      <vt:lpstr>عرض تقديمي في PowerPoint</vt:lpstr>
      <vt:lpstr>المقصود بمنظومة التدريس:</vt:lpstr>
      <vt:lpstr>التدريس وفق المدخل المنظومى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خصائص منظومة التدريس</vt:lpstr>
      <vt:lpstr>مكونات منظومة التدريس</vt:lpstr>
      <vt:lpstr>المعلم</vt:lpstr>
      <vt:lpstr>عرض تقديمي في PowerPoint</vt:lpstr>
      <vt:lpstr>2- المتعلم : </vt:lpstr>
      <vt:lpstr> 3- المنهج :  </vt:lpstr>
      <vt:lpstr>4- بيئة التعلم</vt:lpstr>
      <vt:lpstr>تقويم التدريس (التغذية الراجعة ) </vt:lpstr>
      <vt:lpstr>خطوات نحو التدريس الجيد </vt:lpstr>
      <vt:lpstr>عرض تقديمي في PowerPoint</vt:lpstr>
      <vt:lpstr>خطوات نحو التدريس الجيد </vt:lpstr>
      <vt:lpstr>5- تحديد أساليب التقويم المناسبة وذلك لقياس مدى نجاح عملية   التدريس . 6- اختيار الانشطة الاضافية والاثرائية لمراعاة الفروق الفردية بين  المتعلمين الواجبات لمتابعة تعلم التلاميذ مع مراعات اتساقها مع الدرس ومناسبتها لخصائص المتعلمين وقدرتها على تحفيزهم لاستمرارية التعلم 7- عملية التحسين والتغذية الراجعة المستمرة للتأكد من الربط بين عناصر الدرس وتحديد جميع الاهداف المحددة بكفاءة .</vt:lpstr>
      <vt:lpstr>علاقة طرق التدريس بسائر عناصر المنهج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التدريس الفعال</dc:title>
  <dc:creator>HP</dc:creator>
  <cp:lastModifiedBy>HP</cp:lastModifiedBy>
  <cp:revision>31</cp:revision>
  <dcterms:created xsi:type="dcterms:W3CDTF">2014-08-06T20:23:32Z</dcterms:created>
  <dcterms:modified xsi:type="dcterms:W3CDTF">2015-02-16T07:05:32Z</dcterms:modified>
</cp:coreProperties>
</file>