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70" r:id="rId2"/>
    <p:sldId id="271"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770DEA-44FA-4507-BB9B-2600D4F8A011}" type="datetimeFigureOut">
              <a:rPr lang="en-US" smtClean="0"/>
              <a:t>2/25/2015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6B88C3-DFE0-4A16-BB06-2A77EBA796B3}" type="slidenum">
              <a:rPr lang="en-US" smtClean="0"/>
              <a:t>‹#›</a:t>
            </a:fld>
            <a:endParaRPr lang="en-US"/>
          </a:p>
        </p:txBody>
      </p:sp>
    </p:spTree>
    <p:extLst>
      <p:ext uri="{BB962C8B-B14F-4D97-AF65-F5344CB8AC3E}">
        <p14:creationId xmlns:p14="http://schemas.microsoft.com/office/powerpoint/2010/main" val="1525937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6B88C3-DFE0-4A16-BB06-2A77EBA796B3}" type="slidenum">
              <a:rPr lang="en-US" smtClean="0"/>
              <a:t>4</a:t>
            </a:fld>
            <a:endParaRPr lang="en-US"/>
          </a:p>
        </p:txBody>
      </p:sp>
    </p:spTree>
    <p:extLst>
      <p:ext uri="{BB962C8B-B14F-4D97-AF65-F5344CB8AC3E}">
        <p14:creationId xmlns:p14="http://schemas.microsoft.com/office/powerpoint/2010/main" val="251504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85BC8ED-B944-4129-9B44-60F4010C57F3}" type="datetimeFigureOut">
              <a:rPr lang="en-US" smtClean="0"/>
              <a:t>2/25/2015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9A79AC19-0DEF-468E-8702-6B4E87968FDC}"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5BC8ED-B944-4129-9B44-60F4010C57F3}"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9AC19-0DEF-468E-8702-6B4E87968FD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5BC8ED-B944-4129-9B44-60F4010C57F3}"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9AC19-0DEF-468E-8702-6B4E87968FD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5BC8ED-B944-4129-9B44-60F4010C57F3}"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9AC19-0DEF-468E-8702-6B4E87968FD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85BC8ED-B944-4129-9B44-60F4010C57F3}"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9A79AC19-0DEF-468E-8702-6B4E87968FD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85BC8ED-B944-4129-9B44-60F4010C57F3}" type="datetimeFigureOut">
              <a:rPr lang="en-US" smtClean="0"/>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79AC19-0DEF-468E-8702-6B4E87968FD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85BC8ED-B944-4129-9B44-60F4010C57F3}" type="datetimeFigureOut">
              <a:rPr lang="en-US" smtClean="0"/>
              <a:t>2/25/2015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79AC19-0DEF-468E-8702-6B4E87968FD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85BC8ED-B944-4129-9B44-60F4010C57F3}" type="datetimeFigureOut">
              <a:rPr lang="en-US" smtClean="0"/>
              <a:t>2/25/2015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79AC19-0DEF-468E-8702-6B4E87968FD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5BC8ED-B944-4129-9B44-60F4010C57F3}" type="datetimeFigureOut">
              <a:rPr lang="en-US" smtClean="0"/>
              <a:t>2/25/2015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79AC19-0DEF-468E-8702-6B4E87968FD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85BC8ED-B944-4129-9B44-60F4010C57F3}" type="datetimeFigureOut">
              <a:rPr lang="en-US" smtClean="0"/>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79AC19-0DEF-468E-8702-6B4E87968FD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85BC8ED-B944-4129-9B44-60F4010C57F3}" type="datetimeFigureOut">
              <a:rPr lang="en-US" smtClean="0"/>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79AC19-0DEF-468E-8702-6B4E87968FD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85BC8ED-B944-4129-9B44-60F4010C57F3}" type="datetimeFigureOut">
              <a:rPr lang="en-US" smtClean="0"/>
              <a:t>2/25/2015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79AC19-0DEF-468E-8702-6B4E87968FD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457200"/>
            <a:ext cx="8610600" cy="4627098"/>
          </a:xfrm>
        </p:spPr>
        <p:txBody>
          <a:bodyPr/>
          <a:lstStyle/>
          <a:p>
            <a:pPr lvl="0" algn="l">
              <a:spcBef>
                <a:spcPts val="0"/>
              </a:spcBef>
              <a:buClrTx/>
              <a:buSzTx/>
            </a:pPr>
            <a:r>
              <a:rPr lang="en-US" sz="1800" b="1" dirty="0">
                <a:solidFill>
                  <a:prstClr val="black"/>
                </a:solidFill>
                <a:latin typeface="Calibri"/>
              </a:rPr>
              <a:t>Kingdom of Saudi Arabia</a:t>
            </a:r>
          </a:p>
          <a:p>
            <a:pPr lvl="0" algn="l">
              <a:spcBef>
                <a:spcPts val="0"/>
              </a:spcBef>
              <a:buClrTx/>
              <a:buSzTx/>
            </a:pPr>
            <a:r>
              <a:rPr lang="en-US" sz="1800" b="1" dirty="0" err="1">
                <a:solidFill>
                  <a:prstClr val="black"/>
                </a:solidFill>
                <a:latin typeface="Calibri"/>
              </a:rPr>
              <a:t>Majmaah</a:t>
            </a:r>
            <a:r>
              <a:rPr lang="en-US" sz="1800" b="1" dirty="0">
                <a:solidFill>
                  <a:prstClr val="black"/>
                </a:solidFill>
                <a:latin typeface="Calibri"/>
              </a:rPr>
              <a:t> University</a:t>
            </a:r>
          </a:p>
          <a:p>
            <a:pPr lvl="0" algn="l">
              <a:spcBef>
                <a:spcPts val="0"/>
              </a:spcBef>
              <a:buClrTx/>
              <a:buSzTx/>
            </a:pPr>
            <a:r>
              <a:rPr lang="en-US" sz="1800" b="1" dirty="0">
                <a:solidFill>
                  <a:prstClr val="black"/>
                </a:solidFill>
                <a:latin typeface="Calibri"/>
              </a:rPr>
              <a:t>Faculty of education in Zulfi</a:t>
            </a:r>
          </a:p>
          <a:p>
            <a:endParaRPr lang="en-US" sz="1800" b="1" dirty="0" smtClean="0">
              <a:solidFill>
                <a:prstClr val="black"/>
              </a:solidFill>
              <a:latin typeface="Calibri"/>
            </a:endParaRPr>
          </a:p>
          <a:p>
            <a:endParaRPr lang="en-US" sz="1800" b="1" dirty="0">
              <a:solidFill>
                <a:prstClr val="black"/>
              </a:solidFill>
              <a:latin typeface="Calibri"/>
            </a:endParaRPr>
          </a:p>
          <a:p>
            <a:endParaRPr lang="en-US" sz="1800" b="1" dirty="0" smtClean="0">
              <a:solidFill>
                <a:prstClr val="black"/>
              </a:solidFill>
              <a:latin typeface="Calibri"/>
            </a:endParaRPr>
          </a:p>
          <a:p>
            <a:r>
              <a:rPr lang="en-US" b="1" dirty="0">
                <a:solidFill>
                  <a:srgbClr val="FF0000"/>
                </a:solidFill>
              </a:rPr>
              <a:t>Concept and standards of </a:t>
            </a:r>
            <a:r>
              <a:rPr lang="en-US" b="1" dirty="0" smtClean="0">
                <a:solidFill>
                  <a:srgbClr val="FF0000"/>
                </a:solidFill>
              </a:rPr>
              <a:t>normal </a:t>
            </a:r>
            <a:r>
              <a:rPr lang="en-US" b="1" dirty="0">
                <a:solidFill>
                  <a:srgbClr val="FF0000"/>
                </a:solidFill>
              </a:rPr>
              <a:t>behavior</a:t>
            </a:r>
            <a:endParaRPr lang="en-US" b="1" dirty="0">
              <a:solidFill>
                <a:srgbClr val="FF0000"/>
              </a:solidFill>
              <a:latin typeface="Calibri"/>
            </a:endParaRPr>
          </a:p>
          <a:p>
            <a:endParaRPr lang="en-US" sz="1800" b="1" dirty="0" smtClean="0">
              <a:solidFill>
                <a:prstClr val="black"/>
              </a:solidFill>
              <a:latin typeface="Calibri"/>
            </a:endParaRPr>
          </a:p>
          <a:p>
            <a:endParaRPr lang="en-US" sz="1800" b="1" dirty="0">
              <a:solidFill>
                <a:prstClr val="black"/>
              </a:solidFill>
              <a:latin typeface="Calibri"/>
            </a:endParaRPr>
          </a:p>
          <a:p>
            <a:endParaRPr lang="en-US" sz="1800" b="1" dirty="0" smtClean="0">
              <a:solidFill>
                <a:prstClr val="black"/>
              </a:solidFill>
              <a:latin typeface="Calibri"/>
            </a:endParaRPr>
          </a:p>
          <a:p>
            <a:endParaRPr lang="en-US" sz="1800" b="1" dirty="0">
              <a:solidFill>
                <a:prstClr val="black"/>
              </a:solidFill>
              <a:latin typeface="Calibri"/>
            </a:endParaRPr>
          </a:p>
          <a:p>
            <a:r>
              <a:rPr lang="en-US" sz="1800" b="1" dirty="0" smtClean="0">
                <a:solidFill>
                  <a:prstClr val="black"/>
                </a:solidFill>
                <a:latin typeface="Calibri"/>
              </a:rPr>
              <a:t>Prepared by:</a:t>
            </a:r>
          </a:p>
          <a:p>
            <a:r>
              <a:rPr lang="en-US" sz="1800" b="1" dirty="0" smtClean="0">
                <a:solidFill>
                  <a:prstClr val="black"/>
                </a:solidFill>
                <a:latin typeface="Calibri"/>
              </a:rPr>
              <a:t>Dr.Mona Hamid Abu Warda</a:t>
            </a:r>
            <a:endParaRPr lang="en-US" dirty="0"/>
          </a:p>
        </p:txBody>
      </p:sp>
    </p:spTree>
    <p:extLst>
      <p:ext uri="{BB962C8B-B14F-4D97-AF65-F5344CB8AC3E}">
        <p14:creationId xmlns:p14="http://schemas.microsoft.com/office/powerpoint/2010/main" val="953379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81000"/>
            <a:ext cx="8229600" cy="6172200"/>
          </a:xfrm>
        </p:spPr>
        <p:txBody>
          <a:bodyPr/>
          <a:lstStyle/>
          <a:p>
            <a:pPr algn="r" rtl="1"/>
            <a:r>
              <a:rPr lang="ar-EG" b="1" dirty="0" smtClean="0">
                <a:solidFill>
                  <a:srgbClr val="FF0000"/>
                </a:solidFill>
              </a:rPr>
              <a:t>4- النموذج الأخلاقى:</a:t>
            </a:r>
          </a:p>
          <a:p>
            <a:pPr algn="r" rtl="1"/>
            <a:r>
              <a:rPr lang="ar-EG" dirty="0" smtClean="0">
                <a:solidFill>
                  <a:schemeClr val="tx1"/>
                </a:solidFill>
              </a:rPr>
              <a:t>أن السلوك اللاسوى يكون بسبب عوامل خارجية.</a:t>
            </a:r>
          </a:p>
          <a:p>
            <a:pPr marL="457200" indent="-457200" algn="r" rtl="1">
              <a:buFont typeface="Arial" charset="0"/>
              <a:buChar char="•"/>
            </a:pPr>
            <a:r>
              <a:rPr lang="ar-EG" b="1" dirty="0" smtClean="0">
                <a:solidFill>
                  <a:srgbClr val="FF0000"/>
                </a:solidFill>
              </a:rPr>
              <a:t>معايير الصحة النفسية</a:t>
            </a:r>
            <a:r>
              <a:rPr lang="ar-EG" b="1" dirty="0" smtClean="0">
                <a:solidFill>
                  <a:schemeClr val="tx1"/>
                </a:solidFill>
              </a:rPr>
              <a:t>:</a:t>
            </a:r>
          </a:p>
          <a:p>
            <a:pPr marL="457200" indent="-457200" algn="r" rtl="1">
              <a:buFont typeface="Arial" charset="0"/>
              <a:buChar char="•"/>
            </a:pPr>
            <a:r>
              <a:rPr lang="ar-EG" dirty="0" smtClean="0">
                <a:solidFill>
                  <a:schemeClr val="tx1"/>
                </a:solidFill>
              </a:rPr>
              <a:t>درجة تقبل الفرد نفسه أى تقبله لقدراته، وحالته الجسمية والعقلية أى مدى رضاه عن نفسه.</a:t>
            </a:r>
          </a:p>
          <a:p>
            <a:pPr marL="457200" indent="-457200" algn="r" rtl="1">
              <a:buFont typeface="Arial" charset="0"/>
              <a:buChar char="•"/>
            </a:pPr>
            <a:r>
              <a:rPr lang="ar-EG" dirty="0" smtClean="0">
                <a:solidFill>
                  <a:schemeClr val="tx1"/>
                </a:solidFill>
              </a:rPr>
              <a:t>درجة علاقته بالمجتمع المحيط.</a:t>
            </a:r>
          </a:p>
          <a:p>
            <a:pPr marL="457200" indent="-457200" algn="r" rtl="1">
              <a:buFont typeface="Arial" charset="0"/>
              <a:buChar char="•"/>
            </a:pPr>
            <a:r>
              <a:rPr lang="ar-EG" dirty="0" smtClean="0">
                <a:solidFill>
                  <a:schemeClr val="tx1"/>
                </a:solidFill>
              </a:rPr>
              <a:t>درجة إقباله على الحياة.</a:t>
            </a:r>
          </a:p>
          <a:p>
            <a:pPr marL="457200" indent="-457200" algn="r" rtl="1">
              <a:buFont typeface="Arial" charset="0"/>
              <a:buChar char="•"/>
            </a:pPr>
            <a:r>
              <a:rPr lang="ar-EG" dirty="0" smtClean="0">
                <a:solidFill>
                  <a:schemeClr val="tx1"/>
                </a:solidFill>
              </a:rPr>
              <a:t>درجة طموحه وشجاعته وثبات اتجاهاته الفردية.</a:t>
            </a:r>
          </a:p>
          <a:p>
            <a:pPr marL="457200" indent="-457200" algn="r" rtl="1">
              <a:buFont typeface="Arial" charset="0"/>
              <a:buChar char="•"/>
            </a:pPr>
            <a:r>
              <a:rPr lang="ar-EG" dirty="0" smtClean="0">
                <a:solidFill>
                  <a:schemeClr val="tx1"/>
                </a:solidFill>
              </a:rPr>
              <a:t>درجة قدرته على الموازنة بين حاجاته الجسمية والنفسية وبين متطلبات مجتمعه.</a:t>
            </a:r>
          </a:p>
          <a:p>
            <a:pPr algn="r" rtl="1"/>
            <a:endParaRPr lang="en-US" dirty="0">
              <a:solidFill>
                <a:schemeClr val="tx1"/>
              </a:solidFill>
            </a:endParaRPr>
          </a:p>
        </p:txBody>
      </p:sp>
    </p:spTree>
    <p:extLst>
      <p:ext uri="{BB962C8B-B14F-4D97-AF65-F5344CB8AC3E}">
        <p14:creationId xmlns:p14="http://schemas.microsoft.com/office/powerpoint/2010/main" val="599225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533400"/>
            <a:ext cx="8305800" cy="5867400"/>
          </a:xfrm>
        </p:spPr>
        <p:txBody>
          <a:bodyPr>
            <a:normAutofit/>
          </a:bodyPr>
          <a:lstStyle/>
          <a:p>
            <a:pPr algn="r" rtl="1"/>
            <a:r>
              <a:rPr lang="ar-EG" b="1" dirty="0" smtClean="0">
                <a:solidFill>
                  <a:srgbClr val="FF0000"/>
                </a:solidFill>
              </a:rPr>
              <a:t>الافتراضات الرئيسية المتعلقة بالسلوك الانسانى:</a:t>
            </a:r>
          </a:p>
          <a:p>
            <a:pPr marL="457200" indent="-457200" algn="r" rtl="1">
              <a:buFontTx/>
              <a:buChar char="-"/>
            </a:pPr>
            <a:r>
              <a:rPr lang="ar-EG" b="1" dirty="0" smtClean="0">
                <a:solidFill>
                  <a:srgbClr val="FF0000"/>
                </a:solidFill>
              </a:rPr>
              <a:t>السلوك الانسانى متعلم:</a:t>
            </a:r>
          </a:p>
          <a:p>
            <a:pPr algn="r" rtl="1"/>
            <a:r>
              <a:rPr lang="ar-EG" dirty="0" smtClean="0">
                <a:solidFill>
                  <a:schemeClr val="tx1"/>
                </a:solidFill>
              </a:rPr>
              <a:t>ومعنى ذلك أنه سلوك غير فطرى أو وراثى، واذا تمعنا جيدا بسلوكياتنا وسلوكيات الأخرين نجد أن الغالبية العظمى من هذه السلوكيات متعلمة أو مكتسبة، وأن عددا محدودا منها فطرى.</a:t>
            </a:r>
          </a:p>
          <a:p>
            <a:pPr marL="457200" indent="-457200" algn="r" rtl="1">
              <a:buFontTx/>
              <a:buChar char="-"/>
            </a:pPr>
            <a:r>
              <a:rPr lang="ar-EG" b="1" dirty="0" smtClean="0">
                <a:solidFill>
                  <a:srgbClr val="FF0000"/>
                </a:solidFill>
              </a:rPr>
              <a:t>السلوك المقبول وغير مقبول كلاهما متعلم</a:t>
            </a:r>
            <a:r>
              <a:rPr lang="ar-EG" dirty="0" smtClean="0">
                <a:solidFill>
                  <a:schemeClr val="tx1"/>
                </a:solidFill>
              </a:rPr>
              <a:t>:</a:t>
            </a:r>
          </a:p>
          <a:p>
            <a:pPr algn="r" rtl="1"/>
            <a:r>
              <a:rPr lang="ar-EG" dirty="0" smtClean="0">
                <a:solidFill>
                  <a:schemeClr val="tx1"/>
                </a:solidFill>
              </a:rPr>
              <a:t>فالطفل يتعلم طلب كأس من الماء بطريقة مهذبة، وكذلك يتعلم أن يكون عدوانيا فظا عند طلب الكأس وهكذا.</a:t>
            </a:r>
          </a:p>
          <a:p>
            <a:pPr marL="457200" indent="-457200" algn="r" rtl="1">
              <a:buFontTx/>
              <a:buChar char="-"/>
            </a:pPr>
            <a:r>
              <a:rPr lang="ar-EG" b="1" dirty="0" smtClean="0">
                <a:solidFill>
                  <a:srgbClr val="FF0000"/>
                </a:solidFill>
              </a:rPr>
              <a:t>السلوك المقبول وغير المقبول يتم تعلمها بالطرق نفسها</a:t>
            </a:r>
            <a:r>
              <a:rPr lang="ar-EG" dirty="0" smtClean="0">
                <a:solidFill>
                  <a:schemeClr val="tx1"/>
                </a:solidFill>
              </a:rPr>
              <a:t>:</a:t>
            </a:r>
          </a:p>
          <a:p>
            <a:pPr algn="r" rtl="1"/>
            <a:r>
              <a:rPr lang="ar-EG" dirty="0" smtClean="0">
                <a:solidFill>
                  <a:schemeClr val="tx1"/>
                </a:solidFill>
              </a:rPr>
              <a:t>يمكن للطفل أن يتعلم تكرار قول كلمة مهذبة عبر تعريضه للتعزيز، وقد يؤدى عقاب الطفل إلى تعلمه الكذب وإخفاء الحقائق عن والديه.  </a:t>
            </a:r>
            <a:endParaRPr lang="en-US" dirty="0">
              <a:solidFill>
                <a:schemeClr val="tx1"/>
              </a:solidFill>
            </a:endParaRPr>
          </a:p>
        </p:txBody>
      </p:sp>
    </p:spTree>
    <p:extLst>
      <p:ext uri="{BB962C8B-B14F-4D97-AF65-F5344CB8AC3E}">
        <p14:creationId xmlns:p14="http://schemas.microsoft.com/office/powerpoint/2010/main" val="663979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457200"/>
            <a:ext cx="8458200" cy="6248400"/>
          </a:xfrm>
        </p:spPr>
        <p:txBody>
          <a:bodyPr/>
          <a:lstStyle/>
          <a:p>
            <a:pPr algn="r" rtl="1"/>
            <a:r>
              <a:rPr lang="ar-EG" dirty="0" smtClean="0">
                <a:solidFill>
                  <a:schemeClr val="tx1"/>
                </a:solidFill>
              </a:rPr>
              <a:t>- </a:t>
            </a:r>
            <a:r>
              <a:rPr lang="ar-EG" b="1" dirty="0" smtClean="0">
                <a:solidFill>
                  <a:srgbClr val="FF0000"/>
                </a:solidFill>
              </a:rPr>
              <a:t>السلوك المقبول وغير المقبول كلاهما غرضى أو وظيفى:</a:t>
            </a:r>
            <a:endParaRPr lang="ar-EG" b="1" dirty="0">
              <a:solidFill>
                <a:srgbClr val="FF0000"/>
              </a:solidFill>
            </a:endParaRPr>
          </a:p>
          <a:p>
            <a:pPr algn="r" rtl="1"/>
            <a:r>
              <a:rPr lang="ar-EG" dirty="0" smtClean="0">
                <a:solidFill>
                  <a:schemeClr val="tx1"/>
                </a:solidFill>
              </a:rPr>
              <a:t>إن السلوك البشرى جميعه هادف، ولايعنى عدم معرفة الفرد لأهداف سلوكه أن هذه الأهداف غير موجودة.</a:t>
            </a:r>
          </a:p>
          <a:p>
            <a:pPr marL="457200" indent="-457200" algn="r" rtl="1">
              <a:buFontTx/>
              <a:buChar char="-"/>
            </a:pPr>
            <a:r>
              <a:rPr lang="ar-EG" b="1" dirty="0" smtClean="0">
                <a:solidFill>
                  <a:srgbClr val="FF0000"/>
                </a:solidFill>
              </a:rPr>
              <a:t>الفرق بين السلوك المقبول وغير المقبول يكون فى الدرجة وليس النوع:</a:t>
            </a:r>
          </a:p>
          <a:p>
            <a:pPr algn="r" rtl="1"/>
            <a:r>
              <a:rPr lang="ar-EG" dirty="0" smtClean="0">
                <a:solidFill>
                  <a:schemeClr val="tx1"/>
                </a:solidFill>
              </a:rPr>
              <a:t>وهذا يعنى أن أعراض السلوك فى الحالتين واحدة ولكن الفرق فى شدة هذه الأعراض، وفى الغرفة الصفية يمثل الخروج إلى الغرفة الصفية لقضاء الحاجة أثناء الدرس سلوكا مقبولا إذا ظهر بشدة معينة تكرار معين لكنه يتحول إلى سلوك غير مقبول عندما يظهر بشدة أخرى، فالخروج إلى دورة المياه مرة واحدة فى الحصة أمر مقبول، ولكن إذا تكرر يعتبر أمرا غير مقبولا.</a:t>
            </a:r>
            <a:endParaRPr lang="en-US" dirty="0">
              <a:solidFill>
                <a:schemeClr val="tx1"/>
              </a:solidFill>
            </a:endParaRPr>
          </a:p>
        </p:txBody>
      </p:sp>
    </p:spTree>
    <p:extLst>
      <p:ext uri="{BB962C8B-B14F-4D97-AF65-F5344CB8AC3E}">
        <p14:creationId xmlns:p14="http://schemas.microsoft.com/office/powerpoint/2010/main" val="676225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04800"/>
            <a:ext cx="8305800" cy="6096000"/>
          </a:xfrm>
        </p:spPr>
        <p:txBody>
          <a:bodyPr>
            <a:normAutofit/>
          </a:bodyPr>
          <a:lstStyle/>
          <a:p>
            <a:pPr marL="457200" indent="-457200" algn="r" rtl="1">
              <a:buFont typeface="Arial" charset="0"/>
              <a:buChar char="•"/>
            </a:pPr>
            <a:r>
              <a:rPr lang="ar-EG" b="1" dirty="0" smtClean="0">
                <a:solidFill>
                  <a:srgbClr val="FF0000"/>
                </a:solidFill>
              </a:rPr>
              <a:t>معايير تحديد السلوك السوى والسلوك غير السوى:</a:t>
            </a:r>
          </a:p>
          <a:p>
            <a:pPr marL="457200" indent="-457200" algn="r" rtl="1">
              <a:buFont typeface="Arial" charset="0"/>
              <a:buChar char="•"/>
            </a:pPr>
            <a:r>
              <a:rPr lang="ar-EG" b="1" dirty="0" smtClean="0">
                <a:solidFill>
                  <a:srgbClr val="FF0000"/>
                </a:solidFill>
              </a:rPr>
              <a:t>ويمكننا أن نصف السلوك بأنه سوى إذا اتصف بما يلى:</a:t>
            </a:r>
          </a:p>
          <a:p>
            <a:pPr marL="457200" indent="-457200" algn="r" rtl="1">
              <a:buFontTx/>
              <a:buChar char="-"/>
            </a:pPr>
            <a:r>
              <a:rPr lang="ar-EG" b="1" dirty="0" smtClean="0">
                <a:solidFill>
                  <a:srgbClr val="FF0000"/>
                </a:solidFill>
              </a:rPr>
              <a:t>الفاعلية</a:t>
            </a:r>
            <a:r>
              <a:rPr lang="ar-EG" b="1" dirty="0" smtClean="0">
                <a:solidFill>
                  <a:schemeClr val="tx1"/>
                </a:solidFill>
              </a:rPr>
              <a:t>: أى يتصرف الفرد بشكل ايجابى محاولا حل المشكلات التى تعترضه.</a:t>
            </a:r>
          </a:p>
          <a:p>
            <a:pPr marL="457200" indent="-457200" algn="r" rtl="1">
              <a:buFontTx/>
              <a:buChar char="-"/>
            </a:pPr>
            <a:r>
              <a:rPr lang="ar-EG" b="1" dirty="0" smtClean="0">
                <a:solidFill>
                  <a:srgbClr val="FF0000"/>
                </a:solidFill>
              </a:rPr>
              <a:t>الكفاءة: </a:t>
            </a:r>
            <a:r>
              <a:rPr lang="ar-EG" b="1" dirty="0" smtClean="0">
                <a:solidFill>
                  <a:schemeClr val="tx1"/>
                </a:solidFill>
              </a:rPr>
              <a:t>أى يكون قادرا على استخدام ما لديه من إمكانات بفاعلية لتحقيق ما هو ممكن أو متاح.</a:t>
            </a:r>
          </a:p>
          <a:p>
            <a:pPr marL="457200" indent="-457200" algn="r" rtl="1">
              <a:buFontTx/>
              <a:buChar char="-"/>
            </a:pPr>
            <a:r>
              <a:rPr lang="ar-EG" b="1" dirty="0" smtClean="0">
                <a:solidFill>
                  <a:srgbClr val="FF0000"/>
                </a:solidFill>
              </a:rPr>
              <a:t>الملائمة</a:t>
            </a:r>
            <a:r>
              <a:rPr lang="ar-EG" b="1" dirty="0" smtClean="0">
                <a:solidFill>
                  <a:schemeClr val="tx1"/>
                </a:solidFill>
              </a:rPr>
              <a:t>: أى توافق السلوك مع عمر صاحبه، ومع خصائص الموقف الذى يتم فيه السلوك.</a:t>
            </a:r>
          </a:p>
          <a:p>
            <a:pPr marL="457200" indent="-457200" algn="r" rtl="1">
              <a:buFontTx/>
              <a:buChar char="-"/>
            </a:pPr>
            <a:r>
              <a:rPr lang="ar-EG" b="1" dirty="0" smtClean="0">
                <a:solidFill>
                  <a:srgbClr val="FF0000"/>
                </a:solidFill>
              </a:rPr>
              <a:t>المرونة: </a:t>
            </a:r>
            <a:r>
              <a:rPr lang="ar-EG" b="1" dirty="0" smtClean="0">
                <a:solidFill>
                  <a:schemeClr val="tx1"/>
                </a:solidFill>
              </a:rPr>
              <a:t>الشخص السوى هو القادر على تكييف سلوكه وفقا لما تحتاجه المواقف أو الظروف المتغيرة.</a:t>
            </a:r>
          </a:p>
          <a:p>
            <a:pPr marL="457200" indent="-457200" algn="r" rtl="1">
              <a:buFontTx/>
              <a:buChar char="-"/>
            </a:pPr>
            <a:r>
              <a:rPr lang="ar-EG" b="1" dirty="0" smtClean="0">
                <a:solidFill>
                  <a:srgbClr val="FF0000"/>
                </a:solidFill>
              </a:rPr>
              <a:t>الاستفادة من الخبرة</a:t>
            </a:r>
            <a:r>
              <a:rPr lang="ar-EG" b="1" dirty="0" smtClean="0">
                <a:solidFill>
                  <a:schemeClr val="tx1"/>
                </a:solidFill>
              </a:rPr>
              <a:t>: وذلك بتوظيف خبراته فى توليد السلوك الجديد.</a:t>
            </a:r>
            <a:endParaRPr lang="en-US" b="1" dirty="0">
              <a:solidFill>
                <a:schemeClr val="tx1"/>
              </a:solidFill>
            </a:endParaRPr>
          </a:p>
        </p:txBody>
      </p:sp>
    </p:spTree>
    <p:extLst>
      <p:ext uri="{BB962C8B-B14F-4D97-AF65-F5344CB8AC3E}">
        <p14:creationId xmlns:p14="http://schemas.microsoft.com/office/powerpoint/2010/main" val="2634762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609600"/>
            <a:ext cx="8458200" cy="5867400"/>
          </a:xfrm>
        </p:spPr>
        <p:txBody>
          <a:bodyPr>
            <a:normAutofit/>
          </a:bodyPr>
          <a:lstStyle/>
          <a:p>
            <a:pPr marL="457200" indent="-457200" algn="r" rtl="1">
              <a:buFontTx/>
              <a:buChar char="-"/>
            </a:pPr>
            <a:r>
              <a:rPr lang="ar-EG" b="1" dirty="0" smtClean="0">
                <a:solidFill>
                  <a:srgbClr val="FF0000"/>
                </a:solidFill>
              </a:rPr>
              <a:t>القدرة على التواصل الإنسانى.</a:t>
            </a:r>
          </a:p>
          <a:p>
            <a:pPr marL="457200" indent="-457200" algn="r" rtl="1">
              <a:buFontTx/>
              <a:buChar char="-"/>
            </a:pPr>
            <a:r>
              <a:rPr lang="ar-EG" b="1" dirty="0" smtClean="0">
                <a:solidFill>
                  <a:srgbClr val="FF0000"/>
                </a:solidFill>
              </a:rPr>
              <a:t>تقدير الذات</a:t>
            </a:r>
            <a:r>
              <a:rPr lang="ar-EG" b="1" dirty="0" smtClean="0">
                <a:solidFill>
                  <a:schemeClr val="tx1"/>
                </a:solidFill>
              </a:rPr>
              <a:t>: </a:t>
            </a:r>
            <a:r>
              <a:rPr lang="ar-EG" dirty="0" smtClean="0">
                <a:solidFill>
                  <a:schemeClr val="tx1"/>
                </a:solidFill>
              </a:rPr>
              <a:t>وهى قدرة الفرد على تقييم ذاته بموضوعية مميزا لجوانب القوة والضعف لديه، ويعمل على تعزيز جوانب القوة لديه واستكمال جوانب الضعف ومعالجتها.</a:t>
            </a:r>
          </a:p>
          <a:p>
            <a:pPr marL="457200" indent="-457200" algn="r" rtl="1">
              <a:buFont typeface="Arial" charset="0"/>
              <a:buChar char="•"/>
            </a:pPr>
            <a:r>
              <a:rPr lang="ar-EG" b="1" dirty="0" smtClean="0">
                <a:solidFill>
                  <a:srgbClr val="FF0000"/>
                </a:solidFill>
              </a:rPr>
              <a:t>معايير تحديد السلوك غير السوى</a:t>
            </a:r>
            <a:r>
              <a:rPr lang="ar-EG" dirty="0" smtClean="0">
                <a:solidFill>
                  <a:schemeClr val="tx1"/>
                </a:solidFill>
              </a:rPr>
              <a:t>:</a:t>
            </a:r>
          </a:p>
          <a:p>
            <a:pPr marL="457200" indent="-457200" algn="r" rtl="1">
              <a:buFontTx/>
              <a:buChar char="-"/>
            </a:pPr>
            <a:r>
              <a:rPr lang="ar-EG" b="1" dirty="0" smtClean="0">
                <a:solidFill>
                  <a:srgbClr val="FF0000"/>
                </a:solidFill>
              </a:rPr>
              <a:t>معيار النشاط المعرفى: </a:t>
            </a:r>
            <a:r>
              <a:rPr lang="ar-EG" dirty="0" smtClean="0">
                <a:solidFill>
                  <a:schemeClr val="tx1"/>
                </a:solidFill>
              </a:rPr>
              <a:t>وذلك عندما تحدث إعاقة لأى من القدرات العقلية كالادراك أو التذكر، أو الانتباه، أو الاتصال.</a:t>
            </a:r>
          </a:p>
          <a:p>
            <a:pPr marL="457200" indent="-457200" algn="r" rtl="1">
              <a:buFontTx/>
              <a:buChar char="-"/>
            </a:pPr>
            <a:r>
              <a:rPr lang="ar-EG" b="1" dirty="0" smtClean="0">
                <a:solidFill>
                  <a:srgbClr val="FF0000"/>
                </a:solidFill>
              </a:rPr>
              <a:t>معيار السلوك الاجتماعى</a:t>
            </a:r>
            <a:r>
              <a:rPr lang="ar-EG" dirty="0" smtClean="0">
                <a:solidFill>
                  <a:schemeClr val="tx1"/>
                </a:solidFill>
              </a:rPr>
              <a:t>: عندما ينحرف السلوك عن القيم والعادات والتقاليد. أو أن يكون مخالفا للاتجاهات الدينية أو العقائدية السائدة.</a:t>
            </a:r>
          </a:p>
          <a:p>
            <a:pPr marL="457200" indent="-457200" algn="r" rtl="1">
              <a:buFontTx/>
              <a:buChar char="-"/>
            </a:pPr>
            <a:r>
              <a:rPr lang="ar-EG" b="1" dirty="0" smtClean="0">
                <a:solidFill>
                  <a:srgbClr val="FF0000"/>
                </a:solidFill>
              </a:rPr>
              <a:t>معيار التحكم الذاتى</a:t>
            </a:r>
            <a:r>
              <a:rPr lang="ar-EG" dirty="0" smtClean="0">
                <a:solidFill>
                  <a:schemeClr val="tx1"/>
                </a:solidFill>
              </a:rPr>
              <a:t>: وذلك عندما يعجز الفرد عن التحكم بسلوكه، مع استمرار هذه الحالة أو تكرارها بشكل كبير.</a:t>
            </a:r>
            <a:endParaRPr lang="en-US" dirty="0">
              <a:solidFill>
                <a:schemeClr val="tx1"/>
              </a:solidFill>
            </a:endParaRPr>
          </a:p>
        </p:txBody>
      </p:sp>
    </p:spTree>
    <p:extLst>
      <p:ext uri="{BB962C8B-B14F-4D97-AF65-F5344CB8AC3E}">
        <p14:creationId xmlns:p14="http://schemas.microsoft.com/office/powerpoint/2010/main" val="3392177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762000"/>
            <a:ext cx="8534400" cy="5715000"/>
          </a:xfrm>
        </p:spPr>
        <p:txBody>
          <a:bodyPr>
            <a:normAutofit/>
          </a:bodyPr>
          <a:lstStyle/>
          <a:p>
            <a:pPr algn="r" rtl="1"/>
            <a:r>
              <a:rPr lang="ar-EG" dirty="0" smtClean="0">
                <a:solidFill>
                  <a:schemeClr val="tx1"/>
                </a:solidFill>
              </a:rPr>
              <a:t>- </a:t>
            </a:r>
            <a:r>
              <a:rPr lang="ar-EG" b="1" dirty="0" smtClean="0">
                <a:solidFill>
                  <a:srgbClr val="FF0000"/>
                </a:solidFill>
              </a:rPr>
              <a:t>معيار الضيق والكرب</a:t>
            </a:r>
            <a:r>
              <a:rPr lang="ar-EG" dirty="0" smtClean="0">
                <a:solidFill>
                  <a:schemeClr val="tx1"/>
                </a:solidFill>
              </a:rPr>
              <a:t>: عندما يعبر الفرد عن معاناته أو ضائقة بطريقة يتجاوز فيها حدود المعقول فإن هذا يعتبر سلوكا يحتاج إلى معالجة.</a:t>
            </a:r>
          </a:p>
          <a:p>
            <a:pPr marL="457200" indent="-457200" algn="r" rtl="1">
              <a:buFontTx/>
              <a:buChar char="-"/>
            </a:pPr>
            <a:r>
              <a:rPr lang="ar-EG" b="1" dirty="0" smtClean="0">
                <a:solidFill>
                  <a:srgbClr val="FF0000"/>
                </a:solidFill>
              </a:rPr>
              <a:t>معيار الندرة الإحصائية</a:t>
            </a:r>
            <a:r>
              <a:rPr lang="ar-EG" dirty="0" smtClean="0">
                <a:solidFill>
                  <a:schemeClr val="tx1"/>
                </a:solidFill>
              </a:rPr>
              <a:t>: حيث يتوزع أفراد المجتمع وفقا للمنحنى السوى، بحيث يتمركز غالبيتهم فى منطقة الوسط وحوله، بينما يتواجد بعض أفراده على أطراف المنحنى، والشخص الذى يتصف سلوكه بالسوى لا يكون من أفراد المجتمع المتواجدين على الأطراف.</a:t>
            </a:r>
          </a:p>
          <a:p>
            <a:pPr marL="457200" indent="-457200" algn="r" rtl="1">
              <a:buFontTx/>
              <a:buChar char="-"/>
            </a:pPr>
            <a:r>
              <a:rPr lang="ar-EG" b="1" dirty="0" smtClean="0">
                <a:solidFill>
                  <a:srgbClr val="FF0000"/>
                </a:solidFill>
              </a:rPr>
              <a:t>المعايير النمائية</a:t>
            </a:r>
            <a:r>
              <a:rPr lang="ar-EG" dirty="0" smtClean="0">
                <a:solidFill>
                  <a:schemeClr val="tx1"/>
                </a:solidFill>
              </a:rPr>
              <a:t>: إذ لكل مرحلة عمرية مظاهرها النمائية والسلوكية.</a:t>
            </a:r>
          </a:p>
          <a:p>
            <a:pPr marL="457200" indent="-457200" algn="r" rtl="1">
              <a:buFontTx/>
              <a:buChar char="-"/>
            </a:pPr>
            <a:r>
              <a:rPr lang="ar-EG" b="1" dirty="0" smtClean="0">
                <a:solidFill>
                  <a:srgbClr val="FF0000"/>
                </a:solidFill>
              </a:rPr>
              <a:t>معيار الإقرار الذاتى</a:t>
            </a:r>
            <a:r>
              <a:rPr lang="ar-EG" dirty="0" smtClean="0">
                <a:solidFill>
                  <a:schemeClr val="tx1"/>
                </a:solidFill>
              </a:rPr>
              <a:t>: وهى أن يقر الفرد من تلقاء نفسه بأن سلوكه غير سوى، ونجد أن قلة من الناس من لديه القدرة على الاعتراف بأن سلوكه غير مقبول وأنه بحاجة إلى علاج.</a:t>
            </a:r>
          </a:p>
        </p:txBody>
      </p:sp>
    </p:spTree>
    <p:extLst>
      <p:ext uri="{BB962C8B-B14F-4D97-AF65-F5344CB8AC3E}">
        <p14:creationId xmlns:p14="http://schemas.microsoft.com/office/powerpoint/2010/main" val="1843205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1000"/>
            <a:ext cx="8382000" cy="6019800"/>
          </a:xfrm>
        </p:spPr>
        <p:txBody>
          <a:bodyPr/>
          <a:lstStyle/>
          <a:p>
            <a:pPr algn="r" rtl="1"/>
            <a:r>
              <a:rPr lang="ar-EG" dirty="0" smtClean="0">
                <a:solidFill>
                  <a:schemeClr val="tx1"/>
                </a:solidFill>
              </a:rPr>
              <a:t>- </a:t>
            </a:r>
            <a:r>
              <a:rPr lang="ar-EG" b="1" dirty="0" smtClean="0">
                <a:solidFill>
                  <a:srgbClr val="FF0000"/>
                </a:solidFill>
              </a:rPr>
              <a:t>المعيار الطبيعى:</a:t>
            </a:r>
            <a:endParaRPr lang="ar-EG" b="1" dirty="0">
              <a:solidFill>
                <a:srgbClr val="FF0000"/>
              </a:solidFill>
            </a:endParaRPr>
          </a:p>
          <a:p>
            <a:pPr algn="r" rtl="1"/>
            <a:r>
              <a:rPr lang="ar-EG" dirty="0" smtClean="0">
                <a:solidFill>
                  <a:schemeClr val="tx1"/>
                </a:solidFill>
              </a:rPr>
              <a:t>إن سلوك الفرد ينبغى أن يكون متوافقا مع </a:t>
            </a:r>
            <a:r>
              <a:rPr lang="ar-EG" b="1" dirty="0" smtClean="0">
                <a:solidFill>
                  <a:srgbClr val="FF0000"/>
                </a:solidFill>
              </a:rPr>
              <a:t>الفطرة السوية </a:t>
            </a:r>
            <a:r>
              <a:rPr lang="ar-EG" dirty="0" smtClean="0">
                <a:solidFill>
                  <a:schemeClr val="tx1"/>
                </a:solidFill>
              </a:rPr>
              <a:t>كما يخضع لقانون المحافظة على النوع وتناسل الكائنات الحية ومنها الإنسان. فإذا كان </a:t>
            </a:r>
            <a:r>
              <a:rPr lang="ar-EG" b="1" dirty="0" smtClean="0">
                <a:solidFill>
                  <a:schemeClr val="tx1"/>
                </a:solidFill>
              </a:rPr>
              <a:t>سلوك الفرد لا يتفق مع أسس بقائه فإنه يكون غير سوى</a:t>
            </a:r>
            <a:r>
              <a:rPr lang="ar-EG" dirty="0" smtClean="0">
                <a:solidFill>
                  <a:schemeClr val="tx1"/>
                </a:solidFill>
              </a:rPr>
              <a:t>.</a:t>
            </a:r>
          </a:p>
          <a:p>
            <a:pPr algn="r" rtl="1"/>
            <a:endParaRPr lang="ar-EG" dirty="0">
              <a:solidFill>
                <a:schemeClr val="tx1"/>
              </a:solidFill>
            </a:endParaRPr>
          </a:p>
          <a:p>
            <a:pPr algn="r" rtl="1"/>
            <a:r>
              <a:rPr lang="ar-EG" dirty="0" smtClean="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2737429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533400"/>
            <a:ext cx="8382000" cy="4550898"/>
          </a:xfrm>
        </p:spPr>
        <p:txBody>
          <a:bodyPr/>
          <a:lstStyle/>
          <a:p>
            <a:pPr algn="r" rtl="1"/>
            <a:r>
              <a:rPr lang="ar-EG" sz="2000" b="1" dirty="0" smtClean="0">
                <a:solidFill>
                  <a:srgbClr val="FF0000"/>
                </a:solidFill>
              </a:rPr>
              <a:t>المملكة العربية السعودية</a:t>
            </a:r>
          </a:p>
          <a:p>
            <a:pPr algn="r" rtl="1"/>
            <a:r>
              <a:rPr lang="ar-EG" sz="2000" b="1" dirty="0" smtClean="0">
                <a:solidFill>
                  <a:srgbClr val="FF0000"/>
                </a:solidFill>
              </a:rPr>
              <a:t>جامعة المجمعة</a:t>
            </a:r>
          </a:p>
          <a:p>
            <a:pPr algn="r" rtl="1"/>
            <a:r>
              <a:rPr lang="ar-EG" sz="2000" b="1" dirty="0" smtClean="0">
                <a:solidFill>
                  <a:srgbClr val="FF0000"/>
                </a:solidFill>
              </a:rPr>
              <a:t>كلية التربية بالزلفى</a:t>
            </a:r>
          </a:p>
          <a:p>
            <a:endParaRPr lang="ar-EG" b="1" dirty="0" smtClean="0">
              <a:solidFill>
                <a:srgbClr val="FF0000"/>
              </a:solidFill>
            </a:endParaRPr>
          </a:p>
          <a:p>
            <a:pPr rtl="1"/>
            <a:r>
              <a:rPr lang="ar-EG" b="1" dirty="0" smtClean="0">
                <a:solidFill>
                  <a:srgbClr val="FF0000"/>
                </a:solidFill>
              </a:rPr>
              <a:t>مفهوم </a:t>
            </a:r>
            <a:r>
              <a:rPr lang="ar-EG" b="1" dirty="0">
                <a:solidFill>
                  <a:srgbClr val="FF0000"/>
                </a:solidFill>
              </a:rPr>
              <a:t>ومعايير السلوك </a:t>
            </a:r>
            <a:r>
              <a:rPr lang="ar-EG" b="1" dirty="0" smtClean="0">
                <a:solidFill>
                  <a:srgbClr val="FF0000"/>
                </a:solidFill>
              </a:rPr>
              <a:t>السوى</a:t>
            </a:r>
          </a:p>
          <a:p>
            <a:endParaRPr lang="ar-EG" b="1" dirty="0">
              <a:solidFill>
                <a:srgbClr val="FF0000"/>
              </a:solidFill>
            </a:endParaRPr>
          </a:p>
          <a:p>
            <a:pPr algn="l"/>
            <a:r>
              <a:rPr lang="ar-EG" b="1" dirty="0" smtClean="0">
                <a:solidFill>
                  <a:srgbClr val="FF0000"/>
                </a:solidFill>
              </a:rPr>
              <a:t>اعداد/ د.منى حامد أبووردة</a:t>
            </a:r>
            <a:endParaRPr lang="en-US" b="1" dirty="0">
              <a:solidFill>
                <a:srgbClr val="FF0000"/>
              </a:solidFill>
            </a:endParaRPr>
          </a:p>
        </p:txBody>
      </p:sp>
    </p:spTree>
    <p:extLst>
      <p:ext uri="{BB962C8B-B14F-4D97-AF65-F5344CB8AC3E}">
        <p14:creationId xmlns:p14="http://schemas.microsoft.com/office/powerpoint/2010/main" val="1490613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533400"/>
            <a:ext cx="8534400" cy="6172200"/>
          </a:xfrm>
          <a:noFill/>
          <a:ln>
            <a:noFill/>
          </a:ln>
        </p:spPr>
        <p:txBody>
          <a:bodyPr/>
          <a:lstStyle/>
          <a:p>
            <a:pPr rtl="1"/>
            <a:r>
              <a:rPr lang="ar-EG" b="1" dirty="0" smtClean="0">
                <a:solidFill>
                  <a:srgbClr val="FF0000"/>
                </a:solidFill>
              </a:rPr>
              <a:t>مفهوم ومعايير السلوك السوى</a:t>
            </a:r>
          </a:p>
          <a:p>
            <a:pPr marL="457200" indent="-457200" algn="r" rtl="1">
              <a:buFontTx/>
              <a:buChar char="-"/>
            </a:pPr>
            <a:r>
              <a:rPr lang="ar-EG" b="1" dirty="0" smtClean="0">
                <a:solidFill>
                  <a:schemeClr val="tx1"/>
                </a:solidFill>
              </a:rPr>
              <a:t>تعريف السواء.</a:t>
            </a:r>
          </a:p>
          <a:p>
            <a:pPr marL="457200" indent="-457200" algn="r" rtl="1">
              <a:buFontTx/>
              <a:buChar char="-"/>
            </a:pPr>
            <a:r>
              <a:rPr lang="ar-EG" b="1" dirty="0" smtClean="0">
                <a:solidFill>
                  <a:schemeClr val="tx1"/>
                </a:solidFill>
              </a:rPr>
              <a:t>تعريف اللاسواء.</a:t>
            </a:r>
          </a:p>
          <a:p>
            <a:pPr marL="457200" indent="-457200" algn="r" rtl="1">
              <a:buFontTx/>
              <a:buChar char="-"/>
            </a:pPr>
            <a:r>
              <a:rPr lang="ar-EG" b="1" dirty="0" smtClean="0">
                <a:solidFill>
                  <a:schemeClr val="tx1"/>
                </a:solidFill>
              </a:rPr>
              <a:t>النماذج التى تفسر السلوك.</a:t>
            </a:r>
          </a:p>
          <a:p>
            <a:pPr marL="457200" indent="-457200" algn="r" rtl="1">
              <a:buFontTx/>
              <a:buChar char="-"/>
            </a:pPr>
            <a:r>
              <a:rPr lang="ar-EG" b="1" dirty="0" smtClean="0">
                <a:solidFill>
                  <a:schemeClr val="tx1"/>
                </a:solidFill>
              </a:rPr>
              <a:t>معايير الصحة النفسية.</a:t>
            </a:r>
          </a:p>
          <a:p>
            <a:pPr marL="457200" indent="-457200" algn="r" rtl="1">
              <a:buFontTx/>
              <a:buChar char="-"/>
            </a:pPr>
            <a:r>
              <a:rPr lang="ar-EG" b="1" dirty="0" smtClean="0">
                <a:solidFill>
                  <a:schemeClr val="tx1"/>
                </a:solidFill>
              </a:rPr>
              <a:t>الافتراضات الرئيسية المتعلقة بالسلوك الانسانى.</a:t>
            </a:r>
          </a:p>
          <a:p>
            <a:pPr marL="457200" indent="-457200" algn="r" rtl="1">
              <a:buFontTx/>
              <a:buChar char="-"/>
            </a:pPr>
            <a:r>
              <a:rPr lang="ar-EG" b="1" dirty="0" smtClean="0">
                <a:solidFill>
                  <a:schemeClr val="tx1"/>
                </a:solidFill>
              </a:rPr>
              <a:t>معايير تحديد السلوك السوى والسلوك غير السوى.</a:t>
            </a:r>
            <a:endParaRPr lang="en-US" b="1" dirty="0">
              <a:solidFill>
                <a:schemeClr val="tx1"/>
              </a:solidFill>
            </a:endParaRPr>
          </a:p>
        </p:txBody>
      </p:sp>
    </p:spTree>
    <p:extLst>
      <p:ext uri="{BB962C8B-B14F-4D97-AF65-F5344CB8AC3E}">
        <p14:creationId xmlns:p14="http://schemas.microsoft.com/office/powerpoint/2010/main" val="33825852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52400"/>
            <a:ext cx="8382000" cy="6172200"/>
          </a:xfrm>
        </p:spPr>
        <p:txBody>
          <a:bodyPr>
            <a:normAutofit/>
          </a:bodyPr>
          <a:lstStyle/>
          <a:p>
            <a:pPr algn="r" rtl="1"/>
            <a:r>
              <a:rPr lang="ar-EG" b="1" dirty="0" smtClean="0">
                <a:solidFill>
                  <a:srgbClr val="FF0000"/>
                </a:solidFill>
              </a:rPr>
              <a:t>أولا: تعريف السواء</a:t>
            </a:r>
          </a:p>
          <a:p>
            <a:pPr algn="r" rtl="1"/>
            <a:r>
              <a:rPr lang="ar-EG" b="1" dirty="0" smtClean="0">
                <a:solidFill>
                  <a:srgbClr val="FF0000"/>
                </a:solidFill>
              </a:rPr>
              <a:t>السواء اصطلاحا</a:t>
            </a:r>
            <a:r>
              <a:rPr lang="ar-EG" dirty="0" smtClean="0"/>
              <a:t>: يقصد به فى علم النفس والطب النفسى بأن مصطلح مرادف </a:t>
            </a:r>
            <a:r>
              <a:rPr lang="ar-EG" b="1" dirty="0" smtClean="0"/>
              <a:t>للصحة النفسية </a:t>
            </a:r>
            <a:r>
              <a:rPr lang="ar-EG" dirty="0" smtClean="0"/>
              <a:t>إلى حد بعيد، كما يعنى فى علم النفس أيضا بأنه </a:t>
            </a:r>
          </a:p>
          <a:p>
            <a:pPr algn="r" rtl="1"/>
            <a:r>
              <a:rPr lang="ar-EG" b="1" dirty="0" smtClean="0"/>
              <a:t>(قيمة معيارية </a:t>
            </a:r>
            <a:r>
              <a:rPr lang="ar-EG" dirty="0" smtClean="0"/>
              <a:t>تمثل العادى أو المتوسط أو القريب من المركز، كما يعنى أيضا « </a:t>
            </a:r>
            <a:r>
              <a:rPr lang="ar-EG" b="1" dirty="0" smtClean="0"/>
              <a:t>التصرف وفقا للمعايير المقبولة</a:t>
            </a:r>
            <a:r>
              <a:rPr lang="ar-EG" dirty="0" smtClean="0"/>
              <a:t>» وكذلك يطلق هذا المصطلح على الفرد الذى يتمتع بحالة صحيحة ومتحررة من الصراع.</a:t>
            </a:r>
          </a:p>
          <a:p>
            <a:pPr marL="457200" indent="-457200" algn="r" rtl="1">
              <a:buFontTx/>
              <a:buChar char="-"/>
            </a:pPr>
            <a:r>
              <a:rPr lang="ar-EG" b="1" dirty="0" smtClean="0">
                <a:solidFill>
                  <a:srgbClr val="FF0000"/>
                </a:solidFill>
              </a:rPr>
              <a:t>السوى من الوجهة الاجتماعية</a:t>
            </a:r>
            <a:r>
              <a:rPr lang="ar-EG" dirty="0" smtClean="0"/>
              <a:t>: هو السلوك المألوف والمتماشى مع القيم والمعايير الاجتماعية المتعارف عليها فى بيئة الفرد.</a:t>
            </a:r>
          </a:p>
          <a:p>
            <a:pPr marL="457200" indent="-457200" algn="r" rtl="1">
              <a:buFontTx/>
              <a:buChar char="-"/>
            </a:pPr>
            <a:r>
              <a:rPr lang="ar-EG" b="1" dirty="0" smtClean="0">
                <a:solidFill>
                  <a:srgbClr val="FF0000"/>
                </a:solidFill>
              </a:rPr>
              <a:t>السوى من الوجهة النفسية</a:t>
            </a:r>
            <a:r>
              <a:rPr lang="ar-EG" dirty="0" smtClean="0"/>
              <a:t>: هو السلوك الذى يتبعه الفرد فى المواقف المختلفة وفقا ما تتطلبه هذه المواقف من تصرفات. فإذا كان الموقف محزنا واجهناه بالحزن وحين يظهر أحدنا ضاحكا</a:t>
            </a:r>
            <a:endParaRPr lang="en-US" dirty="0"/>
          </a:p>
        </p:txBody>
      </p:sp>
    </p:spTree>
    <p:extLst>
      <p:ext uri="{BB962C8B-B14F-4D97-AF65-F5344CB8AC3E}">
        <p14:creationId xmlns:p14="http://schemas.microsoft.com/office/powerpoint/2010/main" val="3920047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81000"/>
            <a:ext cx="8382000" cy="6019800"/>
          </a:xfrm>
        </p:spPr>
        <p:txBody>
          <a:bodyPr>
            <a:normAutofit/>
          </a:bodyPr>
          <a:lstStyle/>
          <a:p>
            <a:pPr algn="r" rtl="1"/>
            <a:r>
              <a:rPr lang="ar-EG" dirty="0" smtClean="0">
                <a:solidFill>
                  <a:schemeClr val="tx1"/>
                </a:solidFill>
              </a:rPr>
              <a:t>فى موقف حزين يستهجن فينا هذا السلوك، وان مواجهة الموقف أمر يتعلق بعمر الشخص ومستوى نضجه، فالطفل الذى لايزال فى الخامسة من عمره لا يستطيع مواجهة موقف الحزن لأنه لم يصل إلى مستوى نضج الراشد.</a:t>
            </a:r>
          </a:p>
          <a:p>
            <a:pPr marL="457200" indent="-457200" algn="r" rtl="1">
              <a:buFontTx/>
              <a:buChar char="-"/>
            </a:pPr>
            <a:r>
              <a:rPr lang="ar-EG" b="1" dirty="0" smtClean="0">
                <a:solidFill>
                  <a:srgbClr val="FF0000"/>
                </a:solidFill>
              </a:rPr>
              <a:t>من هو السوى:</a:t>
            </a:r>
          </a:p>
          <a:p>
            <a:pPr algn="r" rtl="1"/>
            <a:r>
              <a:rPr lang="ar-EG" dirty="0" smtClean="0">
                <a:solidFill>
                  <a:schemeClr val="tx1"/>
                </a:solidFill>
              </a:rPr>
              <a:t>يرى فرويد أن الشخص السوى هو القادر على </a:t>
            </a:r>
            <a:r>
              <a:rPr lang="ar-EG" b="1" dirty="0" smtClean="0">
                <a:solidFill>
                  <a:schemeClr val="tx1"/>
                </a:solidFill>
              </a:rPr>
              <a:t>الحب والعمل</a:t>
            </a:r>
            <a:r>
              <a:rPr lang="ar-EG" dirty="0" smtClean="0">
                <a:solidFill>
                  <a:schemeClr val="tx1"/>
                </a:solidFill>
              </a:rPr>
              <a:t>، والحب هنا يشمل مدى واسعا من الأفعال « مثل حب الأشياء، والأشخاص والموضوعات، والأفكار والوطن». ويرى ماسلو «أن السواء هو تحقيق الذات» والفرق بين السوى والمرضى هو </a:t>
            </a:r>
            <a:r>
              <a:rPr lang="ar-EG" b="1" dirty="0" smtClean="0">
                <a:solidFill>
                  <a:schemeClr val="tx1"/>
                </a:solidFill>
              </a:rPr>
              <a:t>فرق كمى </a:t>
            </a:r>
            <a:r>
              <a:rPr lang="ar-EG" dirty="0" smtClean="0">
                <a:solidFill>
                  <a:schemeClr val="tx1"/>
                </a:solidFill>
              </a:rPr>
              <a:t>فى الدرجة وليس كيفيا فى النوع .</a:t>
            </a:r>
          </a:p>
          <a:p>
            <a:pPr algn="r" rtl="1"/>
            <a:r>
              <a:rPr lang="ar-EG" dirty="0" smtClean="0">
                <a:solidFill>
                  <a:schemeClr val="tx1"/>
                </a:solidFill>
              </a:rPr>
              <a:t>- </a:t>
            </a:r>
            <a:r>
              <a:rPr lang="ar-EG" b="1" dirty="0" smtClean="0">
                <a:solidFill>
                  <a:srgbClr val="FF0000"/>
                </a:solidFill>
              </a:rPr>
              <a:t>تعريف اللاسواء</a:t>
            </a:r>
            <a:r>
              <a:rPr lang="ar-EG" dirty="0" smtClean="0">
                <a:solidFill>
                  <a:schemeClr val="tx1"/>
                </a:solidFill>
              </a:rPr>
              <a:t>: تقابل هذه الكلمة فى اللغة العربية كلمة شذوذ.</a:t>
            </a:r>
            <a:endParaRPr lang="en-US" dirty="0">
              <a:solidFill>
                <a:schemeClr val="tx1"/>
              </a:solidFill>
            </a:endParaRPr>
          </a:p>
        </p:txBody>
      </p:sp>
    </p:spTree>
    <p:extLst>
      <p:ext uri="{BB962C8B-B14F-4D97-AF65-F5344CB8AC3E}">
        <p14:creationId xmlns:p14="http://schemas.microsoft.com/office/powerpoint/2010/main" val="3498906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838200"/>
            <a:ext cx="8382000" cy="5867400"/>
          </a:xfrm>
        </p:spPr>
        <p:txBody>
          <a:bodyPr/>
          <a:lstStyle/>
          <a:p>
            <a:pPr algn="r" rtl="1"/>
            <a:r>
              <a:rPr lang="ar-EG" dirty="0" smtClean="0"/>
              <a:t>- </a:t>
            </a:r>
            <a:r>
              <a:rPr lang="ar-EG" b="1" dirty="0" smtClean="0">
                <a:solidFill>
                  <a:srgbClr val="FF0000"/>
                </a:solidFill>
              </a:rPr>
              <a:t>اللاسوى من الوجهة النفسية: </a:t>
            </a:r>
            <a:endParaRPr lang="ar-EG" b="1" dirty="0">
              <a:solidFill>
                <a:srgbClr val="FF0000"/>
              </a:solidFill>
            </a:endParaRPr>
          </a:p>
          <a:p>
            <a:pPr algn="r" rtl="1"/>
            <a:r>
              <a:rPr lang="ar-EG" dirty="0" smtClean="0">
                <a:solidFill>
                  <a:schemeClr val="tx1"/>
                </a:solidFill>
              </a:rPr>
              <a:t>يقصد به</a:t>
            </a:r>
            <a:r>
              <a:rPr lang="ar-EG" b="1" dirty="0" smtClean="0">
                <a:solidFill>
                  <a:schemeClr val="tx1"/>
                </a:solidFill>
              </a:rPr>
              <a:t> انحراف </a:t>
            </a:r>
            <a:r>
              <a:rPr lang="ar-EG" dirty="0" smtClean="0">
                <a:solidFill>
                  <a:schemeClr val="tx1"/>
                </a:solidFill>
              </a:rPr>
              <a:t>عما يعد سويا أى المختلف عن العادى وعن القاعدة العامة. فالشاذ يرادف الشخص </a:t>
            </a:r>
            <a:r>
              <a:rPr lang="ar-EG" b="1" dirty="0" smtClean="0">
                <a:solidFill>
                  <a:schemeClr val="tx1"/>
                </a:solidFill>
              </a:rPr>
              <a:t>غير المتوافق</a:t>
            </a:r>
            <a:r>
              <a:rPr lang="ar-EG" dirty="0" smtClean="0">
                <a:solidFill>
                  <a:schemeClr val="tx1"/>
                </a:solidFill>
              </a:rPr>
              <a:t>، أما فى </a:t>
            </a:r>
            <a:r>
              <a:rPr lang="ar-EG" b="1" dirty="0" smtClean="0">
                <a:solidFill>
                  <a:srgbClr val="FF0000"/>
                </a:solidFill>
              </a:rPr>
              <a:t>الاحصاء</a:t>
            </a:r>
            <a:r>
              <a:rPr lang="ar-EG" dirty="0" smtClean="0">
                <a:solidFill>
                  <a:schemeClr val="tx1"/>
                </a:solidFill>
              </a:rPr>
              <a:t> فيشير المصطلح إلى </a:t>
            </a:r>
            <a:r>
              <a:rPr lang="ar-EG" b="1" dirty="0" smtClean="0">
                <a:solidFill>
                  <a:schemeClr val="tx1"/>
                </a:solidFill>
              </a:rPr>
              <a:t>الدرجات الخارجية </a:t>
            </a:r>
            <a:r>
              <a:rPr lang="ar-EG" dirty="0" smtClean="0">
                <a:solidFill>
                  <a:schemeClr val="tx1"/>
                </a:solidFill>
              </a:rPr>
              <a:t>عن النطاق السوى، أو المدى المتوقع للدرجات والمستبعد عن فئة المتوسط.</a:t>
            </a:r>
          </a:p>
          <a:p>
            <a:pPr marL="457200" indent="-457200" algn="r" rtl="1">
              <a:buFontTx/>
              <a:buChar char="-"/>
            </a:pPr>
            <a:r>
              <a:rPr lang="ar-EG" b="1" dirty="0" smtClean="0">
                <a:solidFill>
                  <a:srgbClr val="FF0000"/>
                </a:solidFill>
              </a:rPr>
              <a:t>اللاسوى من الوجهة الاجتماعية</a:t>
            </a:r>
            <a:r>
              <a:rPr lang="ar-EG" dirty="0" smtClean="0">
                <a:solidFill>
                  <a:schemeClr val="tx1"/>
                </a:solidFill>
              </a:rPr>
              <a:t>:</a:t>
            </a:r>
          </a:p>
          <a:p>
            <a:pPr algn="r" rtl="1"/>
            <a:r>
              <a:rPr lang="ar-EG" dirty="0" smtClean="0">
                <a:solidFill>
                  <a:schemeClr val="tx1"/>
                </a:solidFill>
              </a:rPr>
              <a:t>وهو الخروج عن </a:t>
            </a:r>
            <a:r>
              <a:rPr lang="ar-EG" b="1" dirty="0" smtClean="0">
                <a:solidFill>
                  <a:schemeClr val="tx1"/>
                </a:solidFill>
              </a:rPr>
              <a:t>القواعد المرسومة اجتماعيا </a:t>
            </a:r>
            <a:r>
              <a:rPr lang="ar-EG" dirty="0" smtClean="0">
                <a:solidFill>
                  <a:schemeClr val="tx1"/>
                </a:solidFill>
              </a:rPr>
              <a:t>من قبل فرد أو مجموعة أفراد ينتمون لنفس الجماعة، ويسلكون غير سلوك الجماعة.</a:t>
            </a:r>
          </a:p>
          <a:p>
            <a:pPr algn="r" rtl="1"/>
            <a:r>
              <a:rPr lang="ar-EG" dirty="0" smtClean="0">
                <a:solidFill>
                  <a:schemeClr val="tx1"/>
                </a:solidFill>
              </a:rPr>
              <a:t>- </a:t>
            </a:r>
            <a:r>
              <a:rPr lang="ar-EG" b="1" dirty="0" smtClean="0">
                <a:solidFill>
                  <a:srgbClr val="FF0000"/>
                </a:solidFill>
              </a:rPr>
              <a:t>مؤشرات السلوك اللاسوى: </a:t>
            </a:r>
            <a:r>
              <a:rPr lang="ar-EG" dirty="0" smtClean="0">
                <a:solidFill>
                  <a:schemeClr val="tx1"/>
                </a:solidFill>
              </a:rPr>
              <a:t>( التحرر الاجتماعى، قصور التحكم الذاتى، عدم القدرة على تحمل الاحباط، الألم الذاتى</a:t>
            </a:r>
            <a:endParaRPr lang="en-US" dirty="0">
              <a:solidFill>
                <a:schemeClr val="tx1"/>
              </a:solidFill>
            </a:endParaRPr>
          </a:p>
        </p:txBody>
      </p:sp>
    </p:spTree>
    <p:extLst>
      <p:ext uri="{BB962C8B-B14F-4D97-AF65-F5344CB8AC3E}">
        <p14:creationId xmlns:p14="http://schemas.microsoft.com/office/powerpoint/2010/main" val="11129929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533400"/>
            <a:ext cx="8382000" cy="5715000"/>
          </a:xfrm>
        </p:spPr>
        <p:txBody>
          <a:bodyPr>
            <a:normAutofit/>
          </a:bodyPr>
          <a:lstStyle/>
          <a:p>
            <a:pPr algn="r" rtl="1"/>
            <a:r>
              <a:rPr lang="ar-EG" dirty="0" smtClean="0">
                <a:solidFill>
                  <a:schemeClr val="tx1"/>
                </a:solidFill>
              </a:rPr>
              <a:t>أو الضيق، عدم تناسب السلوك مع الموقف، غرابة السلوك).</a:t>
            </a:r>
          </a:p>
          <a:p>
            <a:pPr marL="457200" indent="-457200" algn="r" rtl="1">
              <a:buFont typeface="Arial" charset="0"/>
              <a:buChar char="•"/>
            </a:pPr>
            <a:r>
              <a:rPr lang="ar-EG" b="1" dirty="0" smtClean="0">
                <a:solidFill>
                  <a:srgbClr val="FF0000"/>
                </a:solidFill>
              </a:rPr>
              <a:t>أبعاد توضع فى عين الاعتبار عند تحديد السواء واللاسواء</a:t>
            </a:r>
            <a:r>
              <a:rPr lang="ar-EG" dirty="0" smtClean="0">
                <a:solidFill>
                  <a:schemeClr val="tx1"/>
                </a:solidFill>
              </a:rPr>
              <a:t>:</a:t>
            </a:r>
          </a:p>
          <a:p>
            <a:pPr marL="457200" indent="-457200" algn="r" rtl="1">
              <a:buFontTx/>
              <a:buChar char="-"/>
            </a:pPr>
            <a:r>
              <a:rPr lang="ar-EG" b="1" dirty="0" smtClean="0">
                <a:solidFill>
                  <a:srgbClr val="FF0000"/>
                </a:solidFill>
              </a:rPr>
              <a:t>الاختلاف فى النمط</a:t>
            </a:r>
            <a:r>
              <a:rPr lang="ar-EG" dirty="0" smtClean="0">
                <a:solidFill>
                  <a:schemeClr val="tx1"/>
                </a:solidFill>
              </a:rPr>
              <a:t>: حيث أن هذا الاختلاف هو الذى يميز فردا عن الآخر ويعطى كل شخص طابعه الخاص الذى ينفرد به، فإذا أخذ الاختلاف شكلا واضحا بعد كثيرا عن المتوسط مثل الفرد العصبى، أو ذو الانحراف الاجرامى استدعى الاهتمام والدراسة. ولقد عنى علم النفس المرضى بهذا النوع من الأنماط أى الذين يقعون فى طرف التوزيع فى المنحنى الطبيعى.</a:t>
            </a:r>
          </a:p>
          <a:p>
            <a:pPr marL="457200" indent="-457200" algn="r" rtl="1">
              <a:buFontTx/>
              <a:buChar char="-"/>
            </a:pPr>
            <a:r>
              <a:rPr lang="ar-EG" b="1" dirty="0" smtClean="0">
                <a:solidFill>
                  <a:srgbClr val="FF0000"/>
                </a:solidFill>
              </a:rPr>
              <a:t>الاختلاف فى الشدة أو الدرجة</a:t>
            </a:r>
            <a:r>
              <a:rPr lang="ar-EG" dirty="0" smtClean="0">
                <a:solidFill>
                  <a:schemeClr val="tx1"/>
                </a:solidFill>
              </a:rPr>
              <a:t>: هو الذى يحدد أهمية ومضمون الانحراف.</a:t>
            </a:r>
          </a:p>
          <a:p>
            <a:pPr algn="r" rtl="1"/>
            <a:endParaRPr lang="en-US" dirty="0"/>
          </a:p>
        </p:txBody>
      </p:sp>
    </p:spTree>
    <p:extLst>
      <p:ext uri="{BB962C8B-B14F-4D97-AF65-F5344CB8AC3E}">
        <p14:creationId xmlns:p14="http://schemas.microsoft.com/office/powerpoint/2010/main" val="2578941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609600"/>
            <a:ext cx="8610600" cy="5943600"/>
          </a:xfrm>
        </p:spPr>
        <p:txBody>
          <a:bodyPr/>
          <a:lstStyle/>
          <a:p>
            <a:pPr algn="r" rtl="1"/>
            <a:r>
              <a:rPr lang="ar-EG" dirty="0" smtClean="0"/>
              <a:t>- </a:t>
            </a:r>
            <a:r>
              <a:rPr lang="ar-EG" b="1" dirty="0" smtClean="0">
                <a:solidFill>
                  <a:srgbClr val="FF0000"/>
                </a:solidFill>
              </a:rPr>
              <a:t>الاختلاف فى المدى</a:t>
            </a:r>
            <a:r>
              <a:rPr lang="ar-EG" dirty="0" smtClean="0">
                <a:solidFill>
                  <a:schemeClr val="tx1"/>
                </a:solidFill>
              </a:rPr>
              <a:t>: ويقصد به مدى تأثير السلوك غير السوى على نواحى أخرى من الشخصية .</a:t>
            </a:r>
          </a:p>
          <a:p>
            <a:pPr marL="457200" indent="-457200" algn="r" rtl="1">
              <a:buFontTx/>
              <a:buChar char="-"/>
            </a:pPr>
            <a:r>
              <a:rPr lang="ar-EG" b="1" dirty="0" smtClean="0">
                <a:solidFill>
                  <a:srgbClr val="FF0000"/>
                </a:solidFill>
              </a:rPr>
              <a:t>المدة</a:t>
            </a:r>
            <a:r>
              <a:rPr lang="ar-EG" dirty="0" smtClean="0">
                <a:solidFill>
                  <a:schemeClr val="tx1"/>
                </a:solidFill>
              </a:rPr>
              <a:t>: لعامل الزمن أهمية كبيرة فيما يرجع إلى عوامل أو حوادث وقعت فى الطفولة المبكرة يختلف عما وقع فى الكبر، فالأول يصعب علاجه.</a:t>
            </a:r>
          </a:p>
          <a:p>
            <a:pPr marL="457200" indent="-457200" algn="r" rtl="1">
              <a:buFontTx/>
              <a:buChar char="-"/>
            </a:pPr>
            <a:r>
              <a:rPr lang="ar-EG" b="1" dirty="0" smtClean="0">
                <a:solidFill>
                  <a:srgbClr val="FF0000"/>
                </a:solidFill>
              </a:rPr>
              <a:t>والسواء واللاسواء مفهومان نسبيان:وذلك يرجع الى:</a:t>
            </a:r>
          </a:p>
          <a:p>
            <a:pPr marL="514350" indent="-514350" algn="r" rtl="1">
              <a:buAutoNum type="arabicParenR"/>
            </a:pPr>
            <a:r>
              <a:rPr lang="ar-EG" b="1" dirty="0" smtClean="0">
                <a:solidFill>
                  <a:srgbClr val="FF0000"/>
                </a:solidFill>
              </a:rPr>
              <a:t>المراحل العمرية </a:t>
            </a:r>
            <a:r>
              <a:rPr lang="ar-EG" dirty="0" smtClean="0">
                <a:solidFill>
                  <a:schemeClr val="tx1"/>
                </a:solidFill>
              </a:rPr>
              <a:t>المختلفة فالطفل الذى لم يتجاوز الخامسة اذا مص اصبعه فهذا سلوك عادى ، ولكن حين يقوم طفل السابعة بهذا السلوك نعتبره سلوك شاذ.</a:t>
            </a:r>
          </a:p>
          <a:p>
            <a:pPr marL="514350" indent="-514350" algn="r" rtl="1">
              <a:buAutoNum type="arabicParenR"/>
            </a:pPr>
            <a:r>
              <a:rPr lang="ar-EG" b="1" dirty="0" smtClean="0">
                <a:solidFill>
                  <a:srgbClr val="FF0000"/>
                </a:solidFill>
              </a:rPr>
              <a:t>الأزمنة والعصور المختلفة</a:t>
            </a:r>
            <a:r>
              <a:rPr lang="ar-EG" dirty="0" smtClean="0">
                <a:solidFill>
                  <a:schemeClr val="tx1"/>
                </a:solidFill>
              </a:rPr>
              <a:t>.</a:t>
            </a:r>
          </a:p>
          <a:p>
            <a:pPr marL="514350" indent="-514350" algn="r" rtl="1">
              <a:buAutoNum type="arabicParenR"/>
            </a:pPr>
            <a:r>
              <a:rPr lang="ar-EG" b="1" dirty="0" smtClean="0">
                <a:solidFill>
                  <a:srgbClr val="FF0000"/>
                </a:solidFill>
              </a:rPr>
              <a:t>الثقافات المختلفة</a:t>
            </a:r>
            <a:r>
              <a:rPr lang="ar-EG"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2890430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609600"/>
            <a:ext cx="8610600" cy="6324600"/>
          </a:xfrm>
        </p:spPr>
        <p:txBody>
          <a:bodyPr>
            <a:normAutofit/>
          </a:bodyPr>
          <a:lstStyle/>
          <a:p>
            <a:pPr algn="r" rtl="1"/>
            <a:r>
              <a:rPr lang="ar-EG" b="1" dirty="0" smtClean="0">
                <a:solidFill>
                  <a:srgbClr val="FF0000"/>
                </a:solidFill>
              </a:rPr>
              <a:t>النماذج التى تفسر السلوك:</a:t>
            </a:r>
          </a:p>
          <a:p>
            <a:pPr algn="r" rtl="1"/>
            <a:r>
              <a:rPr lang="ar-EG" dirty="0" smtClean="0">
                <a:solidFill>
                  <a:schemeClr val="tx1"/>
                </a:solidFill>
              </a:rPr>
              <a:t>1- </a:t>
            </a:r>
            <a:r>
              <a:rPr lang="ar-EG" b="1" dirty="0" smtClean="0">
                <a:solidFill>
                  <a:srgbClr val="FF0000"/>
                </a:solidFill>
              </a:rPr>
              <a:t>النموذج الطبى</a:t>
            </a:r>
            <a:r>
              <a:rPr lang="ar-EG" dirty="0" smtClean="0">
                <a:solidFill>
                  <a:schemeClr val="tx1"/>
                </a:solidFill>
              </a:rPr>
              <a:t>:</a:t>
            </a:r>
          </a:p>
          <a:p>
            <a:pPr algn="r" rtl="1"/>
            <a:r>
              <a:rPr lang="ar-EG" dirty="0" smtClean="0">
                <a:solidFill>
                  <a:schemeClr val="tx1"/>
                </a:solidFill>
              </a:rPr>
              <a:t>يرى أصحاب هذا النموذج أن السلوك غير السوى يمكن معالجته مثل معالجة الأمراض أى يمكن تحديد أسبابها، وبالتالى علاجها كيميائيا تماما مثلما يعالج الصداع.</a:t>
            </a:r>
          </a:p>
          <a:p>
            <a:pPr algn="r" rtl="1"/>
            <a:r>
              <a:rPr lang="ar-EG" dirty="0" smtClean="0">
                <a:solidFill>
                  <a:schemeClr val="tx1"/>
                </a:solidFill>
              </a:rPr>
              <a:t>2- </a:t>
            </a:r>
            <a:r>
              <a:rPr lang="ar-EG" b="1" dirty="0" smtClean="0">
                <a:solidFill>
                  <a:srgbClr val="FF0000"/>
                </a:solidFill>
              </a:rPr>
              <a:t>النموذج الديناميكى:</a:t>
            </a:r>
          </a:p>
          <a:p>
            <a:pPr algn="r" rtl="1"/>
            <a:r>
              <a:rPr lang="ar-EG" dirty="0" smtClean="0">
                <a:solidFill>
                  <a:schemeClr val="tx1"/>
                </a:solidFill>
              </a:rPr>
              <a:t>يفترض أن السلوك اللاسوى ينتج عن </a:t>
            </a:r>
            <a:r>
              <a:rPr lang="ar-EG" b="1" dirty="0" smtClean="0">
                <a:solidFill>
                  <a:schemeClr val="tx1"/>
                </a:solidFill>
              </a:rPr>
              <a:t>الصراع</a:t>
            </a:r>
            <a:r>
              <a:rPr lang="ar-EG" dirty="0" smtClean="0">
                <a:solidFill>
                  <a:schemeClr val="tx1"/>
                </a:solidFill>
              </a:rPr>
              <a:t> الذى يحدث بين جوانب الشخصية ، والتى لا يشعر بها الفرد ولكن يتم فى </a:t>
            </a:r>
            <a:r>
              <a:rPr lang="ar-EG" b="1" dirty="0" smtClean="0">
                <a:solidFill>
                  <a:schemeClr val="tx1"/>
                </a:solidFill>
              </a:rPr>
              <a:t>اللاشعور</a:t>
            </a:r>
            <a:r>
              <a:rPr lang="ar-EG" dirty="0" smtClean="0">
                <a:solidFill>
                  <a:schemeClr val="tx1"/>
                </a:solidFill>
              </a:rPr>
              <a:t> وعلاج ذلك يكون بإدراك الشخص للخبرات الماضية المولدة لهذا الشعور.</a:t>
            </a:r>
          </a:p>
          <a:p>
            <a:pPr algn="r" rtl="1"/>
            <a:r>
              <a:rPr lang="ar-EG" dirty="0" smtClean="0">
                <a:solidFill>
                  <a:schemeClr val="tx1"/>
                </a:solidFill>
              </a:rPr>
              <a:t>3</a:t>
            </a:r>
            <a:r>
              <a:rPr lang="ar-EG" b="1" dirty="0" smtClean="0">
                <a:solidFill>
                  <a:srgbClr val="FF0000"/>
                </a:solidFill>
              </a:rPr>
              <a:t>- النموذج السلوكى:</a:t>
            </a:r>
            <a:r>
              <a:rPr lang="ar-EG" b="1" dirty="0" smtClean="0"/>
              <a:t>ان</a:t>
            </a:r>
            <a:r>
              <a:rPr lang="ar-EG" b="1" dirty="0" smtClean="0">
                <a:solidFill>
                  <a:srgbClr val="FF0000"/>
                </a:solidFill>
              </a:rPr>
              <a:t> </a:t>
            </a:r>
            <a:r>
              <a:rPr lang="ar-EG" dirty="0" smtClean="0">
                <a:solidFill>
                  <a:schemeClr val="tx1"/>
                </a:solidFill>
              </a:rPr>
              <a:t>السلوك الملاحظ من قبل الفرد هو الذى يحدد السلوك ان كان سويا أم لا ويمكن تبديل هذا السلوك.</a:t>
            </a:r>
            <a:endParaRPr lang="en-US" dirty="0">
              <a:solidFill>
                <a:schemeClr val="tx1"/>
              </a:solidFill>
            </a:endParaRPr>
          </a:p>
        </p:txBody>
      </p:sp>
    </p:spTree>
    <p:extLst>
      <p:ext uri="{BB962C8B-B14F-4D97-AF65-F5344CB8AC3E}">
        <p14:creationId xmlns:p14="http://schemas.microsoft.com/office/powerpoint/2010/main" val="8297309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454</TotalTime>
  <Words>1291</Words>
  <Application>Microsoft Office PowerPoint</Application>
  <PresentationFormat>On-screen Show (4:3)</PresentationFormat>
  <Paragraphs>98</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Apex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Dr-Mona</dc:creator>
  <cp:lastModifiedBy>Dr-Mona</cp:lastModifiedBy>
  <cp:revision>35</cp:revision>
  <dcterms:created xsi:type="dcterms:W3CDTF">2015-02-22T06:01:05Z</dcterms:created>
  <dcterms:modified xsi:type="dcterms:W3CDTF">2015-02-25T19:45:59Z</dcterms:modified>
</cp:coreProperties>
</file>