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85" r:id="rId2"/>
    <p:sldId id="284" r:id="rId3"/>
    <p:sldId id="256" r:id="rId4"/>
    <p:sldId id="257" r:id="rId5"/>
    <p:sldId id="258" r:id="rId6"/>
    <p:sldId id="259" r:id="rId7"/>
    <p:sldId id="260" r:id="rId8"/>
    <p:sldId id="261" r:id="rId9"/>
    <p:sldId id="267" r:id="rId10"/>
    <p:sldId id="262" r:id="rId11"/>
    <p:sldId id="263" r:id="rId12"/>
    <p:sldId id="264" r:id="rId13"/>
    <p:sldId id="265" r:id="rId14"/>
    <p:sldId id="266" r:id="rId15"/>
    <p:sldId id="268" r:id="rId16"/>
    <p:sldId id="269" r:id="rId17"/>
    <p:sldId id="270" r:id="rId18"/>
    <p:sldId id="271" r:id="rId19"/>
    <p:sldId id="272" r:id="rId20"/>
    <p:sldId id="273" r:id="rId21"/>
    <p:sldId id="274" r:id="rId22"/>
    <p:sldId id="275" r:id="rId23"/>
    <p:sldId id="276" r:id="rId24"/>
    <p:sldId id="277" r:id="rId25"/>
    <p:sldId id="278" r:id="rId26"/>
    <p:sldId id="279" r:id="rId27"/>
    <p:sldId id="280" r:id="rId28"/>
    <p:sldId id="281" r:id="rId29"/>
    <p:sldId id="282" r:id="rId30"/>
    <p:sldId id="283" r:id="rId31"/>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9" d="100"/>
          <a:sy n="69" d="100"/>
        </p:scale>
        <p:origin x="-1416"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893B7EDA-B92F-4E11-9245-1EDCBE154AB6}"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35254997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3B7EDA-B92F-4E11-9245-1EDCBE154AB6}"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78353866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3B7EDA-B92F-4E11-9245-1EDCBE154AB6}"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7104517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893B7EDA-B92F-4E11-9245-1EDCBE154AB6}"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31933761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893B7EDA-B92F-4E11-9245-1EDCBE154AB6}" type="datetimeFigureOut">
              <a:rPr lang="en-US" smtClean="0"/>
              <a:t>2/25/2015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252275175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893B7EDA-B92F-4E11-9245-1EDCBE154AB6}"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22642748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893B7EDA-B92F-4E11-9245-1EDCBE154AB6}" type="datetimeFigureOut">
              <a:rPr lang="en-US" smtClean="0"/>
              <a:t>2/25/2015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167402959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893B7EDA-B92F-4E11-9245-1EDCBE154AB6}" type="datetimeFigureOut">
              <a:rPr lang="en-US" smtClean="0"/>
              <a:t>2/25/2015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111032130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893B7EDA-B92F-4E11-9245-1EDCBE154AB6}" type="datetimeFigureOut">
              <a:rPr lang="en-US" smtClean="0"/>
              <a:t>2/25/2015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173021583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B7EDA-B92F-4E11-9245-1EDCBE154AB6}"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13313675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893B7EDA-B92F-4E11-9245-1EDCBE154AB6}" type="datetimeFigureOut">
              <a:rPr lang="en-US" smtClean="0"/>
              <a:t>2/25/2015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A7D74460-EF5E-43FC-9A7D-49FAF3DF0988}" type="slidenum">
              <a:rPr lang="en-US" smtClean="0"/>
              <a:t>‹#›</a:t>
            </a:fld>
            <a:endParaRPr lang="en-US"/>
          </a:p>
        </p:txBody>
      </p:sp>
    </p:spTree>
    <p:extLst>
      <p:ext uri="{BB962C8B-B14F-4D97-AF65-F5344CB8AC3E}">
        <p14:creationId xmlns:p14="http://schemas.microsoft.com/office/powerpoint/2010/main" val="14326561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l="-10000" r="-10000"/>
          </a:stretch>
        </a:blip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93B7EDA-B92F-4E11-9245-1EDCBE154AB6}" type="datetimeFigureOut">
              <a:rPr lang="en-US" smtClean="0"/>
              <a:t>2/25/2015</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7D74460-EF5E-43FC-9A7D-49FAF3DF0988}" type="slidenum">
              <a:rPr lang="en-US" smtClean="0"/>
              <a:t>‹#›</a:t>
            </a:fld>
            <a:endParaRPr lang="en-US"/>
          </a:p>
        </p:txBody>
      </p:sp>
    </p:spTree>
    <p:extLst>
      <p:ext uri="{BB962C8B-B14F-4D97-AF65-F5344CB8AC3E}">
        <p14:creationId xmlns:p14="http://schemas.microsoft.com/office/powerpoint/2010/main" val="18274795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05800" cy="6172200"/>
          </a:xfrm>
        </p:spPr>
        <p:txBody>
          <a:bodyPr/>
          <a:lstStyle/>
          <a:p>
            <a:pPr lvl="0" algn="l">
              <a:spcBef>
                <a:spcPts val="0"/>
              </a:spcBef>
            </a:pPr>
            <a:r>
              <a:rPr lang="en-US" sz="1800" b="1" dirty="0">
                <a:solidFill>
                  <a:prstClr val="black"/>
                </a:solidFill>
              </a:rPr>
              <a:t>Kingdom of Saudi Arabia</a:t>
            </a:r>
          </a:p>
          <a:p>
            <a:pPr lvl="0" algn="l">
              <a:spcBef>
                <a:spcPts val="0"/>
              </a:spcBef>
            </a:pPr>
            <a:r>
              <a:rPr lang="en-US" sz="1800" b="1" dirty="0" err="1">
                <a:solidFill>
                  <a:prstClr val="black"/>
                </a:solidFill>
              </a:rPr>
              <a:t>Majmaah</a:t>
            </a:r>
            <a:r>
              <a:rPr lang="en-US" sz="1800" b="1" dirty="0">
                <a:solidFill>
                  <a:prstClr val="black"/>
                </a:solidFill>
              </a:rPr>
              <a:t> University</a:t>
            </a:r>
          </a:p>
          <a:p>
            <a:pPr lvl="0" algn="l">
              <a:spcBef>
                <a:spcPts val="0"/>
              </a:spcBef>
            </a:pPr>
            <a:r>
              <a:rPr lang="en-US" sz="1800" b="1" dirty="0">
                <a:solidFill>
                  <a:prstClr val="black"/>
                </a:solidFill>
              </a:rPr>
              <a:t>Faculty of education in Zulfi</a:t>
            </a:r>
          </a:p>
          <a:p>
            <a:pPr algn="l"/>
            <a:endParaRPr lang="en-US" dirty="0" smtClean="0"/>
          </a:p>
          <a:p>
            <a:pPr algn="l"/>
            <a:endParaRPr lang="en-US" dirty="0"/>
          </a:p>
          <a:p>
            <a:pPr algn="l"/>
            <a:r>
              <a:rPr lang="en-US" dirty="0" smtClean="0"/>
              <a:t>                  </a:t>
            </a:r>
            <a:r>
              <a:rPr lang="en-US" sz="4400" b="1" dirty="0" smtClean="0">
                <a:solidFill>
                  <a:schemeClr val="accent2">
                    <a:lumMod val="75000"/>
                  </a:schemeClr>
                </a:solidFill>
              </a:rPr>
              <a:t>The Concept of Learning</a:t>
            </a:r>
          </a:p>
          <a:p>
            <a:pPr algn="l"/>
            <a:endParaRPr lang="en-US" sz="4400" b="1" dirty="0">
              <a:solidFill>
                <a:schemeClr val="accent2">
                  <a:lumMod val="75000"/>
                </a:schemeClr>
              </a:solidFill>
            </a:endParaRPr>
          </a:p>
          <a:p>
            <a:pPr algn="l"/>
            <a:r>
              <a:rPr lang="en-US" sz="3600" b="1" dirty="0" smtClean="0">
                <a:solidFill>
                  <a:schemeClr val="accent2">
                    <a:lumMod val="75000"/>
                  </a:schemeClr>
                </a:solidFill>
              </a:rPr>
              <a:t>                              prepared by:</a:t>
            </a:r>
          </a:p>
          <a:p>
            <a:pPr algn="l"/>
            <a:r>
              <a:rPr lang="en-US" sz="4400" b="1" dirty="0">
                <a:solidFill>
                  <a:schemeClr val="accent2">
                    <a:lumMod val="75000"/>
                  </a:schemeClr>
                </a:solidFill>
              </a:rPr>
              <a:t> </a:t>
            </a:r>
            <a:r>
              <a:rPr lang="en-US" sz="4400" b="1" dirty="0" smtClean="0">
                <a:solidFill>
                  <a:schemeClr val="accent2">
                    <a:lumMod val="75000"/>
                  </a:schemeClr>
                </a:solidFill>
              </a:rPr>
              <a:t>                    </a:t>
            </a:r>
            <a:r>
              <a:rPr lang="en-US" sz="3600" b="1" dirty="0" smtClean="0">
                <a:solidFill>
                  <a:schemeClr val="accent2">
                    <a:lumMod val="75000"/>
                  </a:schemeClr>
                </a:solidFill>
              </a:rPr>
              <a:t>Dr.Mona Hamid Abu </a:t>
            </a:r>
            <a:r>
              <a:rPr lang="en-US" sz="3600" b="1" dirty="0" err="1" smtClean="0">
                <a:solidFill>
                  <a:schemeClr val="accent2">
                    <a:lumMod val="75000"/>
                  </a:schemeClr>
                </a:solidFill>
              </a:rPr>
              <a:t>warda</a:t>
            </a:r>
            <a:r>
              <a:rPr lang="en-US" sz="3600" b="1" dirty="0" smtClean="0">
                <a:solidFill>
                  <a:schemeClr val="accent2">
                    <a:lumMod val="75000"/>
                  </a:schemeClr>
                </a:solidFill>
              </a:rPr>
              <a:t> </a:t>
            </a:r>
            <a:endParaRPr lang="en-US" sz="3600" b="1" dirty="0">
              <a:solidFill>
                <a:schemeClr val="accent2">
                  <a:lumMod val="75000"/>
                </a:schemeClr>
              </a:solidFill>
            </a:endParaRPr>
          </a:p>
        </p:txBody>
      </p:sp>
    </p:spTree>
    <p:extLst>
      <p:ext uri="{BB962C8B-B14F-4D97-AF65-F5344CB8AC3E}">
        <p14:creationId xmlns:p14="http://schemas.microsoft.com/office/powerpoint/2010/main" val="24399229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382000" cy="6248400"/>
          </a:xfrm>
        </p:spPr>
        <p:txBody>
          <a:bodyPr/>
          <a:lstStyle/>
          <a:p>
            <a:pPr marL="457200" indent="-457200" algn="r" rtl="1">
              <a:buFontTx/>
              <a:buChar char="-"/>
            </a:pPr>
            <a:r>
              <a:rPr lang="ar-EG" dirty="0" smtClean="0">
                <a:solidFill>
                  <a:schemeClr val="tx1"/>
                </a:solidFill>
              </a:rPr>
              <a:t>يحدد الاستعداد الاستجابات التى يمكن استخدامها فى أى موقف.</a:t>
            </a:r>
          </a:p>
          <a:p>
            <a:pPr marL="457200" indent="-457200" algn="r" rtl="1">
              <a:buFontTx/>
              <a:buChar char="-"/>
            </a:pPr>
            <a:r>
              <a:rPr lang="ar-EG" b="1" dirty="0" smtClean="0">
                <a:solidFill>
                  <a:schemeClr val="tx1"/>
                </a:solidFill>
              </a:rPr>
              <a:t>وينقسم الاستعداد إلى شقين:</a:t>
            </a:r>
          </a:p>
          <a:p>
            <a:pPr marL="457200" indent="-457200" algn="r" rtl="1">
              <a:buFontTx/>
              <a:buChar char="-"/>
            </a:pPr>
            <a:r>
              <a:rPr lang="ar-EG" b="1" dirty="0" smtClean="0">
                <a:solidFill>
                  <a:schemeClr val="tx1"/>
                </a:solidFill>
              </a:rPr>
              <a:t>الاستعداد العام:  </a:t>
            </a:r>
            <a:r>
              <a:rPr lang="ar-EG" dirty="0" smtClean="0">
                <a:solidFill>
                  <a:schemeClr val="tx1"/>
                </a:solidFill>
              </a:rPr>
              <a:t>يتوقف على النضج العقلى وهو يعنى وصول الفرد إلى مستوى من النضج العقلى يؤهله للقيام بسلوك ما، فالطفل الذى يبلغ عمره العقلى 6 سنوات يصبح لديه القدرة والاستعداد فى تعلم الحروف والحساب.</a:t>
            </a:r>
          </a:p>
          <a:p>
            <a:pPr marL="457200" indent="-457200" algn="r" rtl="1">
              <a:buFontTx/>
              <a:buChar char="-"/>
            </a:pPr>
            <a:r>
              <a:rPr lang="ar-EG" b="1" dirty="0" smtClean="0">
                <a:solidFill>
                  <a:schemeClr val="tx1"/>
                </a:solidFill>
              </a:rPr>
              <a:t>الاستعداد الخاص</a:t>
            </a:r>
            <a:r>
              <a:rPr lang="ar-EG" dirty="0" smtClean="0">
                <a:solidFill>
                  <a:schemeClr val="tx1"/>
                </a:solidFill>
              </a:rPr>
              <a:t>: هذا النوع من الاستعداد يتوقف على التدريب والخبرة ولا يمكن أن يتشكل الا اذا تشكل الاستعداد العام أولا.و يشير الاستعداد الخاص إلى مدى توافر المعلومات والمهارات والمفاهيم والاتجاهات لدى التعلم تؤهله لتعلم جديد. </a:t>
            </a:r>
            <a:endParaRPr lang="en-US" dirty="0">
              <a:solidFill>
                <a:schemeClr val="tx1"/>
              </a:solidFill>
            </a:endParaRPr>
          </a:p>
        </p:txBody>
      </p:sp>
    </p:spTree>
    <p:extLst>
      <p:ext uri="{BB962C8B-B14F-4D97-AF65-F5344CB8AC3E}">
        <p14:creationId xmlns:p14="http://schemas.microsoft.com/office/powerpoint/2010/main" val="2030480073"/>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382000" cy="6248400"/>
          </a:xfrm>
        </p:spPr>
        <p:txBody>
          <a:bodyPr>
            <a:normAutofit lnSpcReduction="10000"/>
          </a:bodyPr>
          <a:lstStyle/>
          <a:p>
            <a:pPr algn="r" rtl="1"/>
            <a:r>
              <a:rPr lang="ar-EG" dirty="0" smtClean="0">
                <a:solidFill>
                  <a:schemeClr val="tx1"/>
                </a:solidFill>
              </a:rPr>
              <a:t>3- </a:t>
            </a:r>
            <a:r>
              <a:rPr lang="ar-EG" b="1" dirty="0" smtClean="0">
                <a:solidFill>
                  <a:schemeClr val="tx1"/>
                </a:solidFill>
              </a:rPr>
              <a:t>التدريب أو الممارسة: </a:t>
            </a:r>
          </a:p>
          <a:p>
            <a:pPr algn="r" rtl="1"/>
            <a:r>
              <a:rPr lang="ar-EG" dirty="0" smtClean="0">
                <a:solidFill>
                  <a:schemeClr val="tx1"/>
                </a:solidFill>
              </a:rPr>
              <a:t>يعد التدريب شرطا هاما من شروط التعلم، ولقد أكد ثورنديك إلى أهمية والممارسة فى نظرية المحاولة والخطأ.حيث يذكر فى قانون التدريب إن الارتباط بين المثير والاستجابة يقوى بواسطة الممارسة وتضعف نتيجة عدم الممارسة. والممارسة (التدريب) نوعان: </a:t>
            </a:r>
          </a:p>
          <a:p>
            <a:pPr algn="r" rtl="1"/>
            <a:r>
              <a:rPr lang="ar-EG" dirty="0" smtClean="0">
                <a:solidFill>
                  <a:schemeClr val="tx1"/>
                </a:solidFill>
              </a:rPr>
              <a:t>1- </a:t>
            </a:r>
            <a:r>
              <a:rPr lang="ar-EG" b="1" dirty="0" smtClean="0">
                <a:solidFill>
                  <a:schemeClr val="tx1"/>
                </a:solidFill>
              </a:rPr>
              <a:t>الممارسة المركزة</a:t>
            </a:r>
            <a:r>
              <a:rPr lang="ar-EG" dirty="0" smtClean="0">
                <a:solidFill>
                  <a:schemeClr val="tx1"/>
                </a:solidFill>
              </a:rPr>
              <a:t>: هى التركيز على نشاط معين ولا توجد فترات راحة، وتصلح الممارسة المركزة مع المهام القصيرة والتى تحتاج إلى تركيز المجهود بشكل معين.</a:t>
            </a:r>
          </a:p>
          <a:p>
            <a:pPr algn="r" rtl="1"/>
            <a:r>
              <a:rPr lang="ar-EG" b="1" dirty="0" smtClean="0">
                <a:solidFill>
                  <a:schemeClr val="tx1"/>
                </a:solidFill>
              </a:rPr>
              <a:t>2- الممارسة الموزعة</a:t>
            </a:r>
            <a:r>
              <a:rPr lang="ar-EG" dirty="0" smtClean="0">
                <a:solidFill>
                  <a:schemeClr val="tx1"/>
                </a:solidFill>
              </a:rPr>
              <a:t>: ويقصد بها توزيع النشاط على فترات مختلفة، ويصلح فى تعليم الصغار وفى حالة تعلم المهارات الصعبة والطويلة التى تحتاج إلى زمن طويل، كذلك فى تعلم حروف اللغة وتعلم الكتابة على اللاب</a:t>
            </a:r>
            <a:r>
              <a:rPr lang="ar-EG" dirty="0" smtClean="0"/>
              <a:t>. </a:t>
            </a:r>
            <a:endParaRPr lang="en-US" dirty="0"/>
          </a:p>
        </p:txBody>
      </p:sp>
    </p:spTree>
    <p:extLst>
      <p:ext uri="{BB962C8B-B14F-4D97-AF65-F5344CB8AC3E}">
        <p14:creationId xmlns:p14="http://schemas.microsoft.com/office/powerpoint/2010/main" val="2907082212"/>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04800"/>
            <a:ext cx="8382000" cy="6096000"/>
          </a:xfrm>
        </p:spPr>
        <p:txBody>
          <a:bodyPr/>
          <a:lstStyle/>
          <a:p>
            <a:pPr algn="r" rtl="1"/>
            <a:r>
              <a:rPr lang="ar-EG" dirty="0" smtClean="0">
                <a:solidFill>
                  <a:schemeClr val="tx1"/>
                </a:solidFill>
              </a:rPr>
              <a:t>ان </a:t>
            </a:r>
            <a:r>
              <a:rPr lang="ar-EG" b="1" dirty="0" smtClean="0">
                <a:solidFill>
                  <a:schemeClr val="tx1"/>
                </a:solidFill>
              </a:rPr>
              <a:t>الممارسة تختلف عن التكرار</a:t>
            </a:r>
            <a:r>
              <a:rPr lang="ar-EG" dirty="0" smtClean="0">
                <a:solidFill>
                  <a:schemeClr val="tx1"/>
                </a:solidFill>
              </a:rPr>
              <a:t>، فليس كل تكرار ممارسة أو تدريب، </a:t>
            </a:r>
            <a:r>
              <a:rPr lang="ar-EG" b="1" dirty="0" smtClean="0">
                <a:solidFill>
                  <a:schemeClr val="tx1"/>
                </a:solidFill>
              </a:rPr>
              <a:t>فالتكرار</a:t>
            </a:r>
            <a:r>
              <a:rPr lang="ar-EG" dirty="0" smtClean="0">
                <a:solidFill>
                  <a:schemeClr val="tx1"/>
                </a:solidFill>
              </a:rPr>
              <a:t> إعادة شبه نمطية دون تغير ملحوظ فى الاستجابات مثل الحركات التى تعودنا على اجرائها بطريقة نمطية أو روتينية. أما </a:t>
            </a:r>
            <a:r>
              <a:rPr lang="ar-EG" b="1" dirty="0" smtClean="0">
                <a:solidFill>
                  <a:schemeClr val="tx1"/>
                </a:solidFill>
              </a:rPr>
              <a:t>الممارسة</a:t>
            </a:r>
            <a:r>
              <a:rPr lang="ar-EG" dirty="0" smtClean="0">
                <a:solidFill>
                  <a:schemeClr val="tx1"/>
                </a:solidFill>
              </a:rPr>
              <a:t> فهو تكرار معزز للاستجابات ويصاحبه تحسن ملحوظ، وهذا التحسن يقاس بنقص الزمن فى الأداء ونقص عدد الأخطاء.</a:t>
            </a:r>
          </a:p>
          <a:p>
            <a:pPr algn="r" rtl="1"/>
            <a:r>
              <a:rPr lang="ar-EG" dirty="0">
                <a:solidFill>
                  <a:schemeClr val="tx1"/>
                </a:solidFill>
              </a:rPr>
              <a:t> </a:t>
            </a:r>
            <a:r>
              <a:rPr lang="ar-EG" dirty="0" smtClean="0">
                <a:solidFill>
                  <a:schemeClr val="tx1"/>
                </a:solidFill>
              </a:rPr>
              <a:t> إن </a:t>
            </a:r>
            <a:r>
              <a:rPr lang="ar-EG" b="1" dirty="0" smtClean="0">
                <a:solidFill>
                  <a:schemeClr val="tx1"/>
                </a:solidFill>
              </a:rPr>
              <a:t>التدريب المركز </a:t>
            </a:r>
            <a:r>
              <a:rPr lang="ar-EG" dirty="0" smtClean="0">
                <a:solidFill>
                  <a:schemeClr val="tx1"/>
                </a:solidFill>
              </a:rPr>
              <a:t>يؤدى الى الاجهاد، والشعور بالملل، كما أن ما يتعلمه التلميذ بالطريقة المركزة يكون عرضه للنسيان .</a:t>
            </a:r>
          </a:p>
          <a:p>
            <a:pPr algn="r" rtl="1"/>
            <a:r>
              <a:rPr lang="ar-EG" b="1" dirty="0" smtClean="0">
                <a:solidFill>
                  <a:schemeClr val="tx1"/>
                </a:solidFill>
              </a:rPr>
              <a:t>ومن الأسباب التى جعلت الخبراء فى مجال التربية وعلم النفس يفضلون نموذج التعلم الموزع على التعلم المركز:</a:t>
            </a:r>
          </a:p>
          <a:p>
            <a:pPr algn="r" rtl="1"/>
            <a:r>
              <a:rPr lang="ar-EG" dirty="0" smtClean="0">
                <a:solidFill>
                  <a:schemeClr val="tx1"/>
                </a:solidFill>
              </a:rPr>
              <a:t>1- إمكانية تركيز الانتباه بشكل أفضل عند اتباع طريقة التوزيع.</a:t>
            </a:r>
            <a:endParaRPr lang="en-US" dirty="0">
              <a:solidFill>
                <a:schemeClr val="tx1"/>
              </a:solidFill>
            </a:endParaRPr>
          </a:p>
        </p:txBody>
      </p:sp>
    </p:spTree>
    <p:extLst>
      <p:ext uri="{BB962C8B-B14F-4D97-AF65-F5344CB8AC3E}">
        <p14:creationId xmlns:p14="http://schemas.microsoft.com/office/powerpoint/2010/main" val="2875924079"/>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81000"/>
            <a:ext cx="8534400" cy="6096000"/>
          </a:xfrm>
        </p:spPr>
        <p:txBody>
          <a:bodyPr>
            <a:normAutofit lnSpcReduction="10000"/>
          </a:bodyPr>
          <a:lstStyle/>
          <a:p>
            <a:pPr algn="r" rtl="1"/>
            <a:r>
              <a:rPr lang="ar-EG" dirty="0" smtClean="0">
                <a:solidFill>
                  <a:schemeClr val="tx1"/>
                </a:solidFill>
              </a:rPr>
              <a:t>2- تحقق الممارسة الموزعة </a:t>
            </a:r>
            <a:r>
              <a:rPr lang="ar-EG" b="1" dirty="0" smtClean="0">
                <a:solidFill>
                  <a:schemeClr val="tx1"/>
                </a:solidFill>
              </a:rPr>
              <a:t>التناسق بين الأعمال الفرعية </a:t>
            </a:r>
            <a:r>
              <a:rPr lang="ar-EG" dirty="0" smtClean="0">
                <a:solidFill>
                  <a:schemeClr val="tx1"/>
                </a:solidFill>
              </a:rPr>
              <a:t>مما يؤدى إلى أدائها</a:t>
            </a:r>
            <a:r>
              <a:rPr lang="ar-EG" dirty="0" smtClean="0">
                <a:solidFill>
                  <a:srgbClr val="FF0000"/>
                </a:solidFill>
              </a:rPr>
              <a:t> </a:t>
            </a:r>
            <a:r>
              <a:rPr lang="ar-EG" dirty="0" smtClean="0">
                <a:solidFill>
                  <a:schemeClr val="tx1"/>
                </a:solidFill>
              </a:rPr>
              <a:t>فى تتابع أفضل وفى الزمن المناسب.</a:t>
            </a:r>
          </a:p>
          <a:p>
            <a:pPr algn="r" rtl="1"/>
            <a:r>
              <a:rPr lang="ar-EG" dirty="0" smtClean="0">
                <a:solidFill>
                  <a:schemeClr val="tx1"/>
                </a:solidFill>
              </a:rPr>
              <a:t>3- تساعد المتعلم على </a:t>
            </a:r>
            <a:r>
              <a:rPr lang="ar-EG" b="1" dirty="0" smtClean="0">
                <a:solidFill>
                  <a:schemeClr val="tx1"/>
                </a:solidFill>
              </a:rPr>
              <a:t>إتقان أداء الأعمال الفرعية </a:t>
            </a:r>
            <a:r>
              <a:rPr lang="ar-EG" dirty="0" smtClean="0">
                <a:solidFill>
                  <a:schemeClr val="tx1"/>
                </a:solidFill>
              </a:rPr>
              <a:t>فى تعلم المهارة.</a:t>
            </a:r>
          </a:p>
          <a:p>
            <a:pPr algn="r" rtl="1"/>
            <a:r>
              <a:rPr lang="ar-EG" dirty="0" smtClean="0">
                <a:solidFill>
                  <a:schemeClr val="tx1"/>
                </a:solidFill>
              </a:rPr>
              <a:t>4- تمنع </a:t>
            </a:r>
            <a:r>
              <a:rPr lang="ar-EG" b="1" dirty="0" smtClean="0">
                <a:solidFill>
                  <a:schemeClr val="tx1"/>
                </a:solidFill>
              </a:rPr>
              <a:t>انطفاء ونسيان الأعمال الفرعية</a:t>
            </a:r>
            <a:r>
              <a:rPr lang="ar-EG" dirty="0" smtClean="0">
                <a:solidFill>
                  <a:schemeClr val="tx1"/>
                </a:solidFill>
              </a:rPr>
              <a:t> فى المهارة إلى مستوى التعلم.</a:t>
            </a:r>
          </a:p>
          <a:p>
            <a:pPr algn="r" rtl="1"/>
            <a:r>
              <a:rPr lang="ar-EG" dirty="0" smtClean="0">
                <a:solidFill>
                  <a:schemeClr val="tx1"/>
                </a:solidFill>
              </a:rPr>
              <a:t>5- يحس التلميذ </a:t>
            </a:r>
            <a:r>
              <a:rPr lang="ar-EG" b="1" dirty="0" smtClean="0">
                <a:solidFill>
                  <a:schemeClr val="tx1"/>
                </a:solidFill>
              </a:rPr>
              <a:t>بضغوط العمل </a:t>
            </a:r>
            <a:r>
              <a:rPr lang="ar-EG" dirty="0" smtClean="0">
                <a:solidFill>
                  <a:schemeClr val="tx1"/>
                </a:solidFill>
              </a:rPr>
              <a:t>بشكل أكبر عند إستخدام نموذج التدريب المركز.</a:t>
            </a:r>
          </a:p>
          <a:p>
            <a:pPr algn="r" rtl="1"/>
            <a:r>
              <a:rPr lang="ar-EG" dirty="0" smtClean="0">
                <a:solidFill>
                  <a:schemeClr val="tx1"/>
                </a:solidFill>
              </a:rPr>
              <a:t>6- قلة </a:t>
            </a:r>
            <a:r>
              <a:rPr lang="ar-EG" b="1" dirty="0" smtClean="0">
                <a:solidFill>
                  <a:schemeClr val="tx1"/>
                </a:solidFill>
              </a:rPr>
              <a:t>الاحساس بالضجر والملل </a:t>
            </a:r>
            <a:r>
              <a:rPr lang="ar-EG" dirty="0" smtClean="0">
                <a:solidFill>
                  <a:schemeClr val="tx1"/>
                </a:solidFill>
              </a:rPr>
              <a:t>عند استخدام التدريب الموزع.</a:t>
            </a:r>
          </a:p>
          <a:p>
            <a:pPr algn="r" rtl="1"/>
            <a:r>
              <a:rPr lang="ar-EG" dirty="0" smtClean="0">
                <a:solidFill>
                  <a:schemeClr val="tx1"/>
                </a:solidFill>
              </a:rPr>
              <a:t>4- </a:t>
            </a:r>
            <a:r>
              <a:rPr lang="ar-EG" b="1" dirty="0" smtClean="0">
                <a:solidFill>
                  <a:schemeClr val="tx1"/>
                </a:solidFill>
              </a:rPr>
              <a:t>استخدام الطريقة الكلية فى مقابل الطريقة الجزئية:</a:t>
            </a:r>
          </a:p>
          <a:p>
            <a:pPr algn="r" rtl="1"/>
            <a:r>
              <a:rPr lang="ar-EG" dirty="0" smtClean="0">
                <a:solidFill>
                  <a:schemeClr val="tx1"/>
                </a:solidFill>
              </a:rPr>
              <a:t>لقد أثبتت البحوث أن </a:t>
            </a:r>
            <a:r>
              <a:rPr lang="ar-EG" b="1" dirty="0" smtClean="0">
                <a:solidFill>
                  <a:schemeClr val="tx1"/>
                </a:solidFill>
              </a:rPr>
              <a:t>الطريقة الكلية هى الأفضل فى التعلم </a:t>
            </a:r>
            <a:r>
              <a:rPr lang="ar-EG" dirty="0" smtClean="0">
                <a:solidFill>
                  <a:schemeClr val="tx1"/>
                </a:solidFill>
              </a:rPr>
              <a:t>مقارنة بالطريقة الجزئية. وكلما كان الموضوع متسلسلا بشكل منطقى </a:t>
            </a:r>
            <a:endParaRPr lang="en-US" dirty="0">
              <a:solidFill>
                <a:schemeClr val="tx1"/>
              </a:solidFill>
            </a:endParaRPr>
          </a:p>
        </p:txBody>
      </p:sp>
    </p:spTree>
    <p:extLst>
      <p:ext uri="{BB962C8B-B14F-4D97-AF65-F5344CB8AC3E}">
        <p14:creationId xmlns:p14="http://schemas.microsoft.com/office/powerpoint/2010/main" val="2468984728"/>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82000" cy="6096000"/>
          </a:xfrm>
        </p:spPr>
        <p:txBody>
          <a:bodyPr/>
          <a:lstStyle/>
          <a:p>
            <a:pPr algn="r" rtl="1"/>
            <a:r>
              <a:rPr lang="ar-EG" dirty="0" smtClean="0">
                <a:solidFill>
                  <a:schemeClr val="tx1"/>
                </a:solidFill>
              </a:rPr>
              <a:t>كلما سهل تعلمه بالطريقة الكلية.ولذلك ينبغى على المعلم أن يقدم للطالب فكرة اجماليةعامة عن الموضوع ثم يتطرق إلى التفاصيل والأجزاء الصغرى.وذلك لأن الكل هو الذى يعطى الأجزاء المكونة له معناها ومدلولها.</a:t>
            </a:r>
          </a:p>
          <a:p>
            <a:pPr algn="r" rtl="1"/>
            <a:r>
              <a:rPr lang="ar-EG" dirty="0" smtClean="0">
                <a:solidFill>
                  <a:schemeClr val="tx1"/>
                </a:solidFill>
              </a:rPr>
              <a:t>5- </a:t>
            </a:r>
            <a:r>
              <a:rPr lang="ar-EG" b="1" dirty="0" smtClean="0">
                <a:solidFill>
                  <a:schemeClr val="tx1"/>
                </a:solidFill>
              </a:rPr>
              <a:t>المعلم الناجح</a:t>
            </a:r>
            <a:r>
              <a:rPr lang="ar-EG" dirty="0" smtClean="0">
                <a:solidFill>
                  <a:schemeClr val="tx1"/>
                </a:solidFill>
              </a:rPr>
              <a:t>: دائما نجد أن المعلم الناجح هو الذى يستثير دافعية التلاميذ للتعلم والتحصيل، والى الحث على التنافس وتشجيع التعلم الذاتى والتعاونى، واستخدام أساليب وطرق تدريس تراعى الفروق الفردية.</a:t>
            </a:r>
            <a:endParaRPr lang="en-US" dirty="0">
              <a:solidFill>
                <a:schemeClr val="tx1"/>
              </a:solidFill>
            </a:endParaRPr>
          </a:p>
        </p:txBody>
      </p:sp>
    </p:spTree>
    <p:extLst>
      <p:ext uri="{BB962C8B-B14F-4D97-AF65-F5344CB8AC3E}">
        <p14:creationId xmlns:p14="http://schemas.microsoft.com/office/powerpoint/2010/main" val="758292571"/>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228600"/>
            <a:ext cx="8534400" cy="6324600"/>
          </a:xfrm>
        </p:spPr>
        <p:txBody>
          <a:bodyPr/>
          <a:lstStyle/>
          <a:p>
            <a:pPr algn="r" rtl="1"/>
            <a:r>
              <a:rPr lang="ar-EG" dirty="0" smtClean="0">
                <a:solidFill>
                  <a:schemeClr val="tx1"/>
                </a:solidFill>
              </a:rPr>
              <a:t>6- </a:t>
            </a:r>
            <a:r>
              <a:rPr lang="ar-EG" b="1" dirty="0" smtClean="0">
                <a:solidFill>
                  <a:schemeClr val="tx1"/>
                </a:solidFill>
              </a:rPr>
              <a:t>الدوافع:</a:t>
            </a:r>
          </a:p>
          <a:p>
            <a:pPr algn="r" rtl="1"/>
            <a:r>
              <a:rPr lang="ar-EG" dirty="0" smtClean="0">
                <a:solidFill>
                  <a:schemeClr val="tx1"/>
                </a:solidFill>
              </a:rPr>
              <a:t>هى مجموعة </a:t>
            </a:r>
            <a:r>
              <a:rPr lang="ar-EG" b="1" dirty="0" smtClean="0">
                <a:solidFill>
                  <a:schemeClr val="tx1"/>
                </a:solidFill>
              </a:rPr>
              <a:t>العوامل والوسائل </a:t>
            </a:r>
            <a:r>
              <a:rPr lang="ar-EG" dirty="0" smtClean="0">
                <a:solidFill>
                  <a:schemeClr val="tx1"/>
                </a:solidFill>
              </a:rPr>
              <a:t>التى تدفع الفرد وتشجيعه للاقبال على سلوك معين رغبة فى الحصول على </a:t>
            </a:r>
            <a:r>
              <a:rPr lang="ar-EG" b="1" dirty="0" smtClean="0">
                <a:solidFill>
                  <a:schemeClr val="tx1"/>
                </a:solidFill>
              </a:rPr>
              <a:t>النتائج الايجابية</a:t>
            </a:r>
            <a:r>
              <a:rPr lang="ar-EG" dirty="0" smtClean="0">
                <a:solidFill>
                  <a:schemeClr val="tx1"/>
                </a:solidFill>
              </a:rPr>
              <a:t>.</a:t>
            </a:r>
          </a:p>
          <a:p>
            <a:pPr marL="457200" indent="-457200" algn="r" rtl="1">
              <a:buFont typeface="Arial" charset="0"/>
              <a:buChar char="•"/>
            </a:pPr>
            <a:r>
              <a:rPr lang="ar-EG" b="1" dirty="0" smtClean="0">
                <a:solidFill>
                  <a:schemeClr val="tx1"/>
                </a:solidFill>
              </a:rPr>
              <a:t>الدافعية</a:t>
            </a:r>
            <a:r>
              <a:rPr lang="ar-EG" dirty="0" smtClean="0">
                <a:solidFill>
                  <a:schemeClr val="tx1"/>
                </a:solidFill>
              </a:rPr>
              <a:t>: </a:t>
            </a:r>
            <a:endParaRPr lang="en-US" dirty="0" smtClean="0">
              <a:solidFill>
                <a:schemeClr val="tx1"/>
              </a:solidFill>
            </a:endParaRPr>
          </a:p>
          <a:p>
            <a:pPr algn="r" rtl="1"/>
            <a:r>
              <a:rPr lang="ar-EG" dirty="0" smtClean="0">
                <a:solidFill>
                  <a:schemeClr val="tx1"/>
                </a:solidFill>
              </a:rPr>
              <a:t>هى عبارة عن </a:t>
            </a:r>
            <a:r>
              <a:rPr lang="ar-EG" b="1" dirty="0" smtClean="0">
                <a:solidFill>
                  <a:schemeClr val="tx1"/>
                </a:solidFill>
              </a:rPr>
              <a:t>عمليات داخلية </a:t>
            </a:r>
            <a:r>
              <a:rPr lang="ar-EG" dirty="0" smtClean="0">
                <a:solidFill>
                  <a:schemeClr val="tx1"/>
                </a:solidFill>
              </a:rPr>
              <a:t>فى الكائن الحى تحركه نحو تحقيق هدف معين.</a:t>
            </a:r>
          </a:p>
          <a:p>
            <a:pPr marL="457200" indent="-457200" algn="r" rtl="1">
              <a:buFont typeface="Arial" charset="0"/>
              <a:buChar char="•"/>
            </a:pPr>
            <a:r>
              <a:rPr lang="ar-EG" b="1" dirty="0" smtClean="0">
                <a:solidFill>
                  <a:schemeClr val="tx1"/>
                </a:solidFill>
              </a:rPr>
              <a:t>الدافعية للتعلم</a:t>
            </a:r>
            <a:r>
              <a:rPr lang="ar-EG" dirty="0" smtClean="0">
                <a:solidFill>
                  <a:schemeClr val="tx1"/>
                </a:solidFill>
              </a:rPr>
              <a:t>:</a:t>
            </a:r>
          </a:p>
          <a:p>
            <a:pPr algn="r" rtl="1"/>
            <a:r>
              <a:rPr lang="ar-EG" dirty="0" smtClean="0">
                <a:solidFill>
                  <a:schemeClr val="tx1"/>
                </a:solidFill>
              </a:rPr>
              <a:t>هى </a:t>
            </a:r>
            <a:r>
              <a:rPr lang="ar-EG" b="1" dirty="0" smtClean="0">
                <a:solidFill>
                  <a:schemeClr val="tx1"/>
                </a:solidFill>
              </a:rPr>
              <a:t>الحالة الفاعلة </a:t>
            </a:r>
            <a:r>
              <a:rPr lang="ar-EG" dirty="0" smtClean="0">
                <a:solidFill>
                  <a:schemeClr val="tx1"/>
                </a:solidFill>
              </a:rPr>
              <a:t>عند الفرد التى تؤدى الى </a:t>
            </a:r>
            <a:r>
              <a:rPr lang="ar-EG" b="1" dirty="0" smtClean="0">
                <a:solidFill>
                  <a:schemeClr val="tx1"/>
                </a:solidFill>
              </a:rPr>
              <a:t>تركيز انتباهه وتوجيه سلوكه </a:t>
            </a:r>
            <a:r>
              <a:rPr lang="ar-EG" dirty="0" smtClean="0">
                <a:solidFill>
                  <a:schemeClr val="tx1"/>
                </a:solidFill>
              </a:rPr>
              <a:t>نحو هدف معين وتعمل الدافعية على استمرارية نشاط الفرد فى الاتجاه ذاته الذى يؤدى إلى تحقيق الهدف</a:t>
            </a:r>
            <a:r>
              <a:rPr lang="ar-EG" dirty="0" smtClean="0"/>
              <a:t>.</a:t>
            </a:r>
          </a:p>
          <a:p>
            <a:pPr algn="r" rtl="1"/>
            <a:endParaRPr lang="ar-EG" dirty="0" smtClean="0"/>
          </a:p>
          <a:p>
            <a:pPr algn="r" rtl="1"/>
            <a:endParaRPr lang="en-US" dirty="0"/>
          </a:p>
        </p:txBody>
      </p:sp>
    </p:spTree>
    <p:extLst>
      <p:ext uri="{BB962C8B-B14F-4D97-AF65-F5344CB8AC3E}">
        <p14:creationId xmlns:p14="http://schemas.microsoft.com/office/powerpoint/2010/main" val="369340135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305800" cy="6096000"/>
          </a:xfrm>
        </p:spPr>
        <p:txBody>
          <a:bodyPr>
            <a:normAutofit fontScale="92500" lnSpcReduction="20000"/>
          </a:bodyPr>
          <a:lstStyle/>
          <a:p>
            <a:pPr marL="457200" indent="-457200" algn="r" rtl="1">
              <a:buFont typeface="Arial" charset="0"/>
              <a:buChar char="•"/>
            </a:pPr>
            <a:r>
              <a:rPr lang="ar-EG" b="1" dirty="0" smtClean="0">
                <a:solidFill>
                  <a:schemeClr val="tx1"/>
                </a:solidFill>
              </a:rPr>
              <a:t>ويوجد نوعان من الدوافع:</a:t>
            </a:r>
          </a:p>
          <a:p>
            <a:pPr algn="r" rtl="1"/>
            <a:r>
              <a:rPr lang="ar-EG" dirty="0">
                <a:solidFill>
                  <a:schemeClr val="tx1"/>
                </a:solidFill>
              </a:rPr>
              <a:t> </a:t>
            </a:r>
            <a:r>
              <a:rPr lang="ar-EG" dirty="0" smtClean="0">
                <a:solidFill>
                  <a:schemeClr val="tx1"/>
                </a:solidFill>
              </a:rPr>
              <a:t>  </a:t>
            </a:r>
            <a:r>
              <a:rPr lang="ar-EG" b="1" dirty="0" smtClean="0">
                <a:solidFill>
                  <a:schemeClr val="tx1"/>
                </a:solidFill>
              </a:rPr>
              <a:t>دوافع تنشأ عن حاجات الجسم الخاصة </a:t>
            </a:r>
            <a:r>
              <a:rPr lang="ar-EG" dirty="0" smtClean="0">
                <a:solidFill>
                  <a:schemeClr val="tx1"/>
                </a:solidFill>
              </a:rPr>
              <a:t>بوظائفه العضوية والفسيولوجية كالحاجة إلى الطعام والماء وتجنب البرد والحر والألم، وهذا النوع موجود فى الانسان بالفطرة وتسمى </a:t>
            </a:r>
            <a:r>
              <a:rPr lang="ar-EG" b="1" dirty="0" smtClean="0">
                <a:solidFill>
                  <a:schemeClr val="tx1"/>
                </a:solidFill>
              </a:rPr>
              <a:t>بالدوافع الفطرية</a:t>
            </a:r>
            <a:r>
              <a:rPr lang="ar-EG" dirty="0" smtClean="0">
                <a:solidFill>
                  <a:schemeClr val="tx1"/>
                </a:solidFill>
              </a:rPr>
              <a:t>. وهناك </a:t>
            </a:r>
            <a:r>
              <a:rPr lang="ar-EG" b="1" dirty="0" smtClean="0">
                <a:solidFill>
                  <a:schemeClr val="tx1"/>
                </a:solidFill>
              </a:rPr>
              <a:t>الدوافع المكتسبة </a:t>
            </a:r>
            <a:r>
              <a:rPr lang="ar-EG" dirty="0" smtClean="0">
                <a:solidFill>
                  <a:schemeClr val="tx1"/>
                </a:solidFill>
              </a:rPr>
              <a:t>من البيئة وتأتى نتيجة نمو الفرد واتصالاته بالآخرين واحتكاكه بظروف الحياة العامة مثل الحاجة إلى التقدير الاجتماعى وإلى النجاح والشعور بالأمن وغيرها ويطلق على هذا النوع من الدوافع اسم الدوافع الثانوية أو المكتسبة.</a:t>
            </a:r>
          </a:p>
          <a:p>
            <a:pPr marL="457200" indent="-457200" algn="r" rtl="1">
              <a:buFont typeface="Arial" charset="0"/>
              <a:buChar char="•"/>
            </a:pPr>
            <a:r>
              <a:rPr lang="ar-EG" b="1" dirty="0" smtClean="0">
                <a:solidFill>
                  <a:schemeClr val="tx1"/>
                </a:solidFill>
              </a:rPr>
              <a:t>أولا:الدوافع الأولية</a:t>
            </a:r>
            <a:r>
              <a:rPr lang="ar-EG" dirty="0" smtClean="0">
                <a:solidFill>
                  <a:schemeClr val="tx1"/>
                </a:solidFill>
              </a:rPr>
              <a:t>: وهى دوافع فطرية أى موروثة، كما أنها غالبا بيولوجية جسمية يشترك فيها الانسان والحيوان معا.</a:t>
            </a:r>
          </a:p>
          <a:p>
            <a:pPr algn="r" rtl="1"/>
            <a:r>
              <a:rPr lang="ar-EG" dirty="0">
                <a:solidFill>
                  <a:schemeClr val="tx1"/>
                </a:solidFill>
              </a:rPr>
              <a:t> </a:t>
            </a:r>
            <a:r>
              <a:rPr lang="ar-EG" b="1" dirty="0" smtClean="0">
                <a:solidFill>
                  <a:schemeClr val="tx1"/>
                </a:solidFill>
              </a:rPr>
              <a:t>وتقسم الدوافع الأولية أو الفطرية إلى:</a:t>
            </a:r>
          </a:p>
          <a:p>
            <a:pPr marL="457200" indent="-457200" algn="r" rtl="1">
              <a:buFontTx/>
              <a:buChar char="-"/>
            </a:pPr>
            <a:r>
              <a:rPr lang="ar-EG" b="1" dirty="0" smtClean="0">
                <a:solidFill>
                  <a:schemeClr val="tx1"/>
                </a:solidFill>
              </a:rPr>
              <a:t>دوافع فطرية للابقاء على حياة الفرد </a:t>
            </a:r>
            <a:r>
              <a:rPr lang="ar-EG" dirty="0" smtClean="0">
                <a:solidFill>
                  <a:schemeClr val="tx1"/>
                </a:solidFill>
              </a:rPr>
              <a:t>مثل الحاجة إلى التنفس والغذاء والنوم والإخراج.</a:t>
            </a:r>
          </a:p>
          <a:p>
            <a:pPr algn="r" rtl="1"/>
            <a:r>
              <a:rPr lang="ar-EG" dirty="0"/>
              <a:t> </a:t>
            </a:r>
            <a:r>
              <a:rPr lang="ar-EG" dirty="0" smtClean="0"/>
              <a:t>       </a:t>
            </a:r>
            <a:endParaRPr lang="en-US" dirty="0"/>
          </a:p>
        </p:txBody>
      </p:sp>
    </p:spTree>
    <p:extLst>
      <p:ext uri="{BB962C8B-B14F-4D97-AF65-F5344CB8AC3E}">
        <p14:creationId xmlns:p14="http://schemas.microsoft.com/office/powerpoint/2010/main" val="13546043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229600" cy="6019800"/>
          </a:xfrm>
        </p:spPr>
        <p:txBody>
          <a:bodyPr/>
          <a:lstStyle/>
          <a:p>
            <a:pPr marL="457200" indent="-457200" algn="r" rtl="1">
              <a:buFontTx/>
              <a:buChar char="-"/>
            </a:pPr>
            <a:r>
              <a:rPr lang="ar-EG" b="1" dirty="0" smtClean="0">
                <a:solidFill>
                  <a:schemeClr val="tx1"/>
                </a:solidFill>
              </a:rPr>
              <a:t>دوافع فطرية لدرء اأخطار </a:t>
            </a:r>
            <a:r>
              <a:rPr lang="ar-EG" dirty="0" smtClean="0">
                <a:solidFill>
                  <a:schemeClr val="tx1"/>
                </a:solidFill>
              </a:rPr>
              <a:t>التى تواجه الكائن الحى.</a:t>
            </a:r>
          </a:p>
          <a:p>
            <a:pPr marL="457200" indent="-457200" algn="r" rtl="1">
              <a:buFontTx/>
              <a:buChar char="-"/>
            </a:pPr>
            <a:r>
              <a:rPr lang="ar-EG" b="1" dirty="0" smtClean="0">
                <a:solidFill>
                  <a:schemeClr val="tx1"/>
                </a:solidFill>
              </a:rPr>
              <a:t>دوافع فطرية للابقاء على النوع.</a:t>
            </a:r>
          </a:p>
          <a:p>
            <a:pPr algn="r" rtl="1"/>
            <a:r>
              <a:rPr lang="ar-EG" dirty="0">
                <a:solidFill>
                  <a:schemeClr val="tx1"/>
                </a:solidFill>
              </a:rPr>
              <a:t> </a:t>
            </a:r>
            <a:r>
              <a:rPr lang="ar-EG" dirty="0" smtClean="0">
                <a:solidFill>
                  <a:schemeClr val="tx1"/>
                </a:solidFill>
              </a:rPr>
              <a:t>   وكل دافع من الدوافع الفطرية يتضمن ثلاث نواح هى:</a:t>
            </a:r>
          </a:p>
          <a:p>
            <a:pPr algn="r" rtl="1"/>
            <a:r>
              <a:rPr lang="ar-EG" dirty="0">
                <a:solidFill>
                  <a:schemeClr val="tx1"/>
                </a:solidFill>
              </a:rPr>
              <a:t> </a:t>
            </a:r>
            <a:r>
              <a:rPr lang="ar-EG" dirty="0" smtClean="0">
                <a:solidFill>
                  <a:schemeClr val="tx1"/>
                </a:solidFill>
              </a:rPr>
              <a:t> - الناحية الفسيولوجية.</a:t>
            </a:r>
          </a:p>
          <a:p>
            <a:pPr algn="r" rtl="1"/>
            <a:r>
              <a:rPr lang="ar-EG" dirty="0">
                <a:solidFill>
                  <a:schemeClr val="tx1"/>
                </a:solidFill>
              </a:rPr>
              <a:t> </a:t>
            </a:r>
            <a:r>
              <a:rPr lang="ar-EG" dirty="0" smtClean="0">
                <a:solidFill>
                  <a:schemeClr val="tx1"/>
                </a:solidFill>
              </a:rPr>
              <a:t> - الناحية الشعورية.</a:t>
            </a:r>
          </a:p>
          <a:p>
            <a:pPr algn="r" rtl="1"/>
            <a:r>
              <a:rPr lang="ar-EG" dirty="0">
                <a:solidFill>
                  <a:schemeClr val="tx1"/>
                </a:solidFill>
              </a:rPr>
              <a:t> </a:t>
            </a:r>
            <a:r>
              <a:rPr lang="ar-EG" dirty="0" smtClean="0">
                <a:solidFill>
                  <a:schemeClr val="tx1"/>
                </a:solidFill>
              </a:rPr>
              <a:t> - الناحية السلوكية.</a:t>
            </a:r>
          </a:p>
          <a:p>
            <a:pPr algn="r" rtl="1"/>
            <a:r>
              <a:rPr lang="ar-EG" dirty="0" smtClean="0">
                <a:solidFill>
                  <a:schemeClr val="tx1"/>
                </a:solidFill>
              </a:rPr>
              <a:t>مثال: دافع العطش له ناحية فسيولوجية تتمثل فى التغيرات العضوية التى تنتج عن العطش كجفاف الفم والحلق، والشعور بالعطش يتمثل فى الناحية الشعورية، أما السلوك أو النشاط الذى يقوم به الفرد لاشباع عطشه هذا يمثل الناحية السلوكية.</a:t>
            </a:r>
            <a:endParaRPr lang="en-US" dirty="0">
              <a:solidFill>
                <a:schemeClr val="tx1"/>
              </a:solidFill>
            </a:endParaRPr>
          </a:p>
        </p:txBody>
      </p:sp>
    </p:spTree>
    <p:extLst>
      <p:ext uri="{BB962C8B-B14F-4D97-AF65-F5344CB8AC3E}">
        <p14:creationId xmlns:p14="http://schemas.microsoft.com/office/powerpoint/2010/main" val="2361172291"/>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533400"/>
            <a:ext cx="8610600" cy="5867400"/>
          </a:xfrm>
        </p:spPr>
        <p:txBody>
          <a:bodyPr/>
          <a:lstStyle/>
          <a:p>
            <a:pPr algn="r" rtl="1"/>
            <a:r>
              <a:rPr lang="ar-EG" b="1" dirty="0" smtClean="0">
                <a:solidFill>
                  <a:schemeClr val="tx1"/>
                </a:solidFill>
              </a:rPr>
              <a:t>* بعض المصطلحات المرتبطة بالدوافع:</a:t>
            </a:r>
          </a:p>
          <a:p>
            <a:pPr algn="r" rtl="1"/>
            <a:r>
              <a:rPr lang="ar-EG" b="1" dirty="0" smtClean="0">
                <a:solidFill>
                  <a:schemeClr val="tx1"/>
                </a:solidFill>
              </a:rPr>
              <a:t>الحاجة: </a:t>
            </a:r>
            <a:r>
              <a:rPr lang="ar-EG" dirty="0" smtClean="0">
                <a:solidFill>
                  <a:schemeClr val="tx1"/>
                </a:solidFill>
              </a:rPr>
              <a:t>هى </a:t>
            </a:r>
            <a:r>
              <a:rPr lang="ar-EG" b="1" dirty="0" smtClean="0">
                <a:solidFill>
                  <a:schemeClr val="tx1"/>
                </a:solidFill>
              </a:rPr>
              <a:t>حالة من النقص </a:t>
            </a:r>
            <a:r>
              <a:rPr lang="ar-EG" dirty="0" smtClean="0">
                <a:solidFill>
                  <a:schemeClr val="tx1"/>
                </a:solidFill>
              </a:rPr>
              <a:t>أو الاضطراب الجسمى أو النفسى تثير التوتر والضيق إذا لم تشبع.</a:t>
            </a:r>
          </a:p>
          <a:p>
            <a:pPr algn="r" rtl="1"/>
            <a:r>
              <a:rPr lang="ar-EG" b="1" dirty="0" smtClean="0">
                <a:solidFill>
                  <a:schemeClr val="tx1"/>
                </a:solidFill>
              </a:rPr>
              <a:t>التوتر</a:t>
            </a:r>
            <a:r>
              <a:rPr lang="ar-EG" dirty="0" smtClean="0">
                <a:solidFill>
                  <a:schemeClr val="tx1"/>
                </a:solidFill>
              </a:rPr>
              <a:t>: هو حالة </a:t>
            </a:r>
            <a:r>
              <a:rPr lang="ar-EG" b="1" dirty="0" smtClean="0">
                <a:solidFill>
                  <a:schemeClr val="tx1"/>
                </a:solidFill>
              </a:rPr>
              <a:t>القلق</a:t>
            </a:r>
            <a:r>
              <a:rPr lang="ar-EG" dirty="0" smtClean="0">
                <a:solidFill>
                  <a:schemeClr val="tx1"/>
                </a:solidFill>
              </a:rPr>
              <a:t> وا</a:t>
            </a:r>
            <a:r>
              <a:rPr lang="ar-EG" b="1" dirty="0" smtClean="0">
                <a:solidFill>
                  <a:schemeClr val="tx1"/>
                </a:solidFill>
              </a:rPr>
              <a:t>لاضطراب</a:t>
            </a:r>
            <a:r>
              <a:rPr lang="ar-EG" dirty="0" smtClean="0">
                <a:solidFill>
                  <a:schemeClr val="tx1"/>
                </a:solidFill>
              </a:rPr>
              <a:t> </a:t>
            </a:r>
            <a:r>
              <a:rPr lang="ar-EG" b="1" dirty="0" smtClean="0">
                <a:solidFill>
                  <a:schemeClr val="tx1"/>
                </a:solidFill>
              </a:rPr>
              <a:t>وعدم الاستقرار</a:t>
            </a:r>
            <a:r>
              <a:rPr lang="ar-EG" dirty="0" smtClean="0">
                <a:solidFill>
                  <a:schemeClr val="tx1"/>
                </a:solidFill>
              </a:rPr>
              <a:t>.</a:t>
            </a:r>
          </a:p>
          <a:p>
            <a:pPr algn="r" rtl="1"/>
            <a:r>
              <a:rPr lang="ar-EG" b="1" dirty="0" smtClean="0">
                <a:solidFill>
                  <a:schemeClr val="tx1"/>
                </a:solidFill>
              </a:rPr>
              <a:t>الحافز</a:t>
            </a:r>
            <a:r>
              <a:rPr lang="ar-EG" dirty="0" smtClean="0">
                <a:solidFill>
                  <a:schemeClr val="tx1"/>
                </a:solidFill>
              </a:rPr>
              <a:t>: تمثل المثيرات الداخلية تحرك الكائن الحى لتحقيق هدف معين.</a:t>
            </a:r>
          </a:p>
          <a:p>
            <a:pPr algn="r" rtl="1"/>
            <a:r>
              <a:rPr lang="ar-EG" b="1" dirty="0" smtClean="0">
                <a:solidFill>
                  <a:schemeClr val="tx1"/>
                </a:solidFill>
              </a:rPr>
              <a:t>الباعث</a:t>
            </a:r>
            <a:r>
              <a:rPr lang="ar-EG" dirty="0" smtClean="0">
                <a:solidFill>
                  <a:schemeClr val="tx1"/>
                </a:solidFill>
              </a:rPr>
              <a:t>: هو الموضوع الذى يوجه استجابة الفرد نحوه أو يبعده عنه، ويعمل على إزالة الضيق والتوتر.</a:t>
            </a:r>
          </a:p>
          <a:p>
            <a:pPr marL="457200" indent="-457200" algn="r" rtl="1">
              <a:buFont typeface="Arial" charset="0"/>
              <a:buChar char="•"/>
            </a:pPr>
            <a:r>
              <a:rPr lang="ar-EG" b="1" dirty="0" smtClean="0">
                <a:solidFill>
                  <a:schemeClr val="tx1"/>
                </a:solidFill>
              </a:rPr>
              <a:t>الدوافع الثانوية:</a:t>
            </a:r>
          </a:p>
          <a:p>
            <a:pPr algn="r" rtl="1"/>
            <a:r>
              <a:rPr lang="ar-EG" dirty="0" smtClean="0">
                <a:solidFill>
                  <a:schemeClr val="tx1"/>
                </a:solidFill>
              </a:rPr>
              <a:t> تنمو مع نمو الفرد مجموعة كبيرة من الدوافع المكتسبة تشتق من</a:t>
            </a:r>
            <a:endParaRPr lang="en-US" dirty="0">
              <a:solidFill>
                <a:schemeClr val="tx1"/>
              </a:solidFill>
            </a:endParaRPr>
          </a:p>
        </p:txBody>
      </p:sp>
    </p:spTree>
    <p:extLst>
      <p:ext uri="{BB962C8B-B14F-4D97-AF65-F5344CB8AC3E}">
        <p14:creationId xmlns:p14="http://schemas.microsoft.com/office/powerpoint/2010/main" val="425225366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04800"/>
            <a:ext cx="8229600" cy="6096000"/>
          </a:xfrm>
        </p:spPr>
        <p:txBody>
          <a:bodyPr/>
          <a:lstStyle/>
          <a:p>
            <a:pPr algn="r" rtl="1"/>
            <a:r>
              <a:rPr lang="ar-EG" dirty="0" smtClean="0">
                <a:solidFill>
                  <a:schemeClr val="tx1"/>
                </a:solidFill>
              </a:rPr>
              <a:t>الدوافع الأولية وذلك سميت </a:t>
            </a:r>
            <a:r>
              <a:rPr lang="ar-EG" b="1" dirty="0" smtClean="0">
                <a:solidFill>
                  <a:schemeClr val="tx1"/>
                </a:solidFill>
              </a:rPr>
              <a:t>الدوافع الثانوية</a:t>
            </a:r>
            <a:r>
              <a:rPr lang="ar-EG" dirty="0" smtClean="0">
                <a:solidFill>
                  <a:schemeClr val="tx1"/>
                </a:solidFill>
              </a:rPr>
              <a:t>، ومن أهم هذه الدوافع:</a:t>
            </a:r>
          </a:p>
          <a:p>
            <a:pPr algn="r" rtl="1"/>
            <a:r>
              <a:rPr lang="ar-EG" dirty="0" smtClean="0">
                <a:solidFill>
                  <a:schemeClr val="tx1"/>
                </a:solidFill>
              </a:rPr>
              <a:t>1- الحاجة إلى الأمن.</a:t>
            </a:r>
          </a:p>
          <a:p>
            <a:pPr algn="r" rtl="1"/>
            <a:r>
              <a:rPr lang="ar-EG" dirty="0" smtClean="0">
                <a:solidFill>
                  <a:schemeClr val="tx1"/>
                </a:solidFill>
              </a:rPr>
              <a:t>2- الحاجة إلى التقدير الاجتماعى.</a:t>
            </a:r>
          </a:p>
          <a:p>
            <a:pPr algn="r" rtl="1"/>
            <a:r>
              <a:rPr lang="ar-EG" dirty="0" smtClean="0">
                <a:solidFill>
                  <a:schemeClr val="tx1"/>
                </a:solidFill>
              </a:rPr>
              <a:t>3- الحاجة إلى تحقيق الذات.</a:t>
            </a:r>
          </a:p>
          <a:p>
            <a:pPr marL="457200" indent="-457200" algn="r" rtl="1">
              <a:buFont typeface="Arial" charset="0"/>
              <a:buChar char="•"/>
            </a:pPr>
            <a:r>
              <a:rPr lang="ar-EG" b="1" dirty="0" smtClean="0">
                <a:solidFill>
                  <a:schemeClr val="tx1"/>
                </a:solidFill>
              </a:rPr>
              <a:t>الفرق بين الدوافع الأولية والثانوية:</a:t>
            </a:r>
          </a:p>
          <a:p>
            <a:pPr algn="r" rtl="1"/>
            <a:r>
              <a:rPr lang="ar-EG" dirty="0" smtClean="0">
                <a:solidFill>
                  <a:schemeClr val="tx1"/>
                </a:solidFill>
              </a:rPr>
              <a:t>1- الدوافع الأولية </a:t>
            </a:r>
            <a:r>
              <a:rPr lang="ar-EG" b="1" dirty="0" smtClean="0">
                <a:solidFill>
                  <a:schemeClr val="tx1"/>
                </a:solidFill>
              </a:rPr>
              <a:t>موروثة</a:t>
            </a:r>
            <a:r>
              <a:rPr lang="ar-EG" dirty="0" smtClean="0">
                <a:solidFill>
                  <a:schemeClr val="tx1"/>
                </a:solidFill>
              </a:rPr>
              <a:t> فى حين أن الدوافع الثانوية </a:t>
            </a:r>
            <a:r>
              <a:rPr lang="ar-EG" b="1" dirty="0" smtClean="0">
                <a:solidFill>
                  <a:schemeClr val="tx1"/>
                </a:solidFill>
              </a:rPr>
              <a:t>مكتسبة</a:t>
            </a:r>
            <a:r>
              <a:rPr lang="ar-EG" dirty="0" smtClean="0">
                <a:solidFill>
                  <a:schemeClr val="tx1"/>
                </a:solidFill>
              </a:rPr>
              <a:t>.</a:t>
            </a:r>
          </a:p>
          <a:p>
            <a:pPr algn="r" rtl="1"/>
            <a:r>
              <a:rPr lang="ar-EG" dirty="0" smtClean="0">
                <a:solidFill>
                  <a:schemeClr val="tx1"/>
                </a:solidFill>
              </a:rPr>
              <a:t>2- الدوافع الأولية </a:t>
            </a:r>
            <a:r>
              <a:rPr lang="ar-EG" b="1" dirty="0" smtClean="0">
                <a:solidFill>
                  <a:schemeClr val="tx1"/>
                </a:solidFill>
              </a:rPr>
              <a:t>عامة</a:t>
            </a:r>
            <a:r>
              <a:rPr lang="ar-EG" dirty="0" smtClean="0">
                <a:solidFill>
                  <a:schemeClr val="tx1"/>
                </a:solidFill>
              </a:rPr>
              <a:t> بين أفراد النوع فى حين أن الثانوية ليست كذلك.</a:t>
            </a:r>
          </a:p>
          <a:p>
            <a:pPr algn="r" rtl="1"/>
            <a:r>
              <a:rPr lang="ar-EG" dirty="0" smtClean="0">
                <a:solidFill>
                  <a:schemeClr val="tx1"/>
                </a:solidFill>
              </a:rPr>
              <a:t>3- الدوافع الأولية </a:t>
            </a:r>
            <a:r>
              <a:rPr lang="ar-EG" b="1" dirty="0" smtClean="0">
                <a:solidFill>
                  <a:schemeClr val="tx1"/>
                </a:solidFill>
              </a:rPr>
              <a:t>ملحة</a:t>
            </a:r>
            <a:r>
              <a:rPr lang="ar-EG" dirty="0" smtClean="0">
                <a:solidFill>
                  <a:schemeClr val="tx1"/>
                </a:solidFill>
              </a:rPr>
              <a:t> لا تقبل التأجيل بعكس الثانوية.</a:t>
            </a:r>
            <a:endParaRPr lang="en-US" dirty="0">
              <a:solidFill>
                <a:schemeClr val="tx1"/>
              </a:solidFill>
            </a:endParaRPr>
          </a:p>
        </p:txBody>
      </p:sp>
    </p:spTree>
    <p:extLst>
      <p:ext uri="{BB962C8B-B14F-4D97-AF65-F5344CB8AC3E}">
        <p14:creationId xmlns:p14="http://schemas.microsoft.com/office/powerpoint/2010/main" val="66918855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bg>
      <p:bgPr>
        <a:blipFill dpi="0" rotWithShape="1">
          <a:blip r:embed="rId2">
            <a:lum/>
          </a:blip>
          <a:srcRect/>
          <a:stretch>
            <a:fillRect l="-10000" r="-10000"/>
          </a:stretch>
        </a:blip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3611562"/>
          </a:xfrm>
        </p:spPr>
        <p:txBody>
          <a:bodyPr>
            <a:normAutofit/>
          </a:bodyPr>
          <a:lstStyle/>
          <a:p>
            <a:r>
              <a:rPr lang="ar-EG" sz="3200" b="1" dirty="0" smtClean="0">
                <a:effectLst>
                  <a:outerShdw blurRad="38100" dist="38100" dir="2700000" algn="tl">
                    <a:srgbClr val="000000">
                      <a:alpha val="43137"/>
                    </a:srgbClr>
                  </a:outerShdw>
                </a:effectLst>
                <a:latin typeface="Arabic Typesetting" pitchFamily="66" charset="-78"/>
                <a:cs typeface="Arabic Typesetting" pitchFamily="66" charset="-78"/>
              </a:rPr>
              <a:t>المحاضرة الثانية</a:t>
            </a:r>
            <a:br>
              <a:rPr lang="ar-EG" sz="3200" b="1" dirty="0" smtClean="0">
                <a:effectLst>
                  <a:outerShdw blurRad="38100" dist="38100" dir="2700000" algn="tl">
                    <a:srgbClr val="000000">
                      <a:alpha val="43137"/>
                    </a:srgbClr>
                  </a:outerShdw>
                </a:effectLst>
                <a:latin typeface="Arabic Typesetting" pitchFamily="66" charset="-78"/>
                <a:cs typeface="Arabic Typesetting" pitchFamily="66" charset="-78"/>
              </a:rPr>
            </a:br>
            <a:r>
              <a:rPr lang="ar-EG" sz="3200" b="1" dirty="0" smtClean="0">
                <a:effectLst>
                  <a:outerShdw blurRad="38100" dist="38100" dir="2700000" algn="tl">
                    <a:srgbClr val="000000">
                      <a:alpha val="43137"/>
                    </a:srgbClr>
                  </a:outerShdw>
                </a:effectLst>
                <a:latin typeface="Arabic Typesetting" pitchFamily="66" charset="-78"/>
                <a:cs typeface="Arabic Typesetting" pitchFamily="66" charset="-78"/>
              </a:rPr>
              <a:t>محاضرة بعنوان </a:t>
            </a:r>
            <a:r>
              <a:rPr lang="ar-EG" sz="6000" b="1" dirty="0" smtClean="0">
                <a:effectLst>
                  <a:outerShdw blurRad="38100" dist="38100" dir="2700000" algn="tl">
                    <a:srgbClr val="000000">
                      <a:alpha val="43137"/>
                    </a:srgbClr>
                  </a:outerShdw>
                </a:effectLst>
                <a:latin typeface="Arabic Typesetting" pitchFamily="66" charset="-78"/>
                <a:cs typeface="Arabic Typesetting" pitchFamily="66" charset="-78"/>
              </a:rPr>
              <a:t/>
            </a:r>
            <a:br>
              <a:rPr lang="ar-EG" sz="6000" b="1" dirty="0" smtClean="0">
                <a:effectLst>
                  <a:outerShdw blurRad="38100" dist="38100" dir="2700000" algn="tl">
                    <a:srgbClr val="000000">
                      <a:alpha val="43137"/>
                    </a:srgbClr>
                  </a:outerShdw>
                </a:effectLst>
                <a:latin typeface="Arabic Typesetting" pitchFamily="66" charset="-78"/>
                <a:cs typeface="Arabic Typesetting" pitchFamily="66" charset="-78"/>
              </a:rPr>
            </a:br>
            <a:r>
              <a:rPr lang="ar-EG" sz="6000" b="1" dirty="0" smtClean="0">
                <a:effectLst>
                  <a:outerShdw blurRad="38100" dist="38100" dir="2700000" algn="tl">
                    <a:srgbClr val="000000">
                      <a:alpha val="43137"/>
                    </a:srgbClr>
                  </a:outerShdw>
                </a:effectLst>
                <a:latin typeface="Arabic Typesetting" pitchFamily="66" charset="-78"/>
                <a:cs typeface="Arabic Typesetting" pitchFamily="66" charset="-78"/>
              </a:rPr>
              <a:t>«مفهوم التعلم»</a:t>
            </a:r>
            <a:endParaRPr lang="en-US" sz="6000" b="1" dirty="0">
              <a:effectLst>
                <a:outerShdw blurRad="38100" dist="38100" dir="2700000" algn="tl">
                  <a:srgbClr val="000000">
                    <a:alpha val="43137"/>
                  </a:srgbClr>
                </a:outerShdw>
              </a:effectLst>
              <a:latin typeface="Arabic Typesetting" pitchFamily="66" charset="-78"/>
              <a:cs typeface="Arabic Typesetting" pitchFamily="66" charset="-78"/>
            </a:endParaRPr>
          </a:p>
        </p:txBody>
      </p:sp>
      <p:sp>
        <p:nvSpPr>
          <p:cNvPr id="3" name="Content Placeholder 2"/>
          <p:cNvSpPr>
            <a:spLocks noGrp="1"/>
          </p:cNvSpPr>
          <p:nvPr>
            <p:ph idx="1"/>
          </p:nvPr>
        </p:nvSpPr>
        <p:spPr>
          <a:xfrm>
            <a:off x="609600" y="5562600"/>
            <a:ext cx="8229600" cy="1173163"/>
          </a:xfrm>
        </p:spPr>
        <p:txBody>
          <a:bodyPr/>
          <a:lstStyle/>
          <a:p>
            <a:pPr marL="0" indent="0" algn="r" rtl="1">
              <a:buNone/>
            </a:pPr>
            <a:r>
              <a:rPr lang="ar-EG" b="1" dirty="0" smtClean="0">
                <a:solidFill>
                  <a:schemeClr val="tx2">
                    <a:lumMod val="75000"/>
                  </a:schemeClr>
                </a:solidFill>
                <a:latin typeface="Andalus" pitchFamily="18" charset="-78"/>
                <a:cs typeface="Andalus" pitchFamily="18" charset="-78"/>
              </a:rPr>
              <a:t>اعداد :</a:t>
            </a:r>
          </a:p>
          <a:p>
            <a:pPr marL="0" indent="0" algn="r" rtl="1">
              <a:buNone/>
            </a:pPr>
            <a:r>
              <a:rPr lang="ar-EG" b="1" dirty="0" smtClean="0">
                <a:solidFill>
                  <a:schemeClr val="tx2">
                    <a:lumMod val="75000"/>
                  </a:schemeClr>
                </a:solidFill>
                <a:latin typeface="Andalus" pitchFamily="18" charset="-78"/>
                <a:cs typeface="Andalus" pitchFamily="18" charset="-78"/>
              </a:rPr>
              <a:t>د/ مني حامد أبووردة</a:t>
            </a:r>
            <a:endParaRPr lang="en-US" b="1" dirty="0">
              <a:solidFill>
                <a:schemeClr val="tx2">
                  <a:lumMod val="75000"/>
                </a:schemeClr>
              </a:solidFill>
              <a:latin typeface="Andalus" pitchFamily="18" charset="-78"/>
              <a:cs typeface="Andalus" pitchFamily="18" charset="-78"/>
            </a:endParaRPr>
          </a:p>
        </p:txBody>
      </p:sp>
      <p:sp>
        <p:nvSpPr>
          <p:cNvPr id="4" name="TextBox 3"/>
          <p:cNvSpPr txBox="1"/>
          <p:nvPr/>
        </p:nvSpPr>
        <p:spPr>
          <a:xfrm>
            <a:off x="6477000" y="533400"/>
            <a:ext cx="2133600" cy="923330"/>
          </a:xfrm>
          <a:prstGeom prst="rect">
            <a:avLst/>
          </a:prstGeom>
          <a:noFill/>
        </p:spPr>
        <p:txBody>
          <a:bodyPr wrap="square" rtlCol="0">
            <a:spAutoFit/>
          </a:bodyPr>
          <a:lstStyle/>
          <a:p>
            <a:pPr algn="r" rtl="1"/>
            <a:r>
              <a:rPr lang="ar-EG" b="1" dirty="0" smtClean="0"/>
              <a:t>المملكة العربية السعودية</a:t>
            </a:r>
          </a:p>
          <a:p>
            <a:pPr algn="r" rtl="1"/>
            <a:r>
              <a:rPr lang="ar-EG" b="1" dirty="0" smtClean="0"/>
              <a:t>جامعة المجمعة</a:t>
            </a:r>
          </a:p>
          <a:p>
            <a:pPr algn="r" rtl="1"/>
            <a:r>
              <a:rPr lang="ar-EG" b="1" dirty="0" smtClean="0"/>
              <a:t>كلية التربية بالزلفى</a:t>
            </a:r>
            <a:endParaRPr lang="en-US" b="1" dirty="0"/>
          </a:p>
        </p:txBody>
      </p:sp>
    </p:spTree>
    <p:extLst>
      <p:ext uri="{BB962C8B-B14F-4D97-AF65-F5344CB8AC3E}">
        <p14:creationId xmlns:p14="http://schemas.microsoft.com/office/powerpoint/2010/main" val="653070978"/>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81000" y="152400"/>
            <a:ext cx="8229600" cy="5973763"/>
          </a:xfrm>
        </p:spPr>
        <p:txBody>
          <a:bodyPr>
            <a:normAutofit fontScale="92500"/>
          </a:bodyPr>
          <a:lstStyle/>
          <a:p>
            <a:pPr algn="r" rtl="1"/>
            <a:r>
              <a:rPr lang="ar-EG" dirty="0" smtClean="0"/>
              <a:t>4- يلعب ا</a:t>
            </a:r>
            <a:r>
              <a:rPr lang="ar-EG" b="1" dirty="0" smtClean="0"/>
              <a:t>لتعلم </a:t>
            </a:r>
            <a:r>
              <a:rPr lang="ar-EG" dirty="0" smtClean="0"/>
              <a:t>دورا كبيرا فى الدوافع الثانوية بعكس الأولية.</a:t>
            </a:r>
          </a:p>
          <a:p>
            <a:pPr marL="0" indent="0" algn="r" rtl="1">
              <a:buNone/>
            </a:pPr>
            <a:r>
              <a:rPr lang="ar-EG" dirty="0" smtClean="0"/>
              <a:t>5- يمكن </a:t>
            </a:r>
            <a:r>
              <a:rPr lang="ar-EG" b="1" dirty="0" smtClean="0"/>
              <a:t>تعديل</a:t>
            </a:r>
            <a:r>
              <a:rPr lang="ar-EG" dirty="0" smtClean="0"/>
              <a:t> الدوافع الثانوية أو </a:t>
            </a:r>
            <a:r>
              <a:rPr lang="ar-EG" b="1" dirty="0" smtClean="0"/>
              <a:t>تأجيلها</a:t>
            </a:r>
            <a:r>
              <a:rPr lang="ar-EG" dirty="0" smtClean="0"/>
              <a:t> لفترة طويلة بعكس الثانوية.</a:t>
            </a:r>
          </a:p>
          <a:p>
            <a:pPr algn="r" rtl="1">
              <a:buFont typeface="Arial" charset="0"/>
              <a:buChar char="•"/>
            </a:pPr>
            <a:r>
              <a:rPr lang="ar-EG" b="1" dirty="0" smtClean="0"/>
              <a:t>وظائف الدوافع:</a:t>
            </a:r>
          </a:p>
          <a:p>
            <a:pPr marL="0" indent="0" algn="r" rtl="1">
              <a:buNone/>
            </a:pPr>
            <a:r>
              <a:rPr lang="ar-EG" dirty="0" smtClean="0"/>
              <a:t>1- توجيه السلوك.</a:t>
            </a:r>
          </a:p>
          <a:p>
            <a:pPr marL="0" indent="0" algn="r" rtl="1">
              <a:buNone/>
            </a:pPr>
            <a:r>
              <a:rPr lang="ar-EG" dirty="0" smtClean="0"/>
              <a:t>2- استثارة السلوك.</a:t>
            </a:r>
          </a:p>
          <a:p>
            <a:pPr marL="0" indent="0" algn="r" rtl="1">
              <a:buNone/>
            </a:pPr>
            <a:r>
              <a:rPr lang="ar-EG" dirty="0" smtClean="0"/>
              <a:t>3- المحافظة على استمرارية السلوك.</a:t>
            </a:r>
          </a:p>
          <a:p>
            <a:pPr algn="r" rtl="1">
              <a:buFont typeface="Arial" charset="0"/>
              <a:buChar char="•"/>
            </a:pPr>
            <a:r>
              <a:rPr lang="ar-EG" b="1" dirty="0" smtClean="0"/>
              <a:t>بعض الدوافع التى تتعلق بالتعلم</a:t>
            </a:r>
            <a:r>
              <a:rPr lang="ar-EG" dirty="0" smtClean="0"/>
              <a:t>:</a:t>
            </a:r>
          </a:p>
          <a:p>
            <a:pPr marL="514350" indent="-514350" algn="r" rtl="1">
              <a:buAutoNum type="arabic1Minus"/>
            </a:pPr>
            <a:r>
              <a:rPr lang="ar-EG" b="1" dirty="0" smtClean="0"/>
              <a:t>دافع الانجاز</a:t>
            </a:r>
            <a:r>
              <a:rPr lang="ar-EG" dirty="0" smtClean="0"/>
              <a:t>:ويتمثل هذا الدافع فى </a:t>
            </a:r>
            <a:r>
              <a:rPr lang="ar-EG" b="1" dirty="0" smtClean="0"/>
              <a:t>الرغبة الشديدة فى النجاح</a:t>
            </a:r>
            <a:r>
              <a:rPr lang="ar-EG" dirty="0" smtClean="0"/>
              <a:t>، وهذه الرغبة تساعد الفرد على التعلم وتكون بمثابة الحافز للتعلم.</a:t>
            </a:r>
          </a:p>
          <a:p>
            <a:pPr marL="514350" indent="-514350" algn="r" rtl="1">
              <a:buAutoNum type="arabic1Minus"/>
            </a:pPr>
            <a:endParaRPr lang="en-US" dirty="0"/>
          </a:p>
        </p:txBody>
      </p:sp>
    </p:spTree>
    <p:extLst>
      <p:ext uri="{BB962C8B-B14F-4D97-AF65-F5344CB8AC3E}">
        <p14:creationId xmlns:p14="http://schemas.microsoft.com/office/powerpoint/2010/main" val="2921116722"/>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533400"/>
            <a:ext cx="8382000" cy="5943600"/>
          </a:xfrm>
        </p:spPr>
        <p:txBody>
          <a:bodyPr/>
          <a:lstStyle/>
          <a:p>
            <a:pPr marL="457200" indent="-457200" algn="r" rtl="1">
              <a:buFontTx/>
              <a:buChar char="-"/>
            </a:pPr>
            <a:r>
              <a:rPr lang="ar-EG" b="1" dirty="0" smtClean="0">
                <a:solidFill>
                  <a:schemeClr val="tx1"/>
                </a:solidFill>
              </a:rPr>
              <a:t>مؤشرات دافع الانجاز:</a:t>
            </a:r>
          </a:p>
          <a:p>
            <a:pPr marL="457200" indent="-457200" algn="r" rtl="1">
              <a:buFontTx/>
              <a:buChar char="-"/>
            </a:pPr>
            <a:r>
              <a:rPr lang="ar-EG" dirty="0" smtClean="0">
                <a:solidFill>
                  <a:schemeClr val="tx1"/>
                </a:solidFill>
              </a:rPr>
              <a:t>محاولة وصول الفرد </a:t>
            </a:r>
            <a:r>
              <a:rPr lang="ar-EG" b="1" dirty="0" smtClean="0">
                <a:solidFill>
                  <a:schemeClr val="tx1"/>
                </a:solidFill>
              </a:rPr>
              <a:t>إلى الهدف والاصرار </a:t>
            </a:r>
            <a:r>
              <a:rPr lang="ar-EG" dirty="0" smtClean="0">
                <a:solidFill>
                  <a:schemeClr val="tx1"/>
                </a:solidFill>
              </a:rPr>
              <a:t>على ذلك.</a:t>
            </a:r>
          </a:p>
          <a:p>
            <a:pPr marL="457200" indent="-457200" algn="r" rtl="1">
              <a:buFontTx/>
              <a:buChar char="-"/>
            </a:pPr>
            <a:r>
              <a:rPr lang="ar-EG" dirty="0" smtClean="0">
                <a:solidFill>
                  <a:schemeClr val="tx1"/>
                </a:solidFill>
              </a:rPr>
              <a:t>التنافس مع الأخرين </a:t>
            </a:r>
            <a:r>
              <a:rPr lang="ar-EG" b="1" dirty="0" smtClean="0">
                <a:solidFill>
                  <a:schemeClr val="tx1"/>
                </a:solidFill>
              </a:rPr>
              <a:t>وبذل الجهد للوصول للهدف </a:t>
            </a:r>
            <a:r>
              <a:rPr lang="ar-EG" dirty="0" smtClean="0">
                <a:solidFill>
                  <a:schemeClr val="tx1"/>
                </a:solidFill>
              </a:rPr>
              <a:t>بسرعة.</a:t>
            </a:r>
          </a:p>
          <a:p>
            <a:pPr marL="457200" indent="-457200" algn="r" rtl="1">
              <a:buFontTx/>
              <a:buChar char="-"/>
            </a:pPr>
            <a:r>
              <a:rPr lang="ar-EG" dirty="0" smtClean="0">
                <a:solidFill>
                  <a:schemeClr val="tx1"/>
                </a:solidFill>
              </a:rPr>
              <a:t>الاهتمام </a:t>
            </a:r>
            <a:r>
              <a:rPr lang="ar-EG" b="1" dirty="0" smtClean="0">
                <a:solidFill>
                  <a:schemeClr val="tx1"/>
                </a:solidFill>
              </a:rPr>
              <a:t>بالجودة والامتياز </a:t>
            </a:r>
            <a:r>
              <a:rPr lang="ar-EG" dirty="0" smtClean="0">
                <a:solidFill>
                  <a:schemeClr val="tx1"/>
                </a:solidFill>
              </a:rPr>
              <a:t>فى الأداء.</a:t>
            </a:r>
          </a:p>
          <a:p>
            <a:pPr algn="r" rtl="1"/>
            <a:r>
              <a:rPr lang="ar-EG" dirty="0">
                <a:solidFill>
                  <a:schemeClr val="tx1"/>
                </a:solidFill>
              </a:rPr>
              <a:t> </a:t>
            </a:r>
            <a:r>
              <a:rPr lang="ar-EG" dirty="0" smtClean="0">
                <a:solidFill>
                  <a:schemeClr val="tx1"/>
                </a:solidFill>
              </a:rPr>
              <a:t> </a:t>
            </a:r>
            <a:r>
              <a:rPr lang="ar-EG" b="1" dirty="0" smtClean="0">
                <a:solidFill>
                  <a:schemeClr val="tx1"/>
                </a:solidFill>
              </a:rPr>
              <a:t>العوامل المؤثرة فى دافعية الانجاز:</a:t>
            </a:r>
          </a:p>
          <a:p>
            <a:pPr marL="457200" indent="-457200" algn="r" rtl="1">
              <a:buFontTx/>
              <a:buChar char="-"/>
            </a:pPr>
            <a:r>
              <a:rPr lang="ar-EG" b="1" dirty="0" smtClean="0">
                <a:solidFill>
                  <a:schemeClr val="tx1"/>
                </a:solidFill>
              </a:rPr>
              <a:t>طبيعة دافعية </a:t>
            </a:r>
            <a:r>
              <a:rPr lang="ar-EG" dirty="0" smtClean="0">
                <a:solidFill>
                  <a:schemeClr val="tx1"/>
                </a:solidFill>
              </a:rPr>
              <a:t>الانجاز لدى التعلم.</a:t>
            </a:r>
          </a:p>
          <a:p>
            <a:pPr marL="457200" indent="-457200" algn="r" rtl="1">
              <a:buFontTx/>
              <a:buChar char="-"/>
            </a:pPr>
            <a:r>
              <a:rPr lang="ar-EG" b="1" dirty="0" smtClean="0">
                <a:solidFill>
                  <a:schemeClr val="tx1"/>
                </a:solidFill>
              </a:rPr>
              <a:t>درجة جاذبية </a:t>
            </a:r>
            <a:r>
              <a:rPr lang="ar-EG" dirty="0" smtClean="0">
                <a:solidFill>
                  <a:schemeClr val="tx1"/>
                </a:solidFill>
              </a:rPr>
              <a:t>العمل.</a:t>
            </a:r>
          </a:p>
          <a:p>
            <a:pPr marL="457200" indent="-457200" algn="r" rtl="1">
              <a:buFontTx/>
              <a:buChar char="-"/>
            </a:pPr>
            <a:r>
              <a:rPr lang="ar-EG" b="1" dirty="0" smtClean="0">
                <a:solidFill>
                  <a:schemeClr val="tx1"/>
                </a:solidFill>
              </a:rPr>
              <a:t>البيئة المتعلقة </a:t>
            </a:r>
            <a:r>
              <a:rPr lang="ar-EG" dirty="0" smtClean="0">
                <a:solidFill>
                  <a:schemeClr val="tx1"/>
                </a:solidFill>
              </a:rPr>
              <a:t>بالعمل.</a:t>
            </a:r>
          </a:p>
          <a:p>
            <a:pPr marL="457200" indent="-457200" algn="r" rtl="1">
              <a:buFontTx/>
              <a:buChar char="-"/>
            </a:pPr>
            <a:r>
              <a:rPr lang="ar-EG" b="1" dirty="0" smtClean="0">
                <a:solidFill>
                  <a:schemeClr val="tx1"/>
                </a:solidFill>
              </a:rPr>
              <a:t>خبرات النجاح والفشل.</a:t>
            </a:r>
          </a:p>
          <a:p>
            <a:pPr marL="457200" indent="-457200" algn="r" rtl="1">
              <a:buFontTx/>
              <a:buChar char="-"/>
            </a:pPr>
            <a:r>
              <a:rPr lang="ar-EG" b="1" dirty="0" smtClean="0">
                <a:solidFill>
                  <a:schemeClr val="tx1"/>
                </a:solidFill>
              </a:rPr>
              <a:t>التنظيم الهرمى </a:t>
            </a:r>
            <a:r>
              <a:rPr lang="ar-EG" dirty="0" smtClean="0">
                <a:solidFill>
                  <a:schemeClr val="tx1"/>
                </a:solidFill>
              </a:rPr>
              <a:t>لدوافع المتعلم وحاجاته.</a:t>
            </a:r>
            <a:endParaRPr lang="en-US" dirty="0">
              <a:solidFill>
                <a:schemeClr val="tx1"/>
              </a:solidFill>
            </a:endParaRPr>
          </a:p>
        </p:txBody>
      </p:sp>
    </p:spTree>
    <p:extLst>
      <p:ext uri="{BB962C8B-B14F-4D97-AF65-F5344CB8AC3E}">
        <p14:creationId xmlns:p14="http://schemas.microsoft.com/office/powerpoint/2010/main" val="47573144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228600"/>
            <a:ext cx="8305800" cy="6172200"/>
          </a:xfrm>
        </p:spPr>
        <p:txBody>
          <a:bodyPr/>
          <a:lstStyle/>
          <a:p>
            <a:pPr algn="r" rtl="1"/>
            <a:r>
              <a:rPr lang="ar-EG" b="1" dirty="0" smtClean="0">
                <a:solidFill>
                  <a:schemeClr val="tx1"/>
                </a:solidFill>
              </a:rPr>
              <a:t>ب- دافع الانتماء:</a:t>
            </a:r>
          </a:p>
          <a:p>
            <a:pPr algn="r" rtl="1"/>
            <a:r>
              <a:rPr lang="ar-EG" dirty="0" smtClean="0">
                <a:solidFill>
                  <a:schemeClr val="tx1"/>
                </a:solidFill>
              </a:rPr>
              <a:t>إن الأفراد ذوى دافع الانتماء العالى يتمسكون بالعلاقلات الإنسانية والانتماء للجماعة ويحبون الأداء داخل الجماعة ولذا يكون دافع الانتماء معززا </a:t>
            </a:r>
            <a:r>
              <a:rPr lang="ar-EG" b="1" dirty="0" smtClean="0">
                <a:solidFill>
                  <a:schemeClr val="tx1"/>
                </a:solidFill>
              </a:rPr>
              <a:t>للتعلم التعاونى </a:t>
            </a:r>
            <a:r>
              <a:rPr lang="ar-EG" dirty="0" smtClean="0">
                <a:solidFill>
                  <a:schemeClr val="tx1"/>
                </a:solidFill>
              </a:rPr>
              <a:t>بدرجة كبيرة.</a:t>
            </a:r>
          </a:p>
          <a:p>
            <a:pPr algn="r" rtl="1"/>
            <a:r>
              <a:rPr lang="ar-EG" dirty="0" smtClean="0">
                <a:solidFill>
                  <a:schemeClr val="tx1"/>
                </a:solidFill>
              </a:rPr>
              <a:t>ج- </a:t>
            </a:r>
            <a:r>
              <a:rPr lang="ar-EG" b="1" dirty="0" smtClean="0">
                <a:solidFill>
                  <a:schemeClr val="tx1"/>
                </a:solidFill>
              </a:rPr>
              <a:t>دافع الاستطلاع</a:t>
            </a:r>
            <a:r>
              <a:rPr lang="ar-EG" dirty="0" smtClean="0">
                <a:solidFill>
                  <a:schemeClr val="tx1"/>
                </a:solidFill>
              </a:rPr>
              <a:t>:</a:t>
            </a:r>
          </a:p>
          <a:p>
            <a:pPr algn="r" rtl="1"/>
            <a:r>
              <a:rPr lang="ar-EG" dirty="0" smtClean="0">
                <a:solidFill>
                  <a:schemeClr val="tx1"/>
                </a:solidFill>
              </a:rPr>
              <a:t>وهو دافع الطالب </a:t>
            </a:r>
            <a:r>
              <a:rPr lang="ar-EG" b="1" dirty="0" smtClean="0">
                <a:solidFill>
                  <a:schemeClr val="tx1"/>
                </a:solidFill>
              </a:rPr>
              <a:t>لمعرفة أشياء جديدة </a:t>
            </a:r>
            <a:r>
              <a:rPr lang="ar-EG" dirty="0" smtClean="0">
                <a:solidFill>
                  <a:schemeClr val="tx1"/>
                </a:solidFill>
              </a:rPr>
              <a:t>فيها نوع من الغرابة وذلك من أجل استكشاف خصائصها. وما يثير حب الاستطلاع لدى الطلاب الجدة والغرابة والأشياء غير المألوفة.</a:t>
            </a:r>
          </a:p>
          <a:p>
            <a:pPr marL="457200" indent="-457200" algn="r" rtl="1">
              <a:buFontTx/>
              <a:buChar char="-"/>
            </a:pPr>
            <a:r>
              <a:rPr lang="ar-EG" b="1" dirty="0" smtClean="0">
                <a:solidFill>
                  <a:schemeClr val="tx1"/>
                </a:solidFill>
              </a:rPr>
              <a:t>طرق تعزيز دافع الاستطلاع:</a:t>
            </a:r>
          </a:p>
          <a:p>
            <a:pPr algn="r" rtl="1"/>
            <a:r>
              <a:rPr lang="ar-EG" dirty="0" smtClean="0">
                <a:solidFill>
                  <a:schemeClr val="tx1"/>
                </a:solidFill>
              </a:rPr>
              <a:t>- توفير أنواع </a:t>
            </a:r>
            <a:r>
              <a:rPr lang="ar-EG" b="1" dirty="0" smtClean="0">
                <a:solidFill>
                  <a:schemeClr val="tx1"/>
                </a:solidFill>
              </a:rPr>
              <a:t>جديدة من وسائل التعلم </a:t>
            </a:r>
            <a:r>
              <a:rPr lang="ar-EG" dirty="0" smtClean="0">
                <a:solidFill>
                  <a:schemeClr val="tx1"/>
                </a:solidFill>
              </a:rPr>
              <a:t>فى كل مرة إن أمكن فمثلا لتعليم الرياضيات نستخدم المكعبات، وأعواد الثقاب وهكذا. </a:t>
            </a:r>
          </a:p>
          <a:p>
            <a:pPr algn="r" rtl="1"/>
            <a:endParaRPr lang="en-US" dirty="0"/>
          </a:p>
        </p:txBody>
      </p:sp>
    </p:spTree>
    <p:extLst>
      <p:ext uri="{BB962C8B-B14F-4D97-AF65-F5344CB8AC3E}">
        <p14:creationId xmlns:p14="http://schemas.microsoft.com/office/powerpoint/2010/main" val="394338903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610600" cy="6096000"/>
          </a:xfrm>
        </p:spPr>
        <p:txBody>
          <a:bodyPr/>
          <a:lstStyle/>
          <a:p>
            <a:pPr marL="457200" indent="-457200" algn="r" rtl="1">
              <a:buFontTx/>
              <a:buChar char="-"/>
            </a:pPr>
            <a:r>
              <a:rPr lang="ar-EG" b="1" dirty="0" smtClean="0">
                <a:solidFill>
                  <a:schemeClr val="tx1"/>
                </a:solidFill>
              </a:rPr>
              <a:t>مناقشة</a:t>
            </a:r>
            <a:r>
              <a:rPr lang="ar-EG" dirty="0" smtClean="0">
                <a:solidFill>
                  <a:schemeClr val="tx1"/>
                </a:solidFill>
              </a:rPr>
              <a:t> الطالب فيما </a:t>
            </a:r>
            <a:r>
              <a:rPr lang="ar-EG" b="1" dirty="0" smtClean="0">
                <a:solidFill>
                  <a:schemeClr val="tx1"/>
                </a:solidFill>
              </a:rPr>
              <a:t>يثير انتباهه </a:t>
            </a:r>
            <a:r>
              <a:rPr lang="ar-EG" dirty="0" smtClean="0">
                <a:solidFill>
                  <a:schemeClr val="tx1"/>
                </a:solidFill>
              </a:rPr>
              <a:t>وتشجيعه على حب الاستطلاع.</a:t>
            </a:r>
          </a:p>
          <a:p>
            <a:pPr marL="457200" indent="-457200" algn="r" rtl="1">
              <a:buFontTx/>
              <a:buChar char="-"/>
            </a:pPr>
            <a:r>
              <a:rPr lang="ar-EG" dirty="0" smtClean="0">
                <a:solidFill>
                  <a:schemeClr val="tx1"/>
                </a:solidFill>
              </a:rPr>
              <a:t>إدخال </a:t>
            </a:r>
            <a:r>
              <a:rPr lang="ar-EG" b="1" dirty="0" smtClean="0">
                <a:solidFill>
                  <a:schemeClr val="tx1"/>
                </a:solidFill>
              </a:rPr>
              <a:t>الصور الملونة </a:t>
            </a:r>
            <a:r>
              <a:rPr lang="ar-EG" dirty="0" smtClean="0">
                <a:solidFill>
                  <a:schemeClr val="tx1"/>
                </a:solidFill>
              </a:rPr>
              <a:t>فى الكتب المدرسية .</a:t>
            </a:r>
          </a:p>
          <a:p>
            <a:pPr algn="r" rtl="1"/>
            <a:r>
              <a:rPr lang="ar-EG" b="1" dirty="0" smtClean="0">
                <a:solidFill>
                  <a:schemeClr val="tx1"/>
                </a:solidFill>
              </a:rPr>
              <a:t>د- الدافع المعرفى</a:t>
            </a:r>
            <a:r>
              <a:rPr lang="ar-EG" dirty="0" smtClean="0">
                <a:solidFill>
                  <a:schemeClr val="tx1"/>
                </a:solidFill>
              </a:rPr>
              <a:t>:</a:t>
            </a:r>
          </a:p>
          <a:p>
            <a:pPr algn="r" rtl="1"/>
            <a:r>
              <a:rPr lang="ar-EG" dirty="0" smtClean="0">
                <a:solidFill>
                  <a:schemeClr val="tx1"/>
                </a:solidFill>
              </a:rPr>
              <a:t>يعنى الرغبة فى </a:t>
            </a:r>
            <a:r>
              <a:rPr lang="ar-EG" b="1" dirty="0" smtClean="0">
                <a:solidFill>
                  <a:schemeClr val="tx1"/>
                </a:solidFill>
              </a:rPr>
              <a:t>الفهم وإتقان المعلومات </a:t>
            </a:r>
            <a:r>
              <a:rPr lang="ar-EG" dirty="0" smtClean="0">
                <a:solidFill>
                  <a:schemeClr val="tx1"/>
                </a:solidFill>
              </a:rPr>
              <a:t>وصياغة </a:t>
            </a:r>
            <a:r>
              <a:rPr lang="ar-EG" b="1" dirty="0" smtClean="0">
                <a:solidFill>
                  <a:schemeClr val="tx1"/>
                </a:solidFill>
              </a:rPr>
              <a:t>المشكلات</a:t>
            </a:r>
            <a:r>
              <a:rPr lang="ar-EG" dirty="0" smtClean="0">
                <a:solidFill>
                  <a:schemeClr val="tx1"/>
                </a:solidFill>
              </a:rPr>
              <a:t> وحلها التى تؤدى إلى شعور الفرد بالمكافأة الذاتية عند الوصول إلى الحل.</a:t>
            </a:r>
          </a:p>
          <a:p>
            <a:pPr algn="r" rtl="1"/>
            <a:r>
              <a:rPr lang="ar-EG" b="1" dirty="0" smtClean="0">
                <a:solidFill>
                  <a:schemeClr val="tx1"/>
                </a:solidFill>
              </a:rPr>
              <a:t>العوامل التى تؤثر على القوة الفعالة للدوافع فى مجال التعلم</a:t>
            </a:r>
            <a:r>
              <a:rPr lang="ar-EG" dirty="0" smtClean="0">
                <a:solidFill>
                  <a:schemeClr val="tx1"/>
                </a:solidFill>
              </a:rPr>
              <a:t>:</a:t>
            </a:r>
          </a:p>
          <a:p>
            <a:pPr algn="r" rtl="1"/>
            <a:r>
              <a:rPr lang="ar-EG" dirty="0" smtClean="0">
                <a:solidFill>
                  <a:schemeClr val="tx1"/>
                </a:solidFill>
              </a:rPr>
              <a:t>1- تزداد قوة الدوافع إذا كان هنالك </a:t>
            </a:r>
            <a:r>
              <a:rPr lang="ar-EG" b="1" dirty="0" smtClean="0">
                <a:solidFill>
                  <a:schemeClr val="tx1"/>
                </a:solidFill>
              </a:rPr>
              <a:t>ارتباط بين النشاط ونوع الحافز المقدم.</a:t>
            </a:r>
          </a:p>
          <a:p>
            <a:pPr algn="r" rtl="1"/>
            <a:r>
              <a:rPr lang="ar-EG" dirty="0" smtClean="0">
                <a:solidFill>
                  <a:schemeClr val="tx1"/>
                </a:solidFill>
              </a:rPr>
              <a:t>2- أن يكون النشاط فى مستوى </a:t>
            </a:r>
            <a:r>
              <a:rPr lang="ar-EG" b="1" dirty="0" smtClean="0">
                <a:solidFill>
                  <a:schemeClr val="tx1"/>
                </a:solidFill>
              </a:rPr>
              <a:t>الاستعداد العقلى </a:t>
            </a:r>
            <a:r>
              <a:rPr lang="ar-EG" dirty="0" smtClean="0">
                <a:solidFill>
                  <a:schemeClr val="tx1"/>
                </a:solidFill>
              </a:rPr>
              <a:t>لدى الطلاب.</a:t>
            </a:r>
            <a:endParaRPr lang="en-US" dirty="0">
              <a:solidFill>
                <a:schemeClr val="tx1"/>
              </a:solidFill>
            </a:endParaRPr>
          </a:p>
        </p:txBody>
      </p:sp>
    </p:spTree>
    <p:extLst>
      <p:ext uri="{BB962C8B-B14F-4D97-AF65-F5344CB8AC3E}">
        <p14:creationId xmlns:p14="http://schemas.microsoft.com/office/powerpoint/2010/main" val="2192890288"/>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381000"/>
            <a:ext cx="8382000" cy="6019800"/>
          </a:xfrm>
        </p:spPr>
        <p:txBody>
          <a:bodyPr/>
          <a:lstStyle/>
          <a:p>
            <a:pPr algn="r" rtl="1"/>
            <a:r>
              <a:rPr lang="ar-EG" dirty="0" smtClean="0">
                <a:solidFill>
                  <a:schemeClr val="tx1"/>
                </a:solidFill>
              </a:rPr>
              <a:t>3- تزاد قوة الدافع إذا تم </a:t>
            </a:r>
            <a:r>
              <a:rPr lang="ar-EG" b="1" dirty="0" smtClean="0">
                <a:solidFill>
                  <a:schemeClr val="tx1"/>
                </a:solidFill>
              </a:rPr>
              <a:t>تعزيز الانجاز مباشرة</a:t>
            </a:r>
            <a:r>
              <a:rPr lang="ar-EG" dirty="0" smtClean="0">
                <a:solidFill>
                  <a:schemeClr val="tx1"/>
                </a:solidFill>
              </a:rPr>
              <a:t>، بمعنى أن لايكون هناك فاصل زمنى بين الانجاز والمكافأة.</a:t>
            </a:r>
          </a:p>
          <a:p>
            <a:pPr algn="r" rtl="1"/>
            <a:r>
              <a:rPr lang="ar-EG" dirty="0" smtClean="0">
                <a:solidFill>
                  <a:schemeClr val="tx1"/>
                </a:solidFill>
              </a:rPr>
              <a:t>4- </a:t>
            </a:r>
            <a:r>
              <a:rPr lang="ar-EG" b="1" dirty="0" smtClean="0">
                <a:solidFill>
                  <a:schemeClr val="tx1"/>
                </a:solidFill>
              </a:rPr>
              <a:t>درجة وضوح النشاط: </a:t>
            </a:r>
            <a:r>
              <a:rPr lang="ar-EG" dirty="0" smtClean="0">
                <a:solidFill>
                  <a:schemeClr val="tx1"/>
                </a:solidFill>
              </a:rPr>
              <a:t>كلما كان النشاط واضحا كلما جذب انتباه الطلاب.</a:t>
            </a:r>
          </a:p>
          <a:p>
            <a:pPr algn="r" rtl="1"/>
            <a:r>
              <a:rPr lang="ar-EG" b="1" dirty="0" smtClean="0">
                <a:solidFill>
                  <a:schemeClr val="tx1"/>
                </a:solidFill>
              </a:rPr>
              <a:t>الدافعية والتحصيل:</a:t>
            </a:r>
          </a:p>
          <a:p>
            <a:pPr algn="r" rtl="1"/>
            <a:r>
              <a:rPr lang="ar-EG" dirty="0" smtClean="0">
                <a:solidFill>
                  <a:schemeClr val="tx1"/>
                </a:solidFill>
              </a:rPr>
              <a:t>يصل التعلم إلى أقصى درجات الكفاية حين تكون </a:t>
            </a:r>
            <a:r>
              <a:rPr lang="ar-EG" b="1" dirty="0" smtClean="0">
                <a:solidFill>
                  <a:schemeClr val="tx1"/>
                </a:solidFill>
              </a:rPr>
              <a:t>الدوافع بدرجات متوسطة</a:t>
            </a:r>
            <a:r>
              <a:rPr lang="ar-EG" dirty="0" smtClean="0">
                <a:solidFill>
                  <a:schemeClr val="tx1"/>
                </a:solidFill>
              </a:rPr>
              <a:t>، فزيادة الدافع تؤدى إلى زيادة النشاط المؤدى إلى تحقيق الهدف، فإذا زاد عن هذا الحد أو ضعف أدى إلى ضعف الأداء. فضعف الدافع يؤدى الى الاهمال بينما يؤدى زيادة الدافع عن الوسط إلى ظهور عوامل انفعالية تتداخل مع ممارسة النشاط كالقلق مثلا مما يؤدى إلى تدهور التعلم والتحصيل.</a:t>
            </a:r>
            <a:endParaRPr lang="en-US" dirty="0">
              <a:solidFill>
                <a:schemeClr val="tx1"/>
              </a:solidFill>
            </a:endParaRPr>
          </a:p>
        </p:txBody>
      </p:sp>
    </p:spTree>
    <p:extLst>
      <p:ext uri="{BB962C8B-B14F-4D97-AF65-F5344CB8AC3E}">
        <p14:creationId xmlns:p14="http://schemas.microsoft.com/office/powerpoint/2010/main" val="2065822915"/>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382000" cy="6019800"/>
          </a:xfrm>
        </p:spPr>
        <p:txBody>
          <a:bodyPr/>
          <a:lstStyle/>
          <a:p>
            <a:pPr marL="457200" indent="-457200" algn="r" rtl="1">
              <a:buFont typeface="Arial" charset="0"/>
              <a:buChar char="•"/>
            </a:pPr>
            <a:r>
              <a:rPr lang="ar-EG" b="1" dirty="0" smtClean="0">
                <a:solidFill>
                  <a:schemeClr val="tx1"/>
                </a:solidFill>
              </a:rPr>
              <a:t>طرق تعزيز الدافعية:</a:t>
            </a:r>
          </a:p>
          <a:p>
            <a:pPr algn="r" rtl="1"/>
            <a:r>
              <a:rPr lang="ar-EG" dirty="0" smtClean="0">
                <a:solidFill>
                  <a:schemeClr val="tx1"/>
                </a:solidFill>
              </a:rPr>
              <a:t>1- </a:t>
            </a:r>
            <a:r>
              <a:rPr lang="ar-EG" b="1" dirty="0" smtClean="0">
                <a:solidFill>
                  <a:schemeClr val="tx1"/>
                </a:solidFill>
              </a:rPr>
              <a:t>التغذية الراجعة:</a:t>
            </a:r>
          </a:p>
          <a:p>
            <a:pPr algn="r" rtl="1"/>
            <a:r>
              <a:rPr lang="ar-EG" dirty="0" smtClean="0">
                <a:solidFill>
                  <a:schemeClr val="tx1"/>
                </a:solidFill>
              </a:rPr>
              <a:t>وهى معرفة المتعلم لنتائج تعلمه وتأتى هذه المعرفة عن طريق أحد مصدرين:</a:t>
            </a:r>
          </a:p>
          <a:p>
            <a:pPr marL="457200" indent="-457200" algn="r" rtl="1">
              <a:buFontTx/>
              <a:buChar char="-"/>
            </a:pPr>
            <a:r>
              <a:rPr lang="ar-EG" b="1" dirty="0" smtClean="0">
                <a:solidFill>
                  <a:schemeClr val="tx1"/>
                </a:solidFill>
              </a:rPr>
              <a:t>المصدر الأول </a:t>
            </a:r>
            <a:r>
              <a:rPr lang="ar-EG" dirty="0" smtClean="0">
                <a:solidFill>
                  <a:schemeClr val="tx1"/>
                </a:solidFill>
              </a:rPr>
              <a:t>أن يقوم الطالب بتقييم نتائج تعلمه عن طريق خبراته.</a:t>
            </a:r>
          </a:p>
          <a:p>
            <a:pPr marL="457200" indent="-457200" algn="r" rtl="1">
              <a:buFontTx/>
              <a:buChar char="-"/>
            </a:pPr>
            <a:r>
              <a:rPr lang="ar-EG" b="1" dirty="0" smtClean="0">
                <a:solidFill>
                  <a:schemeClr val="tx1"/>
                </a:solidFill>
              </a:rPr>
              <a:t>المصدر الثانى</a:t>
            </a:r>
            <a:r>
              <a:rPr lang="ar-EG" dirty="0" smtClean="0">
                <a:solidFill>
                  <a:schemeClr val="tx1"/>
                </a:solidFill>
              </a:rPr>
              <a:t>: عن طريق المعلم.</a:t>
            </a:r>
          </a:p>
          <a:p>
            <a:pPr algn="r" rtl="1"/>
            <a:r>
              <a:rPr lang="ar-EG" dirty="0" smtClean="0">
                <a:solidFill>
                  <a:schemeClr val="tx1"/>
                </a:solidFill>
              </a:rPr>
              <a:t>2- تركيز الانتباه حول الموضوعات المراد تعلمها.</a:t>
            </a:r>
          </a:p>
          <a:p>
            <a:pPr algn="r" rtl="1"/>
            <a:r>
              <a:rPr lang="ar-EG" dirty="0" smtClean="0">
                <a:solidFill>
                  <a:schemeClr val="tx1"/>
                </a:solidFill>
              </a:rPr>
              <a:t>3- جعل المناشط التعليمية ممتعة.</a:t>
            </a:r>
          </a:p>
          <a:p>
            <a:pPr algn="r" rtl="1"/>
            <a:r>
              <a:rPr lang="ar-EG" dirty="0" smtClean="0">
                <a:solidFill>
                  <a:schemeClr val="tx1"/>
                </a:solidFill>
              </a:rPr>
              <a:t>4- توفير مناخ نفسى مريح فى الصف.</a:t>
            </a:r>
          </a:p>
        </p:txBody>
      </p:sp>
    </p:spTree>
    <p:extLst>
      <p:ext uri="{BB962C8B-B14F-4D97-AF65-F5344CB8AC3E}">
        <p14:creationId xmlns:p14="http://schemas.microsoft.com/office/powerpoint/2010/main" val="2641418712"/>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8153400" cy="6096000"/>
          </a:xfrm>
        </p:spPr>
        <p:txBody>
          <a:bodyPr/>
          <a:lstStyle/>
          <a:p>
            <a:pPr algn="r" rtl="1"/>
            <a:r>
              <a:rPr lang="ar-EG" dirty="0" smtClean="0">
                <a:solidFill>
                  <a:schemeClr val="tx1"/>
                </a:solidFill>
              </a:rPr>
              <a:t>5- الاهتمام بالاستمرارية فى العملية التعليمية.</a:t>
            </a:r>
          </a:p>
          <a:p>
            <a:pPr algn="r" rtl="1"/>
            <a:r>
              <a:rPr lang="ar-EG" dirty="0" smtClean="0">
                <a:solidFill>
                  <a:schemeClr val="tx1"/>
                </a:solidFill>
              </a:rPr>
              <a:t>6- الثواب والعقاب.</a:t>
            </a:r>
          </a:p>
          <a:p>
            <a:pPr algn="r" rtl="1"/>
            <a:r>
              <a:rPr lang="ar-EG" b="1" dirty="0" smtClean="0">
                <a:solidFill>
                  <a:schemeClr val="tx1"/>
                </a:solidFill>
              </a:rPr>
              <a:t>الثواب :</a:t>
            </a:r>
            <a:r>
              <a:rPr lang="ar-EG" dirty="0" smtClean="0">
                <a:solidFill>
                  <a:schemeClr val="tx1"/>
                </a:solidFill>
              </a:rPr>
              <a:t>هو ما يحصل عليه الفرد من الآخرين يؤدى به إلى الرضا والارتياح عن أدائه.</a:t>
            </a:r>
          </a:p>
          <a:p>
            <a:pPr algn="r" rtl="1"/>
            <a:r>
              <a:rPr lang="ar-EG" b="1" dirty="0" smtClean="0">
                <a:solidFill>
                  <a:schemeClr val="tx1"/>
                </a:solidFill>
              </a:rPr>
              <a:t>العقاب</a:t>
            </a:r>
            <a:r>
              <a:rPr lang="ar-EG" dirty="0" smtClean="0">
                <a:solidFill>
                  <a:schemeClr val="tx1"/>
                </a:solidFill>
              </a:rPr>
              <a:t>: هو اجراء يؤدى إلى تقليل حدوث السلوك فى المستقبل فى المواقف المشابهة.</a:t>
            </a:r>
          </a:p>
          <a:p>
            <a:pPr algn="r" rtl="1"/>
            <a:r>
              <a:rPr lang="ar-EG" b="1" dirty="0" smtClean="0">
                <a:solidFill>
                  <a:schemeClr val="tx1"/>
                </a:solidFill>
              </a:rPr>
              <a:t>أشكال العقاب</a:t>
            </a:r>
            <a:r>
              <a:rPr lang="ar-EG" dirty="0" smtClean="0">
                <a:solidFill>
                  <a:schemeClr val="tx1"/>
                </a:solidFill>
              </a:rPr>
              <a:t>:</a:t>
            </a:r>
          </a:p>
          <a:p>
            <a:pPr algn="r" rtl="1"/>
            <a:r>
              <a:rPr lang="ar-EG" dirty="0" smtClean="0">
                <a:solidFill>
                  <a:schemeClr val="tx1"/>
                </a:solidFill>
              </a:rPr>
              <a:t>1- تعريض الفرد لمثيرات منفرة ويسمى فى هذه الحالة بالعقاب من </a:t>
            </a:r>
            <a:r>
              <a:rPr lang="ar-EG" b="1" dirty="0" smtClean="0">
                <a:solidFill>
                  <a:schemeClr val="tx1"/>
                </a:solidFill>
              </a:rPr>
              <a:t>النوع الأول</a:t>
            </a:r>
            <a:r>
              <a:rPr lang="ar-EG" dirty="0" smtClean="0">
                <a:solidFill>
                  <a:schemeClr val="tx1"/>
                </a:solidFill>
              </a:rPr>
              <a:t>.</a:t>
            </a:r>
          </a:p>
          <a:p>
            <a:pPr algn="r" rtl="1"/>
            <a:r>
              <a:rPr lang="ar-EG" dirty="0" smtClean="0">
                <a:solidFill>
                  <a:schemeClr val="tx1"/>
                </a:solidFill>
              </a:rPr>
              <a:t>2- حرمان الفرد من إمكانية الحصول على التعزيز ويسمى فى هذه الحالة بالعقاب من </a:t>
            </a:r>
            <a:r>
              <a:rPr lang="ar-EG" b="1" dirty="0" smtClean="0">
                <a:solidFill>
                  <a:schemeClr val="tx1"/>
                </a:solidFill>
              </a:rPr>
              <a:t>النوع الثانى</a:t>
            </a:r>
            <a:r>
              <a:rPr lang="ar-EG" dirty="0" smtClean="0">
                <a:solidFill>
                  <a:schemeClr val="tx1"/>
                </a:solidFill>
              </a:rPr>
              <a:t>.</a:t>
            </a:r>
            <a:endParaRPr lang="en-US" dirty="0">
              <a:solidFill>
                <a:schemeClr val="tx1"/>
              </a:solidFill>
            </a:endParaRPr>
          </a:p>
        </p:txBody>
      </p:sp>
    </p:spTree>
    <p:extLst>
      <p:ext uri="{BB962C8B-B14F-4D97-AF65-F5344CB8AC3E}">
        <p14:creationId xmlns:p14="http://schemas.microsoft.com/office/powerpoint/2010/main" val="842735770"/>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81000"/>
            <a:ext cx="8229600" cy="6096000"/>
          </a:xfrm>
        </p:spPr>
        <p:txBody>
          <a:bodyPr>
            <a:normAutofit lnSpcReduction="10000"/>
          </a:bodyPr>
          <a:lstStyle/>
          <a:p>
            <a:pPr algn="r" rtl="1"/>
            <a:r>
              <a:rPr lang="ar-EG" b="1" dirty="0" smtClean="0">
                <a:solidFill>
                  <a:schemeClr val="tx1"/>
                </a:solidFill>
              </a:rPr>
              <a:t>كيف يستخدم المعلم العقاب</a:t>
            </a:r>
            <a:r>
              <a:rPr lang="ar-EG" dirty="0" smtClean="0">
                <a:solidFill>
                  <a:schemeClr val="tx1"/>
                </a:solidFill>
              </a:rPr>
              <a:t>:</a:t>
            </a:r>
          </a:p>
          <a:p>
            <a:pPr algn="r" rtl="1"/>
            <a:r>
              <a:rPr lang="ar-EG" dirty="0" smtClean="0">
                <a:solidFill>
                  <a:schemeClr val="tx1"/>
                </a:solidFill>
              </a:rPr>
              <a:t>- تحديد السلوك غير المرغوب فيه.</a:t>
            </a:r>
          </a:p>
          <a:p>
            <a:pPr marL="457200" indent="-457200" algn="r" rtl="1">
              <a:buFontTx/>
              <a:buChar char="-"/>
            </a:pPr>
            <a:r>
              <a:rPr lang="ar-EG" dirty="0" smtClean="0">
                <a:solidFill>
                  <a:schemeClr val="tx1"/>
                </a:solidFill>
              </a:rPr>
              <a:t>جدول العقاب.(أهم من نوع العقاب، حيث أكدت الدراسات أن جدول العقاب المتواصل أكثر فاعلية من جدول العقاب المتقطع).</a:t>
            </a:r>
          </a:p>
          <a:p>
            <a:pPr marL="457200" indent="-457200" algn="r" rtl="1">
              <a:buFontTx/>
              <a:buChar char="-"/>
            </a:pPr>
            <a:r>
              <a:rPr lang="ar-EG" dirty="0" smtClean="0">
                <a:solidFill>
                  <a:schemeClr val="tx1"/>
                </a:solidFill>
              </a:rPr>
              <a:t>فورية العقاب.</a:t>
            </a:r>
          </a:p>
          <a:p>
            <a:pPr marL="457200" indent="-457200" algn="r" rtl="1">
              <a:buFontTx/>
              <a:buChar char="-"/>
            </a:pPr>
            <a:r>
              <a:rPr lang="ar-EG" dirty="0" smtClean="0">
                <a:solidFill>
                  <a:schemeClr val="tx1"/>
                </a:solidFill>
              </a:rPr>
              <a:t>الابتعاد عن العقاب وانت منفعل.</a:t>
            </a:r>
          </a:p>
          <a:p>
            <a:pPr marL="457200" indent="-457200" algn="r" rtl="1">
              <a:buFontTx/>
              <a:buChar char="-"/>
            </a:pPr>
            <a:r>
              <a:rPr lang="ar-EG" dirty="0" smtClean="0">
                <a:solidFill>
                  <a:schemeClr val="tx1"/>
                </a:solidFill>
              </a:rPr>
              <a:t>تعزيز السلوك المرغوب فيه والامتناع عن تعزيز السلوك غير المرغوب فيه.</a:t>
            </a:r>
          </a:p>
          <a:p>
            <a:pPr marL="457200" indent="-457200" algn="r" rtl="1">
              <a:buFontTx/>
              <a:buChar char="-"/>
            </a:pPr>
            <a:r>
              <a:rPr lang="ar-EG" dirty="0" smtClean="0">
                <a:solidFill>
                  <a:schemeClr val="tx1"/>
                </a:solidFill>
              </a:rPr>
              <a:t>عاقب السلوك ولا تهن كرامة الطالب.</a:t>
            </a:r>
          </a:p>
          <a:p>
            <a:pPr marL="457200" indent="-457200" algn="r" rtl="1">
              <a:buFontTx/>
              <a:buChar char="-"/>
            </a:pPr>
            <a:r>
              <a:rPr lang="ar-EG" dirty="0" smtClean="0">
                <a:solidFill>
                  <a:schemeClr val="tx1"/>
                </a:solidFill>
              </a:rPr>
              <a:t>لا تميل كثيرا إلى استخدام العقاب.</a:t>
            </a:r>
          </a:p>
          <a:p>
            <a:pPr algn="r" rtl="1"/>
            <a:endParaRPr lang="en-US" dirty="0">
              <a:solidFill>
                <a:schemeClr val="tx1"/>
              </a:solidFill>
            </a:endParaRPr>
          </a:p>
        </p:txBody>
      </p:sp>
    </p:spTree>
    <p:extLst>
      <p:ext uri="{BB962C8B-B14F-4D97-AF65-F5344CB8AC3E}">
        <p14:creationId xmlns:p14="http://schemas.microsoft.com/office/powerpoint/2010/main" val="1783293719"/>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04800" y="304800"/>
            <a:ext cx="8458200" cy="6096000"/>
          </a:xfrm>
        </p:spPr>
        <p:txBody>
          <a:bodyPr>
            <a:normAutofit fontScale="92500" lnSpcReduction="20000"/>
          </a:bodyPr>
          <a:lstStyle/>
          <a:p>
            <a:pPr algn="r" rtl="1"/>
            <a:r>
              <a:rPr lang="ar-EG" b="1" dirty="0" smtClean="0">
                <a:solidFill>
                  <a:schemeClr val="tx1"/>
                </a:solidFill>
              </a:rPr>
              <a:t>نظريات الدوافع:</a:t>
            </a:r>
          </a:p>
          <a:p>
            <a:pPr algn="r" rtl="1"/>
            <a:r>
              <a:rPr lang="ar-EG" b="1" dirty="0" smtClean="0">
                <a:solidFill>
                  <a:schemeClr val="tx1"/>
                </a:solidFill>
              </a:rPr>
              <a:t>أولا: نظرية الغرائز</a:t>
            </a:r>
          </a:p>
          <a:p>
            <a:pPr algn="r" rtl="1"/>
            <a:r>
              <a:rPr lang="ar-EG" dirty="0" smtClean="0">
                <a:solidFill>
                  <a:schemeClr val="tx1"/>
                </a:solidFill>
              </a:rPr>
              <a:t>رائدها عالم النفس ماكدوغال حيث عرف الغريزة بأنها «استعداد نفسى يجعل صاحبه ينتبه إلى مؤثرات معينة، يشعر بانفعال عند إدراكها ويسلك باتجاهها بسلوك خاص».</a:t>
            </a:r>
          </a:p>
          <a:p>
            <a:pPr algn="r" rtl="1"/>
            <a:r>
              <a:rPr lang="ar-EG" dirty="0">
                <a:solidFill>
                  <a:schemeClr val="tx1"/>
                </a:solidFill>
              </a:rPr>
              <a:t> </a:t>
            </a:r>
            <a:r>
              <a:rPr lang="ar-EG" dirty="0" smtClean="0">
                <a:solidFill>
                  <a:schemeClr val="tx1"/>
                </a:solidFill>
              </a:rPr>
              <a:t> وقد قدم لنا هذا العالم قائمة ب14 غريزة مسببة للسلوك. ولقد نقدت هذه النظرية من قبل ماسلو وكاتل فقدت أهميتها.</a:t>
            </a:r>
          </a:p>
          <a:p>
            <a:pPr algn="r" rtl="1"/>
            <a:r>
              <a:rPr lang="ar-EG" b="1" dirty="0" smtClean="0">
                <a:solidFill>
                  <a:schemeClr val="tx1"/>
                </a:solidFill>
              </a:rPr>
              <a:t>ثانيا: نظرية ماسلو لتدرج الحاجات</a:t>
            </a:r>
          </a:p>
          <a:p>
            <a:pPr marL="457200" indent="-457200" algn="r" rtl="1">
              <a:buFontTx/>
              <a:buChar char="-"/>
            </a:pPr>
            <a:r>
              <a:rPr lang="ar-EG" dirty="0" smtClean="0">
                <a:solidFill>
                  <a:schemeClr val="tx1"/>
                </a:solidFill>
              </a:rPr>
              <a:t>الحاجات الفسيولوجية.</a:t>
            </a:r>
          </a:p>
          <a:p>
            <a:pPr marL="457200" indent="-457200" algn="r" rtl="1">
              <a:buFontTx/>
              <a:buChar char="-"/>
            </a:pPr>
            <a:r>
              <a:rPr lang="ar-EG" dirty="0" smtClean="0">
                <a:solidFill>
                  <a:schemeClr val="tx1"/>
                </a:solidFill>
              </a:rPr>
              <a:t>الحاجة الى الأمن.</a:t>
            </a:r>
          </a:p>
          <a:p>
            <a:pPr marL="457200" indent="-457200" algn="r" rtl="1">
              <a:buFontTx/>
              <a:buChar char="-"/>
            </a:pPr>
            <a:r>
              <a:rPr lang="ar-EG" dirty="0" smtClean="0">
                <a:solidFill>
                  <a:schemeClr val="tx1"/>
                </a:solidFill>
              </a:rPr>
              <a:t>الحاجة الى الانتماء.</a:t>
            </a:r>
          </a:p>
          <a:p>
            <a:pPr marL="457200" indent="-457200" algn="r" rtl="1">
              <a:buFontTx/>
              <a:buChar char="-"/>
            </a:pPr>
            <a:r>
              <a:rPr lang="ar-EG" dirty="0" smtClean="0">
                <a:solidFill>
                  <a:schemeClr val="tx1"/>
                </a:solidFill>
              </a:rPr>
              <a:t>الحاجة الى تقدير الذات.</a:t>
            </a:r>
          </a:p>
          <a:p>
            <a:pPr marL="457200" indent="-457200" algn="r" rtl="1">
              <a:buFontTx/>
              <a:buChar char="-"/>
            </a:pPr>
            <a:r>
              <a:rPr lang="ar-EG" dirty="0" smtClean="0">
                <a:solidFill>
                  <a:schemeClr val="tx1"/>
                </a:solidFill>
              </a:rPr>
              <a:t>الحاجة الى تحقيق الذات.</a:t>
            </a:r>
            <a:endParaRPr lang="en-US" dirty="0">
              <a:solidFill>
                <a:schemeClr val="tx1"/>
              </a:solidFill>
            </a:endParaRPr>
          </a:p>
        </p:txBody>
      </p:sp>
    </p:spTree>
    <p:extLst>
      <p:ext uri="{BB962C8B-B14F-4D97-AF65-F5344CB8AC3E}">
        <p14:creationId xmlns:p14="http://schemas.microsoft.com/office/powerpoint/2010/main" val="387757287"/>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762000" y="381000"/>
            <a:ext cx="7772400" cy="5943600"/>
          </a:xfrm>
        </p:spPr>
        <p:txBody>
          <a:bodyPr>
            <a:normAutofit lnSpcReduction="10000"/>
          </a:bodyPr>
          <a:lstStyle/>
          <a:p>
            <a:pPr algn="r" rtl="1"/>
            <a:r>
              <a:rPr lang="ar-EG" b="1" dirty="0" smtClean="0">
                <a:solidFill>
                  <a:schemeClr val="tx1"/>
                </a:solidFill>
              </a:rPr>
              <a:t>ثالثا: نظرية العوامل الصحية والعوامل الدافعية</a:t>
            </a:r>
          </a:p>
          <a:p>
            <a:pPr algn="r" rtl="1"/>
            <a:r>
              <a:rPr lang="ar-EG" dirty="0" smtClean="0">
                <a:solidFill>
                  <a:schemeClr val="tx1"/>
                </a:solidFill>
              </a:rPr>
              <a:t>1- </a:t>
            </a:r>
            <a:r>
              <a:rPr lang="ar-EG" b="1" dirty="0" smtClean="0">
                <a:solidFill>
                  <a:schemeClr val="tx1"/>
                </a:solidFill>
              </a:rPr>
              <a:t>العوامل الصحية</a:t>
            </a:r>
            <a:r>
              <a:rPr lang="ar-EG" dirty="0" smtClean="0">
                <a:solidFill>
                  <a:schemeClr val="tx1"/>
                </a:solidFill>
              </a:rPr>
              <a:t>: هى العوامل التى تشعر الفرد برضى نحو عمله وبفقدها يشعر الفرد بعدم الرضا.</a:t>
            </a:r>
          </a:p>
          <a:p>
            <a:pPr algn="r" rtl="1"/>
            <a:r>
              <a:rPr lang="ar-EG" dirty="0" smtClean="0">
                <a:solidFill>
                  <a:schemeClr val="tx1"/>
                </a:solidFill>
              </a:rPr>
              <a:t>2- </a:t>
            </a:r>
            <a:r>
              <a:rPr lang="ar-EG" b="1" dirty="0" smtClean="0">
                <a:solidFill>
                  <a:schemeClr val="tx1"/>
                </a:solidFill>
              </a:rPr>
              <a:t>العوامل الدافعية</a:t>
            </a:r>
            <a:r>
              <a:rPr lang="ar-EG" dirty="0" smtClean="0">
                <a:solidFill>
                  <a:schemeClr val="tx1"/>
                </a:solidFill>
              </a:rPr>
              <a:t>: هى مجموعة الحاجات التى تحرك الفرد وترغبه فى الانتاج</a:t>
            </a:r>
            <a:r>
              <a:rPr lang="ar-EG" b="1" dirty="0" smtClean="0">
                <a:solidFill>
                  <a:schemeClr val="tx1"/>
                </a:solidFill>
              </a:rPr>
              <a:t>.</a:t>
            </a:r>
          </a:p>
          <a:p>
            <a:pPr algn="r" rtl="1"/>
            <a:r>
              <a:rPr lang="ar-EG" b="1" dirty="0" smtClean="0">
                <a:solidFill>
                  <a:schemeClr val="tx1"/>
                </a:solidFill>
              </a:rPr>
              <a:t>رابعا: نظرية الحاجات الثلاث المكتسبة</a:t>
            </a:r>
          </a:p>
          <a:p>
            <a:pPr algn="r" rtl="1"/>
            <a:r>
              <a:rPr lang="ar-EG" b="1" dirty="0" smtClean="0">
                <a:solidFill>
                  <a:schemeClr val="tx1"/>
                </a:solidFill>
              </a:rPr>
              <a:t>1- الحاجة إلى الانجاز</a:t>
            </a:r>
            <a:r>
              <a:rPr lang="ar-EG" dirty="0" smtClean="0">
                <a:solidFill>
                  <a:schemeClr val="tx1"/>
                </a:solidFill>
              </a:rPr>
              <a:t>: وهى الحاجة التى تدفع الفرد إلى قبول أصعب التحديات أملا فى تحقيق أهداف صعبة.</a:t>
            </a:r>
          </a:p>
          <a:p>
            <a:pPr algn="r" rtl="1"/>
            <a:r>
              <a:rPr lang="ar-EG" dirty="0" smtClean="0">
                <a:solidFill>
                  <a:schemeClr val="tx1"/>
                </a:solidFill>
              </a:rPr>
              <a:t>2- </a:t>
            </a:r>
            <a:r>
              <a:rPr lang="ar-EG" b="1" dirty="0" smtClean="0">
                <a:solidFill>
                  <a:schemeClr val="tx1"/>
                </a:solidFill>
              </a:rPr>
              <a:t>الحاجة إلى الانتماء</a:t>
            </a:r>
            <a:r>
              <a:rPr lang="ar-EG" dirty="0" smtClean="0">
                <a:solidFill>
                  <a:schemeClr val="tx1"/>
                </a:solidFill>
              </a:rPr>
              <a:t>: وهى حاجة الفرد إلى الصداقة  والمساندة الاجتماعية.</a:t>
            </a:r>
          </a:p>
          <a:p>
            <a:pPr algn="r" rtl="1"/>
            <a:r>
              <a:rPr lang="ar-EG" dirty="0" smtClean="0">
                <a:solidFill>
                  <a:schemeClr val="tx1"/>
                </a:solidFill>
              </a:rPr>
              <a:t>3- </a:t>
            </a:r>
            <a:r>
              <a:rPr lang="ar-EG" b="1" dirty="0" smtClean="0">
                <a:solidFill>
                  <a:schemeClr val="tx1"/>
                </a:solidFill>
              </a:rPr>
              <a:t>الحاجة الى القوة</a:t>
            </a:r>
            <a:r>
              <a:rPr lang="ar-EG" dirty="0" smtClean="0">
                <a:solidFill>
                  <a:schemeClr val="tx1"/>
                </a:solidFill>
              </a:rPr>
              <a:t>:وتتمثل فى رغبة الفرد فى أن يكون فى وظيفة قيادية.</a:t>
            </a:r>
          </a:p>
          <a:p>
            <a:pPr algn="r"/>
            <a:endParaRPr lang="en-US" dirty="0"/>
          </a:p>
        </p:txBody>
      </p:sp>
    </p:spTree>
    <p:extLst>
      <p:ext uri="{BB962C8B-B14F-4D97-AF65-F5344CB8AC3E}">
        <p14:creationId xmlns:p14="http://schemas.microsoft.com/office/powerpoint/2010/main" val="391725008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81001"/>
            <a:ext cx="7772400" cy="1676399"/>
          </a:xfrm>
        </p:spPr>
        <p:txBody>
          <a:bodyPr/>
          <a:lstStyle/>
          <a:p>
            <a:r>
              <a:rPr lang="ar-EG" b="1" dirty="0" smtClean="0"/>
              <a:t>المحاضرة الثانية</a:t>
            </a:r>
            <a:br>
              <a:rPr lang="ar-EG" b="1" dirty="0" smtClean="0"/>
            </a:br>
            <a:r>
              <a:rPr lang="ar-EG" b="1" dirty="0" smtClean="0"/>
              <a:t>مفهوم التعلم</a:t>
            </a:r>
            <a:endParaRPr lang="en-US" b="1" dirty="0"/>
          </a:p>
        </p:txBody>
      </p:sp>
      <p:sp>
        <p:nvSpPr>
          <p:cNvPr id="3" name="Subtitle 2"/>
          <p:cNvSpPr>
            <a:spLocks noGrp="1"/>
          </p:cNvSpPr>
          <p:nvPr>
            <p:ph type="subTitle" idx="1"/>
          </p:nvPr>
        </p:nvSpPr>
        <p:spPr>
          <a:xfrm>
            <a:off x="457200" y="1905000"/>
            <a:ext cx="8382000" cy="4495800"/>
          </a:xfrm>
        </p:spPr>
        <p:txBody>
          <a:bodyPr/>
          <a:lstStyle/>
          <a:p>
            <a:pPr algn="r" rtl="1"/>
            <a:r>
              <a:rPr lang="ar-EG" dirty="0" smtClean="0">
                <a:solidFill>
                  <a:schemeClr val="tx1"/>
                </a:solidFill>
              </a:rPr>
              <a:t>بذل مجموعة من علماء النفس جهدا كبيرا فى تفسير عملية التعلم وكيفية حدوثها أمثال ثورنديك، بافلوف، هل، جاثرى، سكنر، ليفين، بياجيه، برونر، أوزوبل، وألبرت بان دورا.</a:t>
            </a:r>
          </a:p>
          <a:p>
            <a:pPr algn="r" rtl="1"/>
            <a:r>
              <a:rPr lang="ar-EG" dirty="0" smtClean="0">
                <a:solidFill>
                  <a:schemeClr val="tx1"/>
                </a:solidFill>
              </a:rPr>
              <a:t>أولا: مفهوم التعلم</a:t>
            </a:r>
          </a:p>
          <a:p>
            <a:pPr algn="r" rtl="1"/>
            <a:r>
              <a:rPr lang="ar-EG" dirty="0" smtClean="0">
                <a:solidFill>
                  <a:schemeClr val="tx1"/>
                </a:solidFill>
              </a:rPr>
              <a:t>التعلم هو عملية تغير شبه دائم نسبيا فى سلوك الفرد لا يمكن ملاحظته مباشرة،ولكن يستدل عليها من الأداء الذى يصدر من الفرد ويكون نتيجة لأثر التدريب.</a:t>
            </a:r>
          </a:p>
          <a:p>
            <a:pPr algn="r" rtl="1"/>
            <a:r>
              <a:rPr lang="ar-EG" dirty="0" smtClean="0">
                <a:solidFill>
                  <a:schemeClr val="tx1"/>
                </a:solidFill>
              </a:rPr>
              <a:t>ومن هنا يمكن القول بأن التعلم:</a:t>
            </a:r>
            <a:endParaRPr lang="en-US" dirty="0">
              <a:solidFill>
                <a:schemeClr val="tx1"/>
              </a:solidFill>
            </a:endParaRPr>
          </a:p>
        </p:txBody>
      </p:sp>
    </p:spTree>
    <p:extLst>
      <p:ext uri="{BB962C8B-B14F-4D97-AF65-F5344CB8AC3E}">
        <p14:creationId xmlns:p14="http://schemas.microsoft.com/office/powerpoint/2010/main" val="330639104"/>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533400" y="304800"/>
            <a:ext cx="8305800" cy="6019800"/>
          </a:xfrm>
        </p:spPr>
        <p:txBody>
          <a:bodyPr>
            <a:normAutofit fontScale="85000" lnSpcReduction="20000"/>
          </a:bodyPr>
          <a:lstStyle/>
          <a:p>
            <a:pPr algn="r" rtl="1"/>
            <a:r>
              <a:rPr lang="ar-EG" b="1" dirty="0" smtClean="0">
                <a:solidFill>
                  <a:schemeClr val="tx1"/>
                </a:solidFill>
              </a:rPr>
              <a:t>قياس التعلم:</a:t>
            </a:r>
          </a:p>
          <a:p>
            <a:pPr algn="r" rtl="1"/>
            <a:r>
              <a:rPr lang="ar-EG" b="1" dirty="0" smtClean="0">
                <a:solidFill>
                  <a:schemeClr val="tx1"/>
                </a:solidFill>
              </a:rPr>
              <a:t>1- </a:t>
            </a:r>
            <a:r>
              <a:rPr lang="ar-EG" dirty="0" smtClean="0">
                <a:solidFill>
                  <a:schemeClr val="tx1"/>
                </a:solidFill>
              </a:rPr>
              <a:t>الزمن.</a:t>
            </a:r>
          </a:p>
          <a:p>
            <a:pPr algn="r" rtl="1"/>
            <a:r>
              <a:rPr lang="ar-EG" dirty="0" smtClean="0">
                <a:solidFill>
                  <a:schemeClr val="tx1"/>
                </a:solidFill>
              </a:rPr>
              <a:t>2- الدقة.</a:t>
            </a:r>
          </a:p>
          <a:p>
            <a:pPr algn="r" rtl="1"/>
            <a:r>
              <a:rPr lang="ar-EG" dirty="0" smtClean="0">
                <a:solidFill>
                  <a:schemeClr val="tx1"/>
                </a:solidFill>
              </a:rPr>
              <a:t>3- التعرف:هى توظيف المهارات السابقة فى التعرف على المثيرات الجديدة كأن يميز تلميذ الصف الرابع الابتدائى بين حروف العطف وحروف </a:t>
            </a:r>
            <a:r>
              <a:rPr lang="ar-EG" dirty="0">
                <a:solidFill>
                  <a:schemeClr val="tx1"/>
                </a:solidFill>
              </a:rPr>
              <a:t>الجر</a:t>
            </a:r>
            <a:r>
              <a:rPr lang="ar-EG" dirty="0" smtClean="0">
                <a:solidFill>
                  <a:schemeClr val="tx1"/>
                </a:solidFill>
              </a:rPr>
              <a:t>.</a:t>
            </a:r>
          </a:p>
          <a:p>
            <a:pPr algn="r" rtl="1"/>
            <a:r>
              <a:rPr lang="ar-EG" dirty="0" smtClean="0">
                <a:solidFill>
                  <a:schemeClr val="tx1"/>
                </a:solidFill>
              </a:rPr>
              <a:t>4- مقاومة الانطفاء </a:t>
            </a:r>
            <a:r>
              <a:rPr lang="ar-EG" dirty="0">
                <a:solidFill>
                  <a:schemeClr val="tx1"/>
                </a:solidFill>
              </a:rPr>
              <a:t>: قدرة الطالب على الاحتفاظ بالمادة التعليمية</a:t>
            </a:r>
            <a:endParaRPr lang="ar-EG" dirty="0" smtClean="0">
              <a:solidFill>
                <a:schemeClr val="tx1"/>
              </a:solidFill>
            </a:endParaRPr>
          </a:p>
          <a:p>
            <a:pPr algn="r" rtl="1"/>
            <a:r>
              <a:rPr lang="ar-EG" dirty="0" smtClean="0">
                <a:solidFill>
                  <a:schemeClr val="tx1"/>
                </a:solidFill>
              </a:rPr>
              <a:t>5- تكرار حدوث الاستجابة:قدرة الطالب على إعادة الاستجابة عدة مرات بنفس الكيفية.</a:t>
            </a:r>
          </a:p>
          <a:p>
            <a:pPr algn="r" rtl="1"/>
            <a:r>
              <a:rPr lang="ar-EG" dirty="0" smtClean="0">
                <a:solidFill>
                  <a:schemeClr val="tx1"/>
                </a:solidFill>
              </a:rPr>
              <a:t>6- درجات الخطأ : المقصود بها عدد الأخطاء التى يقع فيها الطالب.</a:t>
            </a:r>
          </a:p>
          <a:p>
            <a:pPr algn="r" rtl="1"/>
            <a:r>
              <a:rPr lang="ar-EG" dirty="0" smtClean="0">
                <a:solidFill>
                  <a:schemeClr val="tx1"/>
                </a:solidFill>
              </a:rPr>
              <a:t>7- الاستدعاء:</a:t>
            </a:r>
          </a:p>
          <a:p>
            <a:pPr marL="457200" indent="-457200" algn="r" rtl="1">
              <a:buFontTx/>
              <a:buChar char="-"/>
            </a:pPr>
            <a:r>
              <a:rPr lang="ar-EG" smtClean="0">
                <a:solidFill>
                  <a:schemeClr val="tx1"/>
                </a:solidFill>
              </a:rPr>
              <a:t>الاستدعاء الحر: هى قدرة الطالب على استرجاع المعلومة بدون تقيد بالترتيب.</a:t>
            </a:r>
            <a:endParaRPr lang="ar-EG" dirty="0" smtClean="0">
              <a:solidFill>
                <a:schemeClr val="tx1"/>
              </a:solidFill>
            </a:endParaRPr>
          </a:p>
          <a:p>
            <a:pPr marL="457200" indent="-457200" algn="r" rtl="1">
              <a:buFontTx/>
              <a:buChar char="-"/>
            </a:pPr>
            <a:r>
              <a:rPr lang="ar-EG" dirty="0" smtClean="0">
                <a:solidFill>
                  <a:schemeClr val="tx1"/>
                </a:solidFill>
              </a:rPr>
              <a:t>الاستدعاء التسلسلى.</a:t>
            </a:r>
          </a:p>
          <a:p>
            <a:pPr marL="457200" indent="-457200" algn="r" rtl="1">
              <a:buFontTx/>
              <a:buChar char="-"/>
            </a:pPr>
            <a:r>
              <a:rPr lang="ar-EG" dirty="0" smtClean="0">
                <a:solidFill>
                  <a:schemeClr val="tx1"/>
                </a:solidFill>
              </a:rPr>
              <a:t>استدعاء الاستكمال.</a:t>
            </a:r>
          </a:p>
          <a:p>
            <a:pPr algn="r" rtl="1"/>
            <a:endParaRPr lang="en-US" b="1" dirty="0">
              <a:solidFill>
                <a:schemeClr val="tx1"/>
              </a:solidFill>
            </a:endParaRPr>
          </a:p>
        </p:txBody>
      </p:sp>
    </p:spTree>
    <p:extLst>
      <p:ext uri="{BB962C8B-B14F-4D97-AF65-F5344CB8AC3E}">
        <p14:creationId xmlns:p14="http://schemas.microsoft.com/office/powerpoint/2010/main" val="91530125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457200"/>
            <a:ext cx="8305800" cy="6019800"/>
          </a:xfrm>
        </p:spPr>
        <p:txBody>
          <a:bodyPr>
            <a:normAutofit lnSpcReduction="10000"/>
          </a:bodyPr>
          <a:lstStyle/>
          <a:p>
            <a:pPr marL="457200" indent="-457200" algn="r" rtl="1">
              <a:buFontTx/>
              <a:buChar char="-"/>
            </a:pPr>
            <a:r>
              <a:rPr lang="ar-EG" dirty="0" smtClean="0">
                <a:solidFill>
                  <a:schemeClr val="tx1"/>
                </a:solidFill>
              </a:rPr>
              <a:t>تغير فى السلوك.</a:t>
            </a:r>
          </a:p>
          <a:p>
            <a:pPr marL="457200" indent="-457200" algn="r" rtl="1">
              <a:buFontTx/>
              <a:buChar char="-"/>
            </a:pPr>
            <a:r>
              <a:rPr lang="ar-EG" dirty="0" smtClean="0">
                <a:solidFill>
                  <a:schemeClr val="tx1"/>
                </a:solidFill>
              </a:rPr>
              <a:t>ثابت نسبيا.</a:t>
            </a:r>
          </a:p>
          <a:p>
            <a:pPr marL="457200" indent="-457200" algn="r" rtl="1">
              <a:buFontTx/>
              <a:buChar char="-"/>
            </a:pPr>
            <a:r>
              <a:rPr lang="ar-EG" dirty="0" smtClean="0">
                <a:solidFill>
                  <a:schemeClr val="tx1"/>
                </a:solidFill>
              </a:rPr>
              <a:t>ناتج عن ممارسة وتدريب.</a:t>
            </a:r>
          </a:p>
          <a:p>
            <a:pPr marL="457200" indent="-457200" algn="r" rtl="1">
              <a:buFontTx/>
              <a:buChar char="-"/>
            </a:pPr>
            <a:r>
              <a:rPr lang="ar-EG" dirty="0" smtClean="0">
                <a:solidFill>
                  <a:schemeClr val="tx1"/>
                </a:solidFill>
              </a:rPr>
              <a:t>يستدل عليه من الأداء.</a:t>
            </a:r>
          </a:p>
          <a:p>
            <a:pPr marL="457200" indent="-457200" algn="r" rtl="1">
              <a:buFontTx/>
              <a:buChar char="-"/>
            </a:pPr>
            <a:r>
              <a:rPr lang="ar-EG" dirty="0" smtClean="0">
                <a:solidFill>
                  <a:schemeClr val="tx1"/>
                </a:solidFill>
              </a:rPr>
              <a:t>* </a:t>
            </a:r>
            <a:r>
              <a:rPr lang="ar-EG" b="1" dirty="0" smtClean="0">
                <a:solidFill>
                  <a:schemeClr val="tx1"/>
                </a:solidFill>
              </a:rPr>
              <a:t>نتاجات التعلم:</a:t>
            </a:r>
          </a:p>
          <a:p>
            <a:pPr marL="457200" indent="-457200" algn="r" rtl="1">
              <a:buFontTx/>
              <a:buChar char="-"/>
            </a:pPr>
            <a:r>
              <a:rPr lang="ar-EG" b="1" dirty="0" smtClean="0">
                <a:solidFill>
                  <a:schemeClr val="tx1"/>
                </a:solidFill>
              </a:rPr>
              <a:t>تكوين المهارات   </a:t>
            </a:r>
            <a:r>
              <a:rPr lang="en-US" dirty="0" smtClean="0">
                <a:solidFill>
                  <a:schemeClr val="tx1"/>
                </a:solidFill>
              </a:rPr>
              <a:t>skills formation</a:t>
            </a:r>
            <a:endParaRPr lang="ar-EG" dirty="0" smtClean="0">
              <a:solidFill>
                <a:schemeClr val="tx1"/>
              </a:solidFill>
            </a:endParaRPr>
          </a:p>
          <a:p>
            <a:pPr algn="r" rtl="1"/>
            <a:r>
              <a:rPr lang="ar-EG" dirty="0">
                <a:solidFill>
                  <a:schemeClr val="tx1"/>
                </a:solidFill>
              </a:rPr>
              <a:t> </a:t>
            </a:r>
            <a:r>
              <a:rPr lang="ar-EG" dirty="0" smtClean="0">
                <a:solidFill>
                  <a:schemeClr val="tx1"/>
                </a:solidFill>
              </a:rPr>
              <a:t>تلعب الممارسة دورا مهما فى تكوين المهارات، فهى تحتاج لتدريبات مستمرة تؤثر فى الوصلات العصبية.</a:t>
            </a:r>
          </a:p>
          <a:p>
            <a:pPr marL="457200" indent="-457200" algn="r" rtl="1">
              <a:buFontTx/>
              <a:buChar char="-"/>
            </a:pPr>
            <a:r>
              <a:rPr lang="ar-EG" b="1" dirty="0" smtClean="0">
                <a:solidFill>
                  <a:schemeClr val="tx1"/>
                </a:solidFill>
              </a:rPr>
              <a:t>تكوين العادات</a:t>
            </a:r>
            <a:r>
              <a:rPr lang="ar-EG" dirty="0" smtClean="0">
                <a:solidFill>
                  <a:schemeClr val="tx1"/>
                </a:solidFill>
              </a:rPr>
              <a:t>: </a:t>
            </a:r>
            <a:r>
              <a:rPr lang="en-US" dirty="0" smtClean="0">
                <a:solidFill>
                  <a:schemeClr val="tx1"/>
                </a:solidFill>
              </a:rPr>
              <a:t>habits formation</a:t>
            </a:r>
            <a:endParaRPr lang="ar-EG" dirty="0" smtClean="0">
              <a:solidFill>
                <a:schemeClr val="tx1"/>
              </a:solidFill>
            </a:endParaRPr>
          </a:p>
          <a:p>
            <a:pPr algn="r" rtl="1"/>
            <a:r>
              <a:rPr lang="ar-EG" dirty="0" smtClean="0">
                <a:solidFill>
                  <a:schemeClr val="tx1"/>
                </a:solidFill>
              </a:rPr>
              <a:t>العادة هى أى نوع من أنواع السلوك المكتسب بالاضافة الى السلوك الفطرى الغريزى. وهى عبارة عن أى سلوك يقوم به</a:t>
            </a:r>
            <a:endParaRPr lang="en-US" dirty="0">
              <a:solidFill>
                <a:schemeClr val="tx1"/>
              </a:solidFill>
            </a:endParaRPr>
          </a:p>
        </p:txBody>
      </p:sp>
    </p:spTree>
    <p:extLst>
      <p:ext uri="{BB962C8B-B14F-4D97-AF65-F5344CB8AC3E}">
        <p14:creationId xmlns:p14="http://schemas.microsoft.com/office/powerpoint/2010/main" val="350810894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457200"/>
            <a:ext cx="8382000" cy="6019800"/>
          </a:xfrm>
        </p:spPr>
        <p:txBody>
          <a:bodyPr/>
          <a:lstStyle/>
          <a:p>
            <a:pPr algn="r" rtl="1"/>
            <a:r>
              <a:rPr lang="ar-EG" dirty="0" smtClean="0">
                <a:solidFill>
                  <a:schemeClr val="tx1"/>
                </a:solidFill>
              </a:rPr>
              <a:t>الفرد بسهولة ، فالعادة تكتسب بالتعلم حيث تجعل الفرد يقوم ببعض الأعمال بطريقة ميكانيكية وبدون استخدام الفكر وتركيز الانتباه.</a:t>
            </a:r>
          </a:p>
          <a:p>
            <a:pPr marL="457200" indent="-457200" algn="r" rtl="1">
              <a:buFontTx/>
              <a:buChar char="-"/>
            </a:pPr>
            <a:r>
              <a:rPr lang="ar-EG" b="1" dirty="0" smtClean="0">
                <a:solidFill>
                  <a:schemeClr val="tx1"/>
                </a:solidFill>
              </a:rPr>
              <a:t>تكوين الاتجاهات</a:t>
            </a:r>
            <a:r>
              <a:rPr lang="en-US" b="1" dirty="0" smtClean="0">
                <a:solidFill>
                  <a:schemeClr val="tx1"/>
                </a:solidFill>
              </a:rPr>
              <a:t>attitudes formation      </a:t>
            </a:r>
            <a:r>
              <a:rPr lang="en-US" dirty="0" smtClean="0">
                <a:solidFill>
                  <a:schemeClr val="tx1"/>
                </a:solidFill>
              </a:rPr>
              <a:t>  </a:t>
            </a:r>
            <a:endParaRPr lang="ar-EG" dirty="0" smtClean="0">
              <a:solidFill>
                <a:schemeClr val="tx1"/>
              </a:solidFill>
            </a:endParaRPr>
          </a:p>
          <a:p>
            <a:pPr algn="r" rtl="1"/>
            <a:r>
              <a:rPr lang="ar-EG" dirty="0" smtClean="0">
                <a:solidFill>
                  <a:schemeClr val="tx1"/>
                </a:solidFill>
              </a:rPr>
              <a:t>الاتجاه هو استعداد عقلى يتكون نتيجة بعض العوامل المؤثرة فى حياته فتجعله يتخذ موقفا معينا تجاه بعض القضايا والأشخاص والأشياء.</a:t>
            </a:r>
          </a:p>
          <a:p>
            <a:pPr algn="r" rtl="1"/>
            <a:r>
              <a:rPr lang="ar-EG" dirty="0" smtClean="0">
                <a:solidFill>
                  <a:schemeClr val="tx1"/>
                </a:solidFill>
              </a:rPr>
              <a:t>- </a:t>
            </a:r>
            <a:r>
              <a:rPr lang="ar-EG" b="1" dirty="0" smtClean="0">
                <a:solidFill>
                  <a:schemeClr val="tx1"/>
                </a:solidFill>
              </a:rPr>
              <a:t>تعلم المعلومات والمعانى</a:t>
            </a:r>
            <a:r>
              <a:rPr lang="ar-EG" dirty="0" smtClean="0">
                <a:solidFill>
                  <a:schemeClr val="tx1"/>
                </a:solidFill>
              </a:rPr>
              <a:t>: </a:t>
            </a:r>
            <a:r>
              <a:rPr lang="en-US" b="1" dirty="0" smtClean="0">
                <a:solidFill>
                  <a:schemeClr val="tx1"/>
                </a:solidFill>
              </a:rPr>
              <a:t>Meaning &amp; Information Learning</a:t>
            </a:r>
            <a:r>
              <a:rPr lang="ar-EG" dirty="0" smtClean="0">
                <a:solidFill>
                  <a:schemeClr val="tx1"/>
                </a:solidFill>
              </a:rPr>
              <a:t> يتعلم الطفل من البيئة التى يعيش فيها معلومات ومعانى شتى حتى يتمكن من التفاعل مع العالم المحيط به</a:t>
            </a:r>
            <a:r>
              <a:rPr lang="ar-EG" dirty="0" smtClean="0"/>
              <a:t>.</a:t>
            </a:r>
            <a:endParaRPr lang="en-US" dirty="0"/>
          </a:p>
        </p:txBody>
      </p:sp>
    </p:spTree>
    <p:extLst>
      <p:ext uri="{BB962C8B-B14F-4D97-AF65-F5344CB8AC3E}">
        <p14:creationId xmlns:p14="http://schemas.microsoft.com/office/powerpoint/2010/main" val="174656608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382000" cy="5943600"/>
          </a:xfrm>
        </p:spPr>
        <p:txBody>
          <a:bodyPr>
            <a:normAutofit fontScale="92500"/>
          </a:bodyPr>
          <a:lstStyle/>
          <a:p>
            <a:pPr algn="r" rtl="1"/>
            <a:r>
              <a:rPr lang="ar-EG" b="1" dirty="0" smtClean="0">
                <a:solidFill>
                  <a:schemeClr val="tx1"/>
                </a:solidFill>
              </a:rPr>
              <a:t>ثالثا: أهمية دراسة التعلم بالنسبة للمعلم</a:t>
            </a:r>
          </a:p>
          <a:p>
            <a:pPr algn="r" rtl="1"/>
            <a:r>
              <a:rPr lang="ar-EG" dirty="0" smtClean="0">
                <a:solidFill>
                  <a:schemeClr val="tx1"/>
                </a:solidFill>
              </a:rPr>
              <a:t>1- إنها تساهم فى </a:t>
            </a:r>
            <a:r>
              <a:rPr lang="ar-EG" b="1" dirty="0" smtClean="0">
                <a:solidFill>
                  <a:schemeClr val="tx1"/>
                </a:solidFill>
              </a:rPr>
              <a:t>تحقيق الأهداف التربوية </a:t>
            </a:r>
            <a:r>
              <a:rPr lang="ar-EG" dirty="0" smtClean="0">
                <a:solidFill>
                  <a:schemeClr val="tx1"/>
                </a:solidFill>
              </a:rPr>
              <a:t>وهذه الأهداف غاية كل المؤسسات التعليمية. إن أهداف التربية بصورة عامة هى تربية الطلاب تربية صالحة من كافة الجوانب البدنية، الاخلاقية، والفكرية، لينشأ طالب قوى البنيان حسن الأخلاق ‘ صحيح التفكير‘ محبا لوطنه، مزودا بالمعلومات التى يستطيع بها بناء نهضة وطنه.</a:t>
            </a:r>
          </a:p>
          <a:p>
            <a:pPr algn="r" rtl="1"/>
            <a:r>
              <a:rPr lang="ar-EG" dirty="0" smtClean="0">
                <a:solidFill>
                  <a:schemeClr val="tx1"/>
                </a:solidFill>
              </a:rPr>
              <a:t>2- تساهم دراسة التعلم فى فهم المعلم كيفية تعلم التلاميذ </a:t>
            </a:r>
            <a:r>
              <a:rPr lang="ar-EG" b="1" dirty="0" smtClean="0">
                <a:solidFill>
                  <a:schemeClr val="tx1"/>
                </a:solidFill>
              </a:rPr>
              <a:t>للأنماط السلوكية المختلفة.</a:t>
            </a:r>
          </a:p>
          <a:p>
            <a:pPr algn="r" rtl="1"/>
            <a:r>
              <a:rPr lang="ar-EG" dirty="0" smtClean="0">
                <a:solidFill>
                  <a:schemeClr val="tx1"/>
                </a:solidFill>
              </a:rPr>
              <a:t>3- تساهم دراسة التعلم فى </a:t>
            </a:r>
            <a:r>
              <a:rPr lang="ar-EG" b="1" dirty="0" smtClean="0">
                <a:solidFill>
                  <a:schemeClr val="tx1"/>
                </a:solidFill>
              </a:rPr>
              <a:t>تنظيم المناهج المدرسية </a:t>
            </a:r>
            <a:r>
              <a:rPr lang="ar-EG" dirty="0" smtClean="0">
                <a:solidFill>
                  <a:schemeClr val="tx1"/>
                </a:solidFill>
              </a:rPr>
              <a:t>عن طريق تحديد خصائص التلاميذ فهذه الخصائص تساعد المعلم فى وضع المناهج ومواصفاتها حيث السهولة والصعوبة والرسوم والأشكال البيانية التى يجب أن تشمل عليها.</a:t>
            </a:r>
            <a:endParaRPr lang="en-US" dirty="0">
              <a:solidFill>
                <a:schemeClr val="tx1"/>
              </a:solidFill>
            </a:endParaRPr>
          </a:p>
        </p:txBody>
      </p:sp>
    </p:spTree>
    <p:extLst>
      <p:ext uri="{BB962C8B-B14F-4D97-AF65-F5344CB8AC3E}">
        <p14:creationId xmlns:p14="http://schemas.microsoft.com/office/powerpoint/2010/main" val="205505163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457200" y="381000"/>
            <a:ext cx="8077200" cy="5943600"/>
          </a:xfrm>
        </p:spPr>
        <p:txBody>
          <a:bodyPr>
            <a:normAutofit lnSpcReduction="10000"/>
          </a:bodyPr>
          <a:lstStyle/>
          <a:p>
            <a:pPr algn="r" rtl="1"/>
            <a:r>
              <a:rPr lang="ar-EG" b="1" dirty="0" smtClean="0">
                <a:solidFill>
                  <a:schemeClr val="tx1"/>
                </a:solidFill>
              </a:rPr>
              <a:t>رابعا: شروط التعلم الجيد</a:t>
            </a:r>
          </a:p>
          <a:p>
            <a:pPr algn="r" rtl="1"/>
            <a:r>
              <a:rPr lang="ar-EG" b="1" dirty="0" smtClean="0">
                <a:solidFill>
                  <a:schemeClr val="tx1"/>
                </a:solidFill>
              </a:rPr>
              <a:t>العوامل المؤثرة  فى العلم:</a:t>
            </a:r>
          </a:p>
          <a:p>
            <a:pPr algn="r" rtl="1"/>
            <a:r>
              <a:rPr lang="ar-EG" b="1" dirty="0" smtClean="0">
                <a:solidFill>
                  <a:schemeClr val="tx1"/>
                </a:solidFill>
              </a:rPr>
              <a:t>1- النضج:</a:t>
            </a:r>
          </a:p>
          <a:p>
            <a:pPr algn="r" rtl="1"/>
            <a:r>
              <a:rPr lang="ar-EG" dirty="0" smtClean="0">
                <a:solidFill>
                  <a:schemeClr val="tx1"/>
                </a:solidFill>
              </a:rPr>
              <a:t>ويقصد به </a:t>
            </a:r>
            <a:r>
              <a:rPr lang="ar-EG" b="1" dirty="0" smtClean="0">
                <a:solidFill>
                  <a:schemeClr val="tx1"/>
                </a:solidFill>
              </a:rPr>
              <a:t>التغيرات الداخلية </a:t>
            </a:r>
            <a:r>
              <a:rPr lang="ar-EG" dirty="0" smtClean="0">
                <a:solidFill>
                  <a:schemeClr val="tx1"/>
                </a:solidFill>
              </a:rPr>
              <a:t>فى الكائن الحى التى ترجع إلى تكوينه </a:t>
            </a:r>
            <a:r>
              <a:rPr lang="ar-EG" b="1" dirty="0" smtClean="0">
                <a:solidFill>
                  <a:schemeClr val="tx1"/>
                </a:solidFill>
              </a:rPr>
              <a:t>الفسيولوجى والعضوى، </a:t>
            </a:r>
            <a:r>
              <a:rPr lang="ar-EG" dirty="0" smtClean="0">
                <a:solidFill>
                  <a:schemeClr val="tx1"/>
                </a:solidFill>
              </a:rPr>
              <a:t>وبخاصة الجهاز العصبى، فالتغيرات التى ترجع إلى النضج هى تغيرات سابقة على الخبرة والتعلم هى نتيجة التكوين الداخلى فى الفرد، ولا تلعب العوامل الخارجية دورا فى خلق هذه التغيرات ولكن يقتصر دورها فى التدعيم وال</a:t>
            </a:r>
            <a:r>
              <a:rPr lang="ar-EG" dirty="0">
                <a:solidFill>
                  <a:schemeClr val="tx1"/>
                </a:solidFill>
              </a:rPr>
              <a:t>ت</a:t>
            </a:r>
            <a:r>
              <a:rPr lang="ar-EG" dirty="0" smtClean="0">
                <a:solidFill>
                  <a:schemeClr val="tx1"/>
                </a:solidFill>
              </a:rPr>
              <a:t>وجيه فقط.</a:t>
            </a:r>
          </a:p>
          <a:p>
            <a:pPr algn="r" rtl="1"/>
            <a:r>
              <a:rPr lang="ar-EG" dirty="0">
                <a:solidFill>
                  <a:schemeClr val="tx1"/>
                </a:solidFill>
              </a:rPr>
              <a:t> </a:t>
            </a:r>
            <a:r>
              <a:rPr lang="ar-EG" dirty="0" smtClean="0">
                <a:solidFill>
                  <a:schemeClr val="tx1"/>
                </a:solidFill>
              </a:rPr>
              <a:t> وفى الواقع أن </a:t>
            </a:r>
            <a:r>
              <a:rPr lang="ar-EG" b="1" dirty="0" smtClean="0">
                <a:solidFill>
                  <a:schemeClr val="tx1"/>
                </a:solidFill>
              </a:rPr>
              <a:t>المسئول عن النضج هو الجهاز العصبى </a:t>
            </a:r>
            <a:r>
              <a:rPr lang="ar-EG" dirty="0" smtClean="0">
                <a:solidFill>
                  <a:schemeClr val="tx1"/>
                </a:solidFill>
              </a:rPr>
              <a:t>للكائن الحى، فمثلا الطفل الذى لا يستطيع المشى بعد سنتين يعتبر غير ناضج من الناحية الجسمية، كذلك طفل العاشرة </a:t>
            </a:r>
            <a:endParaRPr lang="en-US" dirty="0">
              <a:solidFill>
                <a:schemeClr val="tx1"/>
              </a:solidFill>
            </a:endParaRPr>
          </a:p>
        </p:txBody>
      </p:sp>
    </p:spTree>
    <p:extLst>
      <p:ext uri="{BB962C8B-B14F-4D97-AF65-F5344CB8AC3E}">
        <p14:creationId xmlns:p14="http://schemas.microsoft.com/office/powerpoint/2010/main" val="2956022030"/>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381000" y="228600"/>
            <a:ext cx="8534400" cy="6248400"/>
          </a:xfrm>
        </p:spPr>
        <p:txBody>
          <a:bodyPr>
            <a:normAutofit lnSpcReduction="10000"/>
          </a:bodyPr>
          <a:lstStyle/>
          <a:p>
            <a:pPr algn="r" rtl="1"/>
            <a:r>
              <a:rPr lang="ar-EG" dirty="0" smtClean="0">
                <a:solidFill>
                  <a:schemeClr val="tx1"/>
                </a:solidFill>
              </a:rPr>
              <a:t>الذى يخشى الجلوس مع الزائرين يعتبر غير ناضج اجتماعيا وهكذا. ومن ثم فإنه يقصد بالنضج درجة نمو معينة فى بعض الأجهزة الداخلية فى الكائن الحى، ويعتبر النضج فى كافة نواحيه سواء الجسمية العضوية والانفعالية والاجتماعية والعقلية من العوامل المهمة والمؤثرة فى التعلم.</a:t>
            </a:r>
            <a:endParaRPr lang="ar-EG" dirty="0">
              <a:solidFill>
                <a:schemeClr val="tx1"/>
              </a:solidFill>
            </a:endParaRPr>
          </a:p>
          <a:p>
            <a:pPr algn="r" rtl="1"/>
            <a:r>
              <a:rPr lang="ar-EG" dirty="0" smtClean="0">
                <a:solidFill>
                  <a:schemeClr val="tx1"/>
                </a:solidFill>
              </a:rPr>
              <a:t>  ويمكننا على الأقل التفرقة بين النضج والتعلم نظريا فيما يلى:</a:t>
            </a:r>
          </a:p>
          <a:p>
            <a:pPr algn="r" rtl="1"/>
            <a:r>
              <a:rPr lang="ar-EG" b="1" dirty="0" smtClean="0">
                <a:solidFill>
                  <a:schemeClr val="tx1"/>
                </a:solidFill>
              </a:rPr>
              <a:t>- النضج </a:t>
            </a:r>
            <a:r>
              <a:rPr lang="ar-EG" dirty="0" smtClean="0">
                <a:solidFill>
                  <a:schemeClr val="tx1"/>
                </a:solidFill>
              </a:rPr>
              <a:t>هو عملية طبيعية متتابعة،تقدمية، تحدث حتى فى الحالات التى يكون فيها أعضاء الجسم فى حالة خمول تام كالنوم مثلا، أما ا</a:t>
            </a:r>
            <a:r>
              <a:rPr lang="ar-EG" b="1" dirty="0" smtClean="0">
                <a:solidFill>
                  <a:schemeClr val="tx1"/>
                </a:solidFill>
              </a:rPr>
              <a:t>لتعلم</a:t>
            </a:r>
            <a:r>
              <a:rPr lang="ar-EG" dirty="0" smtClean="0">
                <a:solidFill>
                  <a:schemeClr val="tx1"/>
                </a:solidFill>
              </a:rPr>
              <a:t> فهو عبارة عن تغير فى الأداء نسبيا يحدث نتيجة لنشاط يقوم به الكائن الحى.</a:t>
            </a:r>
          </a:p>
          <a:p>
            <a:pPr algn="r" rtl="1"/>
            <a:r>
              <a:rPr lang="ar-EG" b="1" dirty="0" smtClean="0">
                <a:solidFill>
                  <a:schemeClr val="tx1"/>
                </a:solidFill>
              </a:rPr>
              <a:t>- النضج </a:t>
            </a:r>
            <a:r>
              <a:rPr lang="ar-EG" dirty="0" smtClean="0">
                <a:solidFill>
                  <a:schemeClr val="tx1"/>
                </a:solidFill>
              </a:rPr>
              <a:t>هو عملية نموداخلى متتابع ويحدث بطريقة لا شعورية، بينما </a:t>
            </a:r>
            <a:r>
              <a:rPr lang="ar-EG" b="1" dirty="0" smtClean="0">
                <a:solidFill>
                  <a:schemeClr val="tx1"/>
                </a:solidFill>
              </a:rPr>
              <a:t>التعلم</a:t>
            </a:r>
            <a:r>
              <a:rPr lang="ar-EG" dirty="0" smtClean="0">
                <a:solidFill>
                  <a:schemeClr val="tx1"/>
                </a:solidFill>
              </a:rPr>
              <a:t> هو عملية إرادية فى الغالب وهو يعتمد أكثر من النضج على ظروف البيئة التى تؤثر فى الكائن الحى.</a:t>
            </a:r>
          </a:p>
        </p:txBody>
      </p:sp>
    </p:spTree>
    <p:extLst>
      <p:ext uri="{BB962C8B-B14F-4D97-AF65-F5344CB8AC3E}">
        <p14:creationId xmlns:p14="http://schemas.microsoft.com/office/powerpoint/2010/main" val="392160263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228600" y="152400"/>
            <a:ext cx="8686800" cy="6248400"/>
          </a:xfrm>
        </p:spPr>
        <p:txBody>
          <a:bodyPr/>
          <a:lstStyle/>
          <a:p>
            <a:pPr algn="r" rtl="1"/>
            <a:endParaRPr lang="en-US" dirty="0"/>
          </a:p>
        </p:txBody>
      </p:sp>
      <p:sp>
        <p:nvSpPr>
          <p:cNvPr id="4" name="Rectangle 3"/>
          <p:cNvSpPr/>
          <p:nvPr/>
        </p:nvSpPr>
        <p:spPr>
          <a:xfrm>
            <a:off x="381000" y="304800"/>
            <a:ext cx="8458200" cy="6001643"/>
          </a:xfrm>
          <a:prstGeom prst="rect">
            <a:avLst/>
          </a:prstGeom>
        </p:spPr>
        <p:txBody>
          <a:bodyPr wrap="square">
            <a:spAutoFit/>
          </a:bodyPr>
          <a:lstStyle/>
          <a:p>
            <a:pPr lvl="0" algn="r" rtl="1">
              <a:spcBef>
                <a:spcPct val="20000"/>
              </a:spcBef>
            </a:pPr>
            <a:endParaRPr lang="ar-EG" sz="3200" dirty="0" smtClean="0">
              <a:solidFill>
                <a:prstClr val="black"/>
              </a:solidFill>
            </a:endParaRPr>
          </a:p>
          <a:p>
            <a:pPr marL="457200" lvl="0" indent="-457200" algn="r" rtl="1">
              <a:spcBef>
                <a:spcPct val="20000"/>
              </a:spcBef>
              <a:buFontTx/>
              <a:buChar char="-"/>
            </a:pPr>
            <a:r>
              <a:rPr lang="ar-EG" sz="3200" dirty="0" smtClean="0">
                <a:solidFill>
                  <a:prstClr val="black"/>
                </a:solidFill>
              </a:rPr>
              <a:t>يعزى </a:t>
            </a:r>
            <a:r>
              <a:rPr lang="ar-EG" sz="3200" b="1" dirty="0" smtClean="0">
                <a:solidFill>
                  <a:prstClr val="black"/>
                </a:solidFill>
              </a:rPr>
              <a:t>النضج</a:t>
            </a:r>
            <a:r>
              <a:rPr lang="ar-EG" sz="3200" dirty="0" smtClean="0">
                <a:solidFill>
                  <a:prstClr val="black"/>
                </a:solidFill>
              </a:rPr>
              <a:t> الى عوامل الوراثة، بينما يعزى </a:t>
            </a:r>
            <a:r>
              <a:rPr lang="ar-EG" sz="3200" b="1" dirty="0" smtClean="0">
                <a:solidFill>
                  <a:prstClr val="black"/>
                </a:solidFill>
              </a:rPr>
              <a:t>التعلم</a:t>
            </a:r>
            <a:r>
              <a:rPr lang="ar-EG" sz="3200" dirty="0" smtClean="0">
                <a:solidFill>
                  <a:prstClr val="black"/>
                </a:solidFill>
              </a:rPr>
              <a:t> إلى البيئة </a:t>
            </a:r>
          </a:p>
          <a:p>
            <a:pPr marL="457200" lvl="0" indent="-457200" algn="r" rtl="1">
              <a:spcBef>
                <a:spcPct val="20000"/>
              </a:spcBef>
              <a:buFontTx/>
              <a:buChar char="-"/>
            </a:pPr>
            <a:r>
              <a:rPr lang="ar-EG" sz="3200" b="1" dirty="0" smtClean="0">
                <a:solidFill>
                  <a:prstClr val="black"/>
                </a:solidFill>
              </a:rPr>
              <a:t>النضج</a:t>
            </a:r>
            <a:r>
              <a:rPr lang="ar-EG" sz="3200" dirty="0" smtClean="0">
                <a:solidFill>
                  <a:prstClr val="black"/>
                </a:solidFill>
              </a:rPr>
              <a:t> ثابت عند جميع أفراد الجنس البشرى، بينما </a:t>
            </a:r>
            <a:r>
              <a:rPr lang="ar-EG" sz="3200" b="1" dirty="0" smtClean="0">
                <a:solidFill>
                  <a:prstClr val="black"/>
                </a:solidFill>
              </a:rPr>
              <a:t>التعلم</a:t>
            </a:r>
            <a:r>
              <a:rPr lang="ar-EG" sz="3200" dirty="0" smtClean="0">
                <a:solidFill>
                  <a:prstClr val="black"/>
                </a:solidFill>
              </a:rPr>
              <a:t> يؤدى إلى ظهور استجابات معينة من السلوك المكتسب لدى الفرد تميزه عن غيره أى تميز المتعلم من غير المتعلم أو ذوى الخبرة عن غيره.</a:t>
            </a:r>
            <a:endParaRPr lang="en-US" sz="3200" dirty="0" smtClean="0">
              <a:solidFill>
                <a:prstClr val="black"/>
              </a:solidFill>
            </a:endParaRPr>
          </a:p>
          <a:p>
            <a:pPr lvl="0" algn="r" rtl="1">
              <a:spcBef>
                <a:spcPct val="20000"/>
              </a:spcBef>
            </a:pPr>
            <a:r>
              <a:rPr lang="ar-EG" sz="3200" b="1" dirty="0" smtClean="0">
                <a:solidFill>
                  <a:prstClr val="black"/>
                </a:solidFill>
              </a:rPr>
              <a:t>2- الاستعداد</a:t>
            </a:r>
            <a:r>
              <a:rPr lang="ar-EG" sz="3200" dirty="0" smtClean="0">
                <a:solidFill>
                  <a:prstClr val="black"/>
                </a:solidFill>
              </a:rPr>
              <a:t>:هو </a:t>
            </a:r>
            <a:r>
              <a:rPr lang="ar-EG" sz="3200" dirty="0">
                <a:solidFill>
                  <a:prstClr val="black"/>
                </a:solidFill>
              </a:rPr>
              <a:t>وصول الفرد إلى مستوى من النضج يمكنه من تحصيل الخبرة. ويتميز بالاتى:</a:t>
            </a:r>
          </a:p>
          <a:p>
            <a:pPr marL="457200" lvl="0" indent="-457200" algn="r" rtl="1">
              <a:spcBef>
                <a:spcPct val="20000"/>
              </a:spcBef>
              <a:buFontTx/>
              <a:buChar char="-"/>
            </a:pPr>
            <a:r>
              <a:rPr lang="ar-EG" sz="3200" dirty="0">
                <a:solidFill>
                  <a:prstClr val="black"/>
                </a:solidFill>
              </a:rPr>
              <a:t>هو عبارة عن جميع الاستجابات والقدرات التى توجد لدى الفرد.</a:t>
            </a:r>
          </a:p>
          <a:p>
            <a:pPr marL="457200" lvl="0" indent="-457200" algn="r" rtl="1">
              <a:spcBef>
                <a:spcPct val="20000"/>
              </a:spcBef>
              <a:buFontTx/>
              <a:buChar char="-"/>
            </a:pPr>
            <a:r>
              <a:rPr lang="ar-EG" sz="3200" dirty="0">
                <a:solidFill>
                  <a:prstClr val="black"/>
                </a:solidFill>
              </a:rPr>
              <a:t>يعتمد الاستعداد على النضج وعلى الاستجابات التى تم تعلمها.</a:t>
            </a:r>
          </a:p>
        </p:txBody>
      </p:sp>
    </p:spTree>
    <p:extLst>
      <p:ext uri="{BB962C8B-B14F-4D97-AF65-F5344CB8AC3E}">
        <p14:creationId xmlns:p14="http://schemas.microsoft.com/office/powerpoint/2010/main" val="2880809955"/>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1986</TotalTime>
  <Words>2426</Words>
  <Application>Microsoft Office PowerPoint</Application>
  <PresentationFormat>On-screen Show (4:3)</PresentationFormat>
  <Paragraphs>193</Paragraphs>
  <Slides>30</Slides>
  <Notes>0</Notes>
  <HiddenSlides>0</HiddenSlides>
  <MMClips>0</MMClips>
  <ScaleCrop>false</ScaleCrop>
  <HeadingPairs>
    <vt:vector size="4" baseType="variant">
      <vt:variant>
        <vt:lpstr>Theme</vt:lpstr>
      </vt:variant>
      <vt:variant>
        <vt:i4>1</vt:i4>
      </vt:variant>
      <vt:variant>
        <vt:lpstr>Slide Titles</vt:lpstr>
      </vt:variant>
      <vt:variant>
        <vt:i4>30</vt:i4>
      </vt:variant>
    </vt:vector>
  </HeadingPairs>
  <TitlesOfParts>
    <vt:vector size="31" baseType="lpstr">
      <vt:lpstr>Office Theme</vt:lpstr>
      <vt:lpstr>PowerPoint Presentation</vt:lpstr>
      <vt:lpstr>المحاضرة الثانية محاضرة بعنوان  «مفهوم التعلم»</vt:lpstr>
      <vt:lpstr>المحاضرة الثانية مفهوم التعلم</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Dr-Mona</dc:creator>
  <cp:lastModifiedBy>Dr-Mona</cp:lastModifiedBy>
  <cp:revision>77</cp:revision>
  <dcterms:created xsi:type="dcterms:W3CDTF">2015-02-07T10:58:32Z</dcterms:created>
  <dcterms:modified xsi:type="dcterms:W3CDTF">2015-02-25T18:43:19Z</dcterms:modified>
</cp:coreProperties>
</file>