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99" r:id="rId1"/>
  </p:sldMasterIdLst>
  <p:sldIdLst>
    <p:sldId id="274" r:id="rId2"/>
    <p:sldId id="317" r:id="rId3"/>
    <p:sldId id="276" r:id="rId4"/>
    <p:sldId id="278" r:id="rId5"/>
    <p:sldId id="257" r:id="rId6"/>
    <p:sldId id="298" r:id="rId7"/>
    <p:sldId id="299" r:id="rId8"/>
    <p:sldId id="300" r:id="rId9"/>
    <p:sldId id="314" r:id="rId10"/>
    <p:sldId id="301" r:id="rId11"/>
    <p:sldId id="302" r:id="rId12"/>
    <p:sldId id="303" r:id="rId13"/>
    <p:sldId id="304" r:id="rId14"/>
    <p:sldId id="305" r:id="rId15"/>
    <p:sldId id="306" r:id="rId16"/>
    <p:sldId id="315" r:id="rId17"/>
    <p:sldId id="308" r:id="rId18"/>
    <p:sldId id="309" r:id="rId19"/>
    <p:sldId id="310" r:id="rId20"/>
    <p:sldId id="311" r:id="rId21"/>
    <p:sldId id="312" r:id="rId22"/>
    <p:sldId id="313" r:id="rId23"/>
    <p:sldId id="316" r:id="rId24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مقطع بدون عنوان" id="{BCEB8C74-EAFF-4EF7-A155-D05305D9DE5D}">
          <p14:sldIdLst>
            <p14:sldId id="274"/>
            <p14:sldId id="317"/>
            <p14:sldId id="276"/>
            <p14:sldId id="278"/>
            <p14:sldId id="257"/>
            <p14:sldId id="298"/>
            <p14:sldId id="299"/>
            <p14:sldId id="300"/>
            <p14:sldId id="314"/>
            <p14:sldId id="301"/>
            <p14:sldId id="302"/>
            <p14:sldId id="303"/>
            <p14:sldId id="304"/>
            <p14:sldId id="305"/>
            <p14:sldId id="306"/>
            <p14:sldId id="315"/>
            <p14:sldId id="308"/>
            <p14:sldId id="309"/>
            <p14:sldId id="310"/>
            <p14:sldId id="311"/>
            <p14:sldId id="312"/>
            <p14:sldId id="313"/>
            <p14:sldId id="316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3" d="100"/>
          <a:sy n="63" d="100"/>
        </p:scale>
        <p:origin x="-150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2"/>
          <p:cNvSpPr>
            <a:spLocks/>
          </p:cNvSpPr>
          <p:nvPr/>
        </p:nvSpPr>
        <p:spPr bwMode="gray">
          <a:xfrm>
            <a:off x="34925" y="44450"/>
            <a:ext cx="9153525" cy="4429125"/>
          </a:xfrm>
          <a:custGeom>
            <a:avLst/>
            <a:gdLst>
              <a:gd name="T0" fmla="*/ 2147483647 w 5760"/>
              <a:gd name="T1" fmla="*/ 2147483647 h 2790"/>
              <a:gd name="T2" fmla="*/ 2147483647 w 5760"/>
              <a:gd name="T3" fmla="*/ 2147483647 h 2790"/>
              <a:gd name="T4" fmla="*/ 2147483647 w 5760"/>
              <a:gd name="T5" fmla="*/ 2147483647 h 2790"/>
              <a:gd name="T6" fmla="*/ 2147483647 w 5760"/>
              <a:gd name="T7" fmla="*/ 2147483647 h 2790"/>
              <a:gd name="T8" fmla="*/ 2147483647 w 5760"/>
              <a:gd name="T9" fmla="*/ 2147483647 h 2790"/>
              <a:gd name="T10" fmla="*/ 2147483647 w 5760"/>
              <a:gd name="T11" fmla="*/ 2147483647 h 2790"/>
              <a:gd name="T12" fmla="*/ 2147483647 w 5760"/>
              <a:gd name="T13" fmla="*/ 0 h 2790"/>
              <a:gd name="T14" fmla="*/ 0 w 5760"/>
              <a:gd name="T15" fmla="*/ 0 h 2790"/>
              <a:gd name="T16" fmla="*/ 0 w 5760"/>
              <a:gd name="T17" fmla="*/ 2147483647 h 2790"/>
              <a:gd name="T18" fmla="*/ 2147483647 w 5760"/>
              <a:gd name="T19" fmla="*/ 2147483647 h 2790"/>
              <a:gd name="T20" fmla="*/ 2147483647 w 5760"/>
              <a:gd name="T21" fmla="*/ 2147483647 h 279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5760" h="2790">
                <a:moveTo>
                  <a:pt x="1554" y="644"/>
                </a:moveTo>
                <a:cubicBezTo>
                  <a:pt x="2547" y="580"/>
                  <a:pt x="3078" y="689"/>
                  <a:pt x="3604" y="817"/>
                </a:cubicBezTo>
                <a:cubicBezTo>
                  <a:pt x="4129" y="945"/>
                  <a:pt x="4368" y="1083"/>
                  <a:pt x="4674" y="1271"/>
                </a:cubicBezTo>
                <a:cubicBezTo>
                  <a:pt x="4980" y="1459"/>
                  <a:pt x="5263" y="1745"/>
                  <a:pt x="5441" y="1944"/>
                </a:cubicBezTo>
                <a:cubicBezTo>
                  <a:pt x="5618" y="2143"/>
                  <a:pt x="5658" y="2204"/>
                  <a:pt x="5709" y="2282"/>
                </a:cubicBezTo>
                <a:cubicBezTo>
                  <a:pt x="5760" y="2360"/>
                  <a:pt x="5742" y="2790"/>
                  <a:pt x="5744" y="2410"/>
                </a:cubicBezTo>
                <a:lnTo>
                  <a:pt x="5722" y="0"/>
                </a:lnTo>
                <a:lnTo>
                  <a:pt x="0" y="0"/>
                </a:lnTo>
                <a:lnTo>
                  <a:pt x="0" y="1043"/>
                </a:lnTo>
                <a:cubicBezTo>
                  <a:pt x="0" y="1043"/>
                  <a:pt x="455" y="861"/>
                  <a:pt x="683" y="798"/>
                </a:cubicBezTo>
                <a:cubicBezTo>
                  <a:pt x="907" y="736"/>
                  <a:pt x="1252" y="682"/>
                  <a:pt x="1361" y="663"/>
                </a:cubicBezTo>
              </a:path>
            </a:pathLst>
          </a:custGeom>
          <a:gradFill rotWithShape="1">
            <a:gsLst>
              <a:gs pos="0">
                <a:schemeClr val="accent1"/>
              </a:gs>
              <a:gs pos="100000">
                <a:schemeClr val="tx2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ar-SA" smtClean="0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5" name="Group 3"/>
          <p:cNvGrpSpPr>
            <a:grpSpLocks/>
          </p:cNvGrpSpPr>
          <p:nvPr/>
        </p:nvGrpSpPr>
        <p:grpSpPr bwMode="auto">
          <a:xfrm>
            <a:off x="-3175" y="0"/>
            <a:ext cx="9142413" cy="6858000"/>
            <a:chOff x="-3" y="0"/>
            <a:chExt cx="8063" cy="6048"/>
          </a:xfrm>
        </p:grpSpPr>
        <p:sp>
          <p:nvSpPr>
            <p:cNvPr id="6" name="AutoShape 4"/>
            <p:cNvSpPr>
              <a:spLocks noChangeArrowheads="1"/>
            </p:cNvSpPr>
            <p:nvPr/>
          </p:nvSpPr>
          <p:spPr bwMode="gray">
            <a:xfrm>
              <a:off x="19" y="22"/>
              <a:ext cx="8021" cy="5999"/>
            </a:xfrm>
            <a:prstGeom prst="roundRect">
              <a:avLst>
                <a:gd name="adj" fmla="val 6227"/>
              </a:avLst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l" rtl="0" fontAlgn="base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gray">
            <a:xfrm>
              <a:off x="3" y="8"/>
              <a:ext cx="402" cy="395"/>
            </a:xfrm>
            <a:custGeom>
              <a:avLst/>
              <a:gdLst>
                <a:gd name="T0" fmla="*/ 3 w 403"/>
                <a:gd name="T1" fmla="*/ 395 h 395"/>
                <a:gd name="T2" fmla="*/ 74 w 403"/>
                <a:gd name="T3" fmla="*/ 216 h 395"/>
                <a:gd name="T4" fmla="*/ 219 w 403"/>
                <a:gd name="T5" fmla="*/ 50 h 395"/>
                <a:gd name="T6" fmla="*/ 391 w 403"/>
                <a:gd name="T7" fmla="*/ 0 h 395"/>
                <a:gd name="T8" fmla="*/ 0 w 403"/>
                <a:gd name="T9" fmla="*/ 0 h 39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03" h="395">
                  <a:moveTo>
                    <a:pt x="3" y="395"/>
                  </a:moveTo>
                  <a:lnTo>
                    <a:pt x="74" y="216"/>
                  </a:lnTo>
                  <a:lnTo>
                    <a:pt x="231" y="50"/>
                  </a:lnTo>
                  <a:lnTo>
                    <a:pt x="403" y="0"/>
                  </a:lnTo>
                  <a:lnTo>
                    <a:pt x="0" y="0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ar-SA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gray">
            <a:xfrm>
              <a:off x="-3" y="5575"/>
              <a:ext cx="391" cy="473"/>
            </a:xfrm>
            <a:custGeom>
              <a:avLst/>
              <a:gdLst>
                <a:gd name="T0" fmla="*/ 391 w 391"/>
                <a:gd name="T1" fmla="*/ 473 h 473"/>
                <a:gd name="T2" fmla="*/ 151 w 391"/>
                <a:gd name="T3" fmla="*/ 353 h 473"/>
                <a:gd name="T4" fmla="*/ 42 w 391"/>
                <a:gd name="T5" fmla="*/ 201 h 473"/>
                <a:gd name="T6" fmla="*/ 0 w 391"/>
                <a:gd name="T7" fmla="*/ 0 h 473"/>
                <a:gd name="T8" fmla="*/ 1 w 391"/>
                <a:gd name="T9" fmla="*/ 470 h 47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91" h="473">
                  <a:moveTo>
                    <a:pt x="391" y="473"/>
                  </a:moveTo>
                  <a:lnTo>
                    <a:pt x="151" y="353"/>
                  </a:lnTo>
                  <a:lnTo>
                    <a:pt x="42" y="201"/>
                  </a:lnTo>
                  <a:lnTo>
                    <a:pt x="0" y="0"/>
                  </a:lnTo>
                  <a:lnTo>
                    <a:pt x="1" y="470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ar-SA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gray">
            <a:xfrm>
              <a:off x="7706" y="5636"/>
              <a:ext cx="354" cy="406"/>
            </a:xfrm>
            <a:custGeom>
              <a:avLst/>
              <a:gdLst>
                <a:gd name="T0" fmla="*/ 36479 w 232"/>
                <a:gd name="T1" fmla="*/ 0 h 290"/>
                <a:gd name="T2" fmla="*/ 26048 w 232"/>
                <a:gd name="T3" fmla="*/ 8175 h 290"/>
                <a:gd name="T4" fmla="*/ 15668 w 232"/>
                <a:gd name="T5" fmla="*/ 14346 h 290"/>
                <a:gd name="T6" fmla="*/ 0 w 232"/>
                <a:gd name="T7" fmla="*/ 16421 h 290"/>
                <a:gd name="T8" fmla="*/ 36943 w 232"/>
                <a:gd name="T9" fmla="*/ 16279 h 29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32" h="290">
                  <a:moveTo>
                    <a:pt x="229" y="0"/>
                  </a:moveTo>
                  <a:lnTo>
                    <a:pt x="164" y="144"/>
                  </a:lnTo>
                  <a:lnTo>
                    <a:pt x="98" y="253"/>
                  </a:lnTo>
                  <a:lnTo>
                    <a:pt x="0" y="290"/>
                  </a:lnTo>
                  <a:lnTo>
                    <a:pt x="232" y="287"/>
                  </a:lnTo>
                </a:path>
              </a:pathLst>
            </a:custGeom>
            <a:solidFill>
              <a:schemeClr val="bg1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ar-SA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gray">
            <a:xfrm>
              <a:off x="7651" y="0"/>
              <a:ext cx="403" cy="403"/>
            </a:xfrm>
            <a:custGeom>
              <a:avLst/>
              <a:gdLst>
                <a:gd name="T0" fmla="*/ 0 w 403"/>
                <a:gd name="T1" fmla="*/ 0 h 403"/>
                <a:gd name="T2" fmla="*/ 221 w 403"/>
                <a:gd name="T3" fmla="*/ 96 h 403"/>
                <a:gd name="T4" fmla="*/ 353 w 403"/>
                <a:gd name="T5" fmla="*/ 231 h 403"/>
                <a:gd name="T6" fmla="*/ 403 w 403"/>
                <a:gd name="T7" fmla="*/ 403 h 403"/>
                <a:gd name="T8" fmla="*/ 403 w 403"/>
                <a:gd name="T9" fmla="*/ 0 h 40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03" h="403">
                  <a:moveTo>
                    <a:pt x="0" y="0"/>
                  </a:moveTo>
                  <a:lnTo>
                    <a:pt x="221" y="96"/>
                  </a:lnTo>
                  <a:lnTo>
                    <a:pt x="353" y="231"/>
                  </a:lnTo>
                  <a:lnTo>
                    <a:pt x="403" y="403"/>
                  </a:lnTo>
                  <a:lnTo>
                    <a:pt x="403" y="0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ar-SA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1" name="Oval 9"/>
          <p:cNvSpPr>
            <a:spLocks noChangeArrowheads="1"/>
          </p:cNvSpPr>
          <p:nvPr/>
        </p:nvSpPr>
        <p:spPr bwMode="gray">
          <a:xfrm>
            <a:off x="7667625" y="2349500"/>
            <a:ext cx="1223963" cy="1295400"/>
          </a:xfrm>
          <a:prstGeom prst="ellipse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57150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  <a:defRPr/>
            </a:pPr>
            <a:endParaRPr lang="en-GB" dirty="0">
              <a:solidFill>
                <a:srgbClr val="000066"/>
              </a:solidFill>
              <a:latin typeface="Arial" charset="0"/>
              <a:cs typeface="Arial" pitchFamily="34" charset="0"/>
            </a:endParaRPr>
          </a:p>
        </p:txBody>
      </p:sp>
      <p:sp>
        <p:nvSpPr>
          <p:cNvPr id="12" name="Oval 10"/>
          <p:cNvSpPr>
            <a:spLocks noChangeArrowheads="1"/>
          </p:cNvSpPr>
          <p:nvPr/>
        </p:nvSpPr>
        <p:spPr bwMode="gray">
          <a:xfrm>
            <a:off x="5508625" y="1125538"/>
            <a:ext cx="792163" cy="790575"/>
          </a:xfrm>
          <a:prstGeom prst="ellipse">
            <a:avLst/>
          </a:pr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shade val="46275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38100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  <a:defRPr/>
            </a:pPr>
            <a:endParaRPr lang="en-GB" dirty="0">
              <a:solidFill>
                <a:srgbClr val="000066"/>
              </a:solidFill>
              <a:latin typeface="Arial" charset="0"/>
              <a:cs typeface="Arial" pitchFamily="34" charset="0"/>
            </a:endParaRPr>
          </a:p>
        </p:txBody>
      </p:sp>
      <p:sp>
        <p:nvSpPr>
          <p:cNvPr id="13" name="Oval 11"/>
          <p:cNvSpPr>
            <a:spLocks noChangeArrowheads="1"/>
          </p:cNvSpPr>
          <p:nvPr/>
        </p:nvSpPr>
        <p:spPr bwMode="gray">
          <a:xfrm>
            <a:off x="2987675" y="836613"/>
            <a:ext cx="504825" cy="504825"/>
          </a:xfrm>
          <a:prstGeom prst="ellipse">
            <a:avLst/>
          </a:prstGeom>
          <a:gradFill rotWithShape="1">
            <a:gsLst>
              <a:gs pos="0">
                <a:schemeClr val="tx2"/>
              </a:gs>
              <a:gs pos="100000">
                <a:schemeClr val="tx2">
                  <a:gamma/>
                  <a:shade val="46275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38100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  <a:defRPr/>
            </a:pPr>
            <a:endParaRPr lang="en-GB" dirty="0">
              <a:solidFill>
                <a:srgbClr val="000066"/>
              </a:solidFill>
              <a:latin typeface="Arial" charset="0"/>
              <a:cs typeface="Arial" pitchFamily="34" charset="0"/>
            </a:endParaRPr>
          </a:p>
        </p:txBody>
      </p:sp>
      <p:sp>
        <p:nvSpPr>
          <p:cNvPr id="14" name="Oval 12"/>
          <p:cNvSpPr>
            <a:spLocks noChangeArrowheads="1"/>
          </p:cNvSpPr>
          <p:nvPr/>
        </p:nvSpPr>
        <p:spPr bwMode="gray">
          <a:xfrm>
            <a:off x="971550" y="1196975"/>
            <a:ext cx="360363" cy="358775"/>
          </a:xfrm>
          <a:prstGeom prst="ellipse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38100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  <a:defRPr/>
            </a:pPr>
            <a:endParaRPr lang="en-GB" dirty="0">
              <a:solidFill>
                <a:srgbClr val="000066"/>
              </a:solidFill>
              <a:latin typeface="Arial" charset="0"/>
              <a:cs typeface="Arial" pitchFamily="34" charset="0"/>
            </a:endParaRPr>
          </a:p>
        </p:txBody>
      </p:sp>
      <p:sp>
        <p:nvSpPr>
          <p:cNvPr id="146445" name="Rectangle 13"/>
          <p:cNvSpPr>
            <a:spLocks noGrp="1" noChangeArrowheads="1"/>
          </p:cNvSpPr>
          <p:nvPr>
            <p:ph type="ctrTitle" sz="quarter"/>
          </p:nvPr>
        </p:nvSpPr>
        <p:spPr>
          <a:xfrm>
            <a:off x="1295400" y="2438400"/>
            <a:ext cx="6400800" cy="1470025"/>
          </a:xfrm>
        </p:spPr>
        <p:txBody>
          <a:bodyPr/>
          <a:lstStyle>
            <a:lvl1pPr algn="l"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46446" name="Rectangle 14"/>
          <p:cNvSpPr>
            <a:spLocks noGrp="1" noChangeArrowheads="1"/>
          </p:cNvSpPr>
          <p:nvPr>
            <p:ph type="subTitle" sz="quarter" idx="1"/>
          </p:nvPr>
        </p:nvSpPr>
        <p:spPr bwMode="white">
          <a:xfrm>
            <a:off x="1309688" y="3962400"/>
            <a:ext cx="6400800" cy="457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1800">
                <a:solidFill>
                  <a:schemeClr val="bg1"/>
                </a:solidFill>
                <a:latin typeface="Arial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477000"/>
            <a:ext cx="2133600" cy="244475"/>
          </a:xfrm>
        </p:spPr>
        <p:txBody>
          <a:bodyPr/>
          <a:lstStyle>
            <a:lvl1pPr>
              <a:defRPr sz="1400" b="0"/>
            </a:lvl1pPr>
          </a:lstStyle>
          <a:p>
            <a:pPr>
              <a:defRPr/>
            </a:pPr>
            <a:endParaRPr lang="en-US">
              <a:solidFill>
                <a:srgbClr val="000066"/>
              </a:solidFill>
            </a:endParaRPr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477000"/>
            <a:ext cx="2895600" cy="244475"/>
          </a:xfrm>
        </p:spPr>
        <p:txBody>
          <a:bodyPr/>
          <a:lstStyle>
            <a:lvl1pPr algn="ctr">
              <a:defRPr sz="1400" b="0"/>
            </a:lvl1pPr>
          </a:lstStyle>
          <a:p>
            <a:pPr>
              <a:defRPr/>
            </a:pPr>
            <a:endParaRPr lang="en-US">
              <a:solidFill>
                <a:srgbClr val="000066"/>
              </a:solidFill>
            </a:endParaRPr>
          </a:p>
        </p:txBody>
      </p:sp>
      <p:sp>
        <p:nvSpPr>
          <p:cNvPr id="17" name="Rectangle 1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477000"/>
            <a:ext cx="2133600" cy="244475"/>
          </a:xfrm>
        </p:spPr>
        <p:txBody>
          <a:bodyPr/>
          <a:lstStyle>
            <a:lvl1pPr>
              <a:defRPr sz="1400" b="0"/>
            </a:lvl1pPr>
          </a:lstStyle>
          <a:p>
            <a:pPr>
              <a:defRPr/>
            </a:pPr>
            <a:fld id="{419710EE-6F41-42CA-9B84-C9B160D8CF4C}" type="slidenum">
              <a:rPr lang="en-US">
                <a:solidFill>
                  <a:srgbClr val="000066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1956552"/>
      </p:ext>
    </p:extLst>
  </p:cSld>
  <p:clrMapOvr>
    <a:masterClrMapping/>
  </p:clrMapOvr>
  <p:transition>
    <p:newsflash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66"/>
                </a:solidFill>
              </a:rPr>
              <a:t>www.themegallery.com</a:t>
            </a:r>
          </a:p>
        </p:txBody>
      </p:sp>
      <p:sp>
        <p:nvSpPr>
          <p:cNvPr id="5" name="Rectangle 1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66"/>
                </a:solidFill>
              </a:rPr>
              <a:t>Company Logo</a:t>
            </a:r>
          </a:p>
        </p:txBody>
      </p:sp>
      <p:sp>
        <p:nvSpPr>
          <p:cNvPr id="6" name="Rectangle 1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E62403-31B4-47CF-B824-995631907511}" type="slidenum">
              <a:rPr lang="en-US">
                <a:solidFill>
                  <a:srgbClr val="000066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8858426"/>
      </p:ext>
    </p:extLst>
  </p:cSld>
  <p:clrMapOvr>
    <a:masterClrMapping/>
  </p:clrMapOvr>
  <p:transition>
    <p:newsflash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17475"/>
            <a:ext cx="2057400" cy="62039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7475"/>
            <a:ext cx="6019800" cy="62039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66"/>
                </a:solidFill>
              </a:rPr>
              <a:t>www.themegallery.com</a:t>
            </a:r>
          </a:p>
        </p:txBody>
      </p:sp>
      <p:sp>
        <p:nvSpPr>
          <p:cNvPr id="5" name="Rectangle 1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66"/>
                </a:solidFill>
              </a:rPr>
              <a:t>Company Logo</a:t>
            </a:r>
          </a:p>
        </p:txBody>
      </p:sp>
      <p:sp>
        <p:nvSpPr>
          <p:cNvPr id="6" name="Rectangle 1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14D023-FC5E-48FE-8415-4E2CEC978529}" type="slidenum">
              <a:rPr lang="en-US">
                <a:solidFill>
                  <a:srgbClr val="000066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2987619"/>
      </p:ext>
    </p:extLst>
  </p:cSld>
  <p:clrMapOvr>
    <a:masterClrMapping/>
  </p:clrMapOvr>
  <p:transition>
    <p:newsflash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7475"/>
            <a:ext cx="8229600" cy="4921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219200"/>
            <a:ext cx="3962400" cy="51022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219200"/>
            <a:ext cx="3962400" cy="51022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66"/>
                </a:solidFill>
              </a:rPr>
              <a:t>www.themegallery.com</a:t>
            </a:r>
          </a:p>
        </p:txBody>
      </p:sp>
      <p:sp>
        <p:nvSpPr>
          <p:cNvPr id="6" name="Rectangle 1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66"/>
                </a:solidFill>
              </a:rPr>
              <a:t>Company Logo</a:t>
            </a:r>
          </a:p>
        </p:txBody>
      </p:sp>
      <p:sp>
        <p:nvSpPr>
          <p:cNvPr id="7" name="Rectangle 1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76CB2C-5030-4FF0-80E9-68A6ED07DE07}" type="slidenum">
              <a:rPr lang="en-US">
                <a:solidFill>
                  <a:srgbClr val="000066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132264"/>
      </p:ext>
    </p:extLst>
  </p:cSld>
  <p:clrMapOvr>
    <a:masterClrMapping/>
  </p:clrMapOvr>
  <p:transition>
    <p:newsflash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66"/>
                </a:solidFill>
              </a:rPr>
              <a:t>www.themegallery.com</a:t>
            </a:r>
          </a:p>
        </p:txBody>
      </p:sp>
      <p:sp>
        <p:nvSpPr>
          <p:cNvPr id="5" name="Rectangle 1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66"/>
                </a:solidFill>
              </a:rPr>
              <a:t>Company Logo</a:t>
            </a:r>
          </a:p>
        </p:txBody>
      </p:sp>
      <p:sp>
        <p:nvSpPr>
          <p:cNvPr id="6" name="Rectangle 1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74F388-8264-48EE-9DCA-F5A731FD3879}" type="slidenum">
              <a:rPr lang="en-US">
                <a:solidFill>
                  <a:srgbClr val="000066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8143381"/>
      </p:ext>
    </p:extLst>
  </p:cSld>
  <p:clrMapOvr>
    <a:masterClrMapping/>
  </p:clrMapOvr>
  <p:transition>
    <p:newsfla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66"/>
                </a:solidFill>
              </a:rPr>
              <a:t>www.themegallery.com</a:t>
            </a:r>
          </a:p>
        </p:txBody>
      </p:sp>
      <p:sp>
        <p:nvSpPr>
          <p:cNvPr id="5" name="Rectangle 1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66"/>
                </a:solidFill>
              </a:rPr>
              <a:t>Company Logo</a:t>
            </a:r>
          </a:p>
        </p:txBody>
      </p:sp>
      <p:sp>
        <p:nvSpPr>
          <p:cNvPr id="6" name="Rectangle 1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39DD1C-8D85-4D8B-8E2D-AD7C27E174F0}" type="slidenum">
              <a:rPr lang="en-US">
                <a:solidFill>
                  <a:srgbClr val="000066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9080648"/>
      </p:ext>
    </p:extLst>
  </p:cSld>
  <p:clrMapOvr>
    <a:masterClrMapping/>
  </p:clrMapOvr>
  <p:transition>
    <p:newsfla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219200"/>
            <a:ext cx="3962400" cy="51022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219200"/>
            <a:ext cx="3962400" cy="51022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66"/>
                </a:solidFill>
              </a:rPr>
              <a:t>www.themegallery.com</a:t>
            </a:r>
          </a:p>
        </p:txBody>
      </p:sp>
      <p:sp>
        <p:nvSpPr>
          <p:cNvPr id="6" name="Rectangle 1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66"/>
                </a:solidFill>
              </a:rPr>
              <a:t>Company Logo</a:t>
            </a:r>
          </a:p>
        </p:txBody>
      </p:sp>
      <p:sp>
        <p:nvSpPr>
          <p:cNvPr id="7" name="Rectangle 1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E0A518-9157-41E9-895A-C1748C56FFA9}" type="slidenum">
              <a:rPr lang="en-US">
                <a:solidFill>
                  <a:srgbClr val="000066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3829270"/>
      </p:ext>
    </p:extLst>
  </p:cSld>
  <p:clrMapOvr>
    <a:masterClrMapping/>
  </p:clrMapOvr>
  <p:transition>
    <p:newsfla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1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66"/>
                </a:solidFill>
              </a:rPr>
              <a:t>www.themegallery.com</a:t>
            </a:r>
          </a:p>
        </p:txBody>
      </p:sp>
      <p:sp>
        <p:nvSpPr>
          <p:cNvPr id="8" name="Rectangle 1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66"/>
                </a:solidFill>
              </a:rPr>
              <a:t>Company Logo</a:t>
            </a:r>
          </a:p>
        </p:txBody>
      </p:sp>
      <p:sp>
        <p:nvSpPr>
          <p:cNvPr id="9" name="Rectangle 1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68C370-45ED-418C-939E-93B01DFE5174}" type="slidenum">
              <a:rPr lang="en-US">
                <a:solidFill>
                  <a:srgbClr val="000066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0432752"/>
      </p:ext>
    </p:extLst>
  </p:cSld>
  <p:clrMapOvr>
    <a:masterClrMapping/>
  </p:clrMapOvr>
  <p:transition>
    <p:newsflash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1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66"/>
                </a:solidFill>
              </a:rPr>
              <a:t>www.themegallery.com</a:t>
            </a:r>
          </a:p>
        </p:txBody>
      </p:sp>
      <p:sp>
        <p:nvSpPr>
          <p:cNvPr id="4" name="Rectangle 1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66"/>
                </a:solidFill>
              </a:rPr>
              <a:t>Company Logo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BDBE68-A280-4744-AE49-A5172E4C2174}" type="slidenum">
              <a:rPr lang="en-US">
                <a:solidFill>
                  <a:srgbClr val="000066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8718482"/>
      </p:ext>
    </p:extLst>
  </p:cSld>
  <p:clrMapOvr>
    <a:masterClrMapping/>
  </p:clrMapOvr>
  <p:transition>
    <p:newsfla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66"/>
                </a:solidFill>
              </a:rPr>
              <a:t>www.themegallery.com</a:t>
            </a:r>
          </a:p>
        </p:txBody>
      </p:sp>
      <p:sp>
        <p:nvSpPr>
          <p:cNvPr id="3" name="Rectangle 1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66"/>
                </a:solidFill>
              </a:rPr>
              <a:t>Company Logo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8309C4-A29E-449B-A3D5-5B4E2DF43816}" type="slidenum">
              <a:rPr lang="en-US">
                <a:solidFill>
                  <a:srgbClr val="000066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2568409"/>
      </p:ext>
    </p:extLst>
  </p:cSld>
  <p:clrMapOvr>
    <a:masterClrMapping/>
  </p:clrMapOvr>
  <p:transition>
    <p:newsflash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66"/>
                </a:solidFill>
              </a:rPr>
              <a:t>www.themegallery.com</a:t>
            </a:r>
          </a:p>
        </p:txBody>
      </p:sp>
      <p:sp>
        <p:nvSpPr>
          <p:cNvPr id="6" name="Rectangle 1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66"/>
                </a:solidFill>
              </a:rPr>
              <a:t>Company Logo</a:t>
            </a:r>
          </a:p>
        </p:txBody>
      </p:sp>
      <p:sp>
        <p:nvSpPr>
          <p:cNvPr id="7" name="Rectangle 1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F589EB-2D1F-44D5-872B-7A651A2F94F6}" type="slidenum">
              <a:rPr lang="en-US">
                <a:solidFill>
                  <a:srgbClr val="000066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3100787"/>
      </p:ext>
    </p:extLst>
  </p:cSld>
  <p:clrMapOvr>
    <a:masterClrMapping/>
  </p:clrMapOvr>
  <p:transition>
    <p:newsflash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66"/>
                </a:solidFill>
              </a:rPr>
              <a:t>www.themegallery.com</a:t>
            </a:r>
          </a:p>
        </p:txBody>
      </p:sp>
      <p:sp>
        <p:nvSpPr>
          <p:cNvPr id="6" name="Rectangle 1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66"/>
                </a:solidFill>
              </a:rPr>
              <a:t>Company Logo</a:t>
            </a:r>
          </a:p>
        </p:txBody>
      </p:sp>
      <p:sp>
        <p:nvSpPr>
          <p:cNvPr id="7" name="Rectangle 1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F5C00B-B77C-45BE-A6C1-4503DCB7C628}" type="slidenum">
              <a:rPr lang="en-US">
                <a:solidFill>
                  <a:srgbClr val="000066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5535534"/>
      </p:ext>
    </p:extLst>
  </p:cSld>
  <p:clrMapOvr>
    <a:masterClrMapping/>
  </p:clrMapOvr>
  <p:transition>
    <p:newsflash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Freeform 2"/>
          <p:cNvSpPr>
            <a:spLocks/>
          </p:cNvSpPr>
          <p:nvPr/>
        </p:nvSpPr>
        <p:spPr bwMode="gray">
          <a:xfrm>
            <a:off x="36513" y="80963"/>
            <a:ext cx="9077325" cy="1595437"/>
          </a:xfrm>
          <a:custGeom>
            <a:avLst/>
            <a:gdLst>
              <a:gd name="T0" fmla="*/ 0 w 5718"/>
              <a:gd name="T1" fmla="*/ 2147483647 h 1005"/>
              <a:gd name="T2" fmla="*/ 2147483647 w 5718"/>
              <a:gd name="T3" fmla="*/ 2147483647 h 1005"/>
              <a:gd name="T4" fmla="*/ 2147483647 w 5718"/>
              <a:gd name="T5" fmla="*/ 2147483647 h 1005"/>
              <a:gd name="T6" fmla="*/ 2147483647 w 5718"/>
              <a:gd name="T7" fmla="*/ 2147483647 h 1005"/>
              <a:gd name="T8" fmla="*/ 2147483647 w 5718"/>
              <a:gd name="T9" fmla="*/ 2147483647 h 1005"/>
              <a:gd name="T10" fmla="*/ 2147483647 w 5718"/>
              <a:gd name="T11" fmla="*/ 2147483647 h 1005"/>
              <a:gd name="T12" fmla="*/ 2147483647 w 5718"/>
              <a:gd name="T13" fmla="*/ 2147483647 h 1005"/>
              <a:gd name="T14" fmla="*/ 2147483647 w 5718"/>
              <a:gd name="T15" fmla="*/ 2147483647 h 1005"/>
              <a:gd name="T16" fmla="*/ 2147483647 w 5718"/>
              <a:gd name="T17" fmla="*/ 2147483647 h 1005"/>
              <a:gd name="T18" fmla="*/ 2147483647 w 5718"/>
              <a:gd name="T19" fmla="*/ 0 h 1005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5718" h="1005">
                <a:moveTo>
                  <a:pt x="0" y="756"/>
                </a:moveTo>
                <a:cubicBezTo>
                  <a:pt x="96" y="724"/>
                  <a:pt x="297" y="635"/>
                  <a:pt x="576" y="560"/>
                </a:cubicBezTo>
                <a:cubicBezTo>
                  <a:pt x="855" y="485"/>
                  <a:pt x="1037" y="442"/>
                  <a:pt x="1403" y="390"/>
                </a:cubicBezTo>
                <a:cubicBezTo>
                  <a:pt x="1769" y="337"/>
                  <a:pt x="2154" y="320"/>
                  <a:pt x="2452" y="314"/>
                </a:cubicBezTo>
                <a:lnTo>
                  <a:pt x="3102" y="326"/>
                </a:lnTo>
                <a:cubicBezTo>
                  <a:pt x="3367" y="346"/>
                  <a:pt x="3736" y="377"/>
                  <a:pt x="4043" y="434"/>
                </a:cubicBezTo>
                <a:cubicBezTo>
                  <a:pt x="4350" y="490"/>
                  <a:pt x="4669" y="578"/>
                  <a:pt x="4944" y="668"/>
                </a:cubicBezTo>
                <a:cubicBezTo>
                  <a:pt x="5219" y="757"/>
                  <a:pt x="5679" y="1005"/>
                  <a:pt x="5691" y="971"/>
                </a:cubicBezTo>
                <a:cubicBezTo>
                  <a:pt x="5695" y="964"/>
                  <a:pt x="5718" y="25"/>
                  <a:pt x="5718" y="19"/>
                </a:cubicBezTo>
                <a:cubicBezTo>
                  <a:pt x="5718" y="7"/>
                  <a:pt x="1198" y="4"/>
                  <a:pt x="9" y="0"/>
                </a:cubicBezTo>
              </a:path>
            </a:pathLst>
          </a:custGeom>
          <a:gradFill rotWithShape="1">
            <a:gsLst>
              <a:gs pos="0">
                <a:schemeClr val="tx2"/>
              </a:gs>
              <a:gs pos="100000">
                <a:schemeClr val="accent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ar-SA" smtClean="0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027" name="Group 3"/>
          <p:cNvGrpSpPr>
            <a:grpSpLocks/>
          </p:cNvGrpSpPr>
          <p:nvPr/>
        </p:nvGrpSpPr>
        <p:grpSpPr bwMode="auto">
          <a:xfrm>
            <a:off x="-1588" y="0"/>
            <a:ext cx="9145588" cy="6858000"/>
            <a:chOff x="-1" y="0"/>
            <a:chExt cx="8065" cy="6048"/>
          </a:xfrm>
        </p:grpSpPr>
        <p:sp>
          <p:nvSpPr>
            <p:cNvPr id="1037" name="Freeform 4"/>
            <p:cNvSpPr>
              <a:spLocks/>
            </p:cNvSpPr>
            <p:nvPr/>
          </p:nvSpPr>
          <p:spPr bwMode="gray">
            <a:xfrm>
              <a:off x="-1" y="5629"/>
              <a:ext cx="389" cy="417"/>
            </a:xfrm>
            <a:custGeom>
              <a:avLst/>
              <a:gdLst>
                <a:gd name="T0" fmla="*/ 314 w 389"/>
                <a:gd name="T1" fmla="*/ 416 h 417"/>
                <a:gd name="T2" fmla="*/ 389 w 389"/>
                <a:gd name="T3" fmla="*/ 417 h 417"/>
                <a:gd name="T4" fmla="*/ 158 w 389"/>
                <a:gd name="T5" fmla="*/ 297 h 417"/>
                <a:gd name="T6" fmla="*/ 39 w 389"/>
                <a:gd name="T7" fmla="*/ 179 h 417"/>
                <a:gd name="T8" fmla="*/ 0 w 389"/>
                <a:gd name="T9" fmla="*/ 0 h 417"/>
                <a:gd name="T10" fmla="*/ 1 w 389"/>
                <a:gd name="T11" fmla="*/ 417 h 41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89" h="417">
                  <a:moveTo>
                    <a:pt x="314" y="416"/>
                  </a:moveTo>
                  <a:lnTo>
                    <a:pt x="389" y="417"/>
                  </a:lnTo>
                  <a:lnTo>
                    <a:pt x="158" y="297"/>
                  </a:lnTo>
                  <a:lnTo>
                    <a:pt x="39" y="179"/>
                  </a:lnTo>
                  <a:lnTo>
                    <a:pt x="0" y="0"/>
                  </a:lnTo>
                  <a:lnTo>
                    <a:pt x="1" y="417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ar-SA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8" name="Freeform 5"/>
            <p:cNvSpPr>
              <a:spLocks/>
            </p:cNvSpPr>
            <p:nvPr/>
          </p:nvSpPr>
          <p:spPr bwMode="gray">
            <a:xfrm>
              <a:off x="7701" y="5645"/>
              <a:ext cx="363" cy="403"/>
            </a:xfrm>
            <a:custGeom>
              <a:avLst/>
              <a:gdLst>
                <a:gd name="T0" fmla="*/ 49241 w 232"/>
                <a:gd name="T1" fmla="*/ 0 h 290"/>
                <a:gd name="T2" fmla="*/ 35358 w 232"/>
                <a:gd name="T3" fmla="*/ 7453 h 290"/>
                <a:gd name="T4" fmla="*/ 21015 w 232"/>
                <a:gd name="T5" fmla="*/ 13142 h 290"/>
                <a:gd name="T6" fmla="*/ 0 w 232"/>
                <a:gd name="T7" fmla="*/ 15028 h 290"/>
                <a:gd name="T8" fmla="*/ 49961 w 232"/>
                <a:gd name="T9" fmla="*/ 14882 h 29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32" h="290">
                  <a:moveTo>
                    <a:pt x="229" y="0"/>
                  </a:moveTo>
                  <a:lnTo>
                    <a:pt x="164" y="144"/>
                  </a:lnTo>
                  <a:lnTo>
                    <a:pt x="98" y="253"/>
                  </a:lnTo>
                  <a:lnTo>
                    <a:pt x="0" y="290"/>
                  </a:lnTo>
                  <a:lnTo>
                    <a:pt x="232" y="287"/>
                  </a:lnTo>
                </a:path>
              </a:pathLst>
            </a:custGeom>
            <a:solidFill>
              <a:schemeClr val="bg1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ar-SA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9" name="AutoShape 6"/>
            <p:cNvSpPr>
              <a:spLocks noChangeArrowheads="1"/>
            </p:cNvSpPr>
            <p:nvPr/>
          </p:nvSpPr>
          <p:spPr bwMode="gray">
            <a:xfrm>
              <a:off x="26" y="42"/>
              <a:ext cx="8012" cy="5985"/>
            </a:xfrm>
            <a:prstGeom prst="roundRect">
              <a:avLst>
                <a:gd name="adj" fmla="val 6227"/>
              </a:avLst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l" rtl="0" fontAlgn="base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0" name="Freeform 7"/>
            <p:cNvSpPr>
              <a:spLocks/>
            </p:cNvSpPr>
            <p:nvPr/>
          </p:nvSpPr>
          <p:spPr bwMode="gray">
            <a:xfrm>
              <a:off x="-1" y="13"/>
              <a:ext cx="405" cy="441"/>
            </a:xfrm>
            <a:custGeom>
              <a:avLst/>
              <a:gdLst>
                <a:gd name="T0" fmla="*/ 2 w 405"/>
                <a:gd name="T1" fmla="*/ 441 h 441"/>
                <a:gd name="T2" fmla="*/ 107 w 405"/>
                <a:gd name="T3" fmla="*/ 175 h 441"/>
                <a:gd name="T4" fmla="*/ 387 w 405"/>
                <a:gd name="T5" fmla="*/ 0 h 441"/>
                <a:gd name="T6" fmla="*/ 1 w 405"/>
                <a:gd name="T7" fmla="*/ 0 h 44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05" h="441">
                  <a:moveTo>
                    <a:pt x="2" y="441"/>
                  </a:moveTo>
                  <a:cubicBezTo>
                    <a:pt x="19" y="397"/>
                    <a:pt x="0" y="345"/>
                    <a:pt x="107" y="175"/>
                  </a:cubicBezTo>
                  <a:cubicBezTo>
                    <a:pt x="214" y="6"/>
                    <a:pt x="405" y="16"/>
                    <a:pt x="387" y="0"/>
                  </a:cubicBezTo>
                  <a:lnTo>
                    <a:pt x="1" y="0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ar-SA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1" name="Freeform 8"/>
            <p:cNvSpPr>
              <a:spLocks/>
            </p:cNvSpPr>
            <p:nvPr/>
          </p:nvSpPr>
          <p:spPr bwMode="gray">
            <a:xfrm>
              <a:off x="7588" y="0"/>
              <a:ext cx="470" cy="483"/>
            </a:xfrm>
            <a:custGeom>
              <a:avLst/>
              <a:gdLst>
                <a:gd name="T0" fmla="*/ 0 w 470"/>
                <a:gd name="T1" fmla="*/ 4 h 483"/>
                <a:gd name="T2" fmla="*/ 342 w 470"/>
                <a:gd name="T3" fmla="*/ 150 h 483"/>
                <a:gd name="T4" fmla="*/ 470 w 470"/>
                <a:gd name="T5" fmla="*/ 461 h 483"/>
                <a:gd name="T6" fmla="*/ 470 w 470"/>
                <a:gd name="T7" fmla="*/ 0 h 48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70" h="483">
                  <a:moveTo>
                    <a:pt x="0" y="4"/>
                  </a:moveTo>
                  <a:cubicBezTo>
                    <a:pt x="57" y="28"/>
                    <a:pt x="264" y="74"/>
                    <a:pt x="342" y="150"/>
                  </a:cubicBezTo>
                  <a:cubicBezTo>
                    <a:pt x="450" y="275"/>
                    <a:pt x="452" y="483"/>
                    <a:pt x="470" y="461"/>
                  </a:cubicBezTo>
                  <a:lnTo>
                    <a:pt x="470" y="0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ar-SA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028" name="Line 9"/>
          <p:cNvSpPr>
            <a:spLocks noChangeShapeType="1"/>
          </p:cNvSpPr>
          <p:nvPr/>
        </p:nvSpPr>
        <p:spPr bwMode="gray">
          <a:xfrm>
            <a:off x="323850" y="6500813"/>
            <a:ext cx="85693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ar-SA" smtClean="0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5418" name="Oval 10"/>
          <p:cNvSpPr>
            <a:spLocks noChangeArrowheads="1"/>
          </p:cNvSpPr>
          <p:nvPr/>
        </p:nvSpPr>
        <p:spPr bwMode="gray">
          <a:xfrm>
            <a:off x="7019925" y="836613"/>
            <a:ext cx="360363" cy="358775"/>
          </a:xfrm>
          <a:prstGeom prst="ellipse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38100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  <a:defRPr/>
            </a:pPr>
            <a:endParaRPr lang="en-GB" dirty="0">
              <a:solidFill>
                <a:srgbClr val="000066"/>
              </a:solidFill>
              <a:latin typeface="Arial" charset="0"/>
              <a:cs typeface="Arial" pitchFamily="34" charset="0"/>
            </a:endParaRPr>
          </a:p>
        </p:txBody>
      </p:sp>
      <p:sp>
        <p:nvSpPr>
          <p:cNvPr id="145419" name="Oval 11"/>
          <p:cNvSpPr>
            <a:spLocks noChangeArrowheads="1"/>
          </p:cNvSpPr>
          <p:nvPr/>
        </p:nvSpPr>
        <p:spPr bwMode="gray">
          <a:xfrm>
            <a:off x="7667625" y="981075"/>
            <a:ext cx="431800" cy="431800"/>
          </a:xfrm>
          <a:prstGeom prst="ellipse">
            <a:avLst/>
          </a:prstGeom>
          <a:gradFill rotWithShape="1">
            <a:gsLst>
              <a:gs pos="0">
                <a:schemeClr val="tx2"/>
              </a:gs>
              <a:gs pos="100000">
                <a:schemeClr val="tx2">
                  <a:gamma/>
                  <a:shade val="46275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38100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  <a:defRPr/>
            </a:pPr>
            <a:endParaRPr lang="en-GB" dirty="0">
              <a:solidFill>
                <a:srgbClr val="000066"/>
              </a:solidFill>
              <a:latin typeface="Arial" charset="0"/>
              <a:cs typeface="Arial" pitchFamily="34" charset="0"/>
            </a:endParaRPr>
          </a:p>
        </p:txBody>
      </p:sp>
      <p:sp>
        <p:nvSpPr>
          <p:cNvPr id="145420" name="Oval 12"/>
          <p:cNvSpPr>
            <a:spLocks noChangeArrowheads="1"/>
          </p:cNvSpPr>
          <p:nvPr/>
        </p:nvSpPr>
        <p:spPr bwMode="gray">
          <a:xfrm>
            <a:off x="8315325" y="1196975"/>
            <a:ext cx="504825" cy="503238"/>
          </a:xfrm>
          <a:prstGeom prst="ellipse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38100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  <a:defRPr/>
            </a:pPr>
            <a:endParaRPr lang="en-GB" dirty="0">
              <a:solidFill>
                <a:srgbClr val="000066"/>
              </a:solidFill>
              <a:latin typeface="Arial" charset="0"/>
              <a:cs typeface="Arial" pitchFamily="34" charset="0"/>
            </a:endParaRPr>
          </a:p>
        </p:txBody>
      </p:sp>
      <p:sp>
        <p:nvSpPr>
          <p:cNvPr id="1032" name="Rectangle 13"/>
          <p:cNvSpPr>
            <a:spLocks noGrp="1" noChangeArrowheads="1"/>
          </p:cNvSpPr>
          <p:nvPr>
            <p:ph type="title"/>
          </p:nvPr>
        </p:nvSpPr>
        <p:spPr bwMode="white">
          <a:xfrm>
            <a:off x="457200" y="117475"/>
            <a:ext cx="82296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3" name="Rectangle 1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219200"/>
            <a:ext cx="8077200" cy="5102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5423" name="Rectangle 1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521450"/>
            <a:ext cx="2133600" cy="20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>
              <a:defRPr sz="1200" b="1">
                <a:latin typeface="Arial" charset="0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>
                <a:solidFill>
                  <a:srgbClr val="000066"/>
                </a:solidFill>
              </a:rPr>
              <a:t>www.themegallery.com</a:t>
            </a:r>
          </a:p>
        </p:txBody>
      </p:sp>
      <p:sp>
        <p:nvSpPr>
          <p:cNvPr id="145424" name="Rectangle 1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521450"/>
            <a:ext cx="2895600" cy="20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rtl="0">
              <a:defRPr sz="1200" b="1">
                <a:latin typeface="Arial" charset="0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>
                <a:solidFill>
                  <a:srgbClr val="000066"/>
                </a:solidFill>
              </a:rPr>
              <a:t>Company Logo</a:t>
            </a:r>
          </a:p>
        </p:txBody>
      </p:sp>
      <p:sp>
        <p:nvSpPr>
          <p:cNvPr id="145425" name="Rectangle 1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267200" y="6521450"/>
            <a:ext cx="6096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rtl="0">
              <a:defRPr sz="1200" b="1">
                <a:latin typeface="Arial" charset="0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78BDB29-6313-4107-A1DB-940807412DAC}" type="slidenum">
              <a:rPr lang="en-US">
                <a:solidFill>
                  <a:srgbClr val="000066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7701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  <p:sldLayoutId id="2147483711" r:id="rId12"/>
  </p:sldLayoutIdLst>
  <p:transition>
    <p:newsflash/>
  </p:transition>
  <p:timing>
    <p:tnLst>
      <p:par>
        <p:cTn id="1" dur="indefinite" restart="never" nodeType="tmRoot"/>
      </p:par>
    </p:tnLst>
  </p:timing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v"/>
        <a:defRPr sz="28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rapezoid 7"/>
          <p:cNvSpPr/>
          <p:nvPr/>
        </p:nvSpPr>
        <p:spPr bwMode="auto">
          <a:xfrm>
            <a:off x="3581400" y="2667000"/>
            <a:ext cx="3429000" cy="2286000"/>
          </a:xfrm>
          <a:prstGeom prst="trapezoid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  <a:defRPr/>
            </a:pPr>
            <a:endParaRPr lang="en-GB">
              <a:solidFill>
                <a:srgbClr val="000066"/>
              </a:solidFill>
              <a:latin typeface="Arial" charset="0"/>
            </a:endParaRPr>
          </a:p>
        </p:txBody>
      </p:sp>
      <p:sp>
        <p:nvSpPr>
          <p:cNvPr id="9" name="Snip Same Side Corner Rectangle 8"/>
          <p:cNvSpPr/>
          <p:nvPr/>
        </p:nvSpPr>
        <p:spPr bwMode="auto">
          <a:xfrm>
            <a:off x="3200400" y="3505200"/>
            <a:ext cx="3124200" cy="990600"/>
          </a:xfrm>
          <a:prstGeom prst="snip2Same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  <a:defRPr/>
            </a:pPr>
            <a:endParaRPr lang="en-GB">
              <a:solidFill>
                <a:srgbClr val="000066"/>
              </a:solidFill>
              <a:latin typeface="Arial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30942" y="2690586"/>
            <a:ext cx="7322457" cy="2726591"/>
          </a:xfrm>
          <a:prstGeom prst="teardrop">
            <a:avLst/>
          </a:prstGeom>
          <a:solidFill>
            <a:schemeClr val="tx2">
              <a:lumMod val="20000"/>
              <a:lumOff val="80000"/>
            </a:schemeClr>
          </a:solidFill>
          <a:ln w="57150">
            <a:solidFill>
              <a:schemeClr val="accent5">
                <a:lumMod val="25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ar-SA" sz="2000" b="1" dirty="0">
                <a:solidFill>
                  <a:srgbClr val="000066"/>
                </a:solidFill>
              </a:rPr>
              <a:t>المملكة العربية السعودية</a:t>
            </a:r>
            <a:endParaRPr lang="en-GB" sz="2000" b="1" dirty="0">
              <a:solidFill>
                <a:srgbClr val="000066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ar-SA" sz="2000" b="1" dirty="0">
                <a:solidFill>
                  <a:srgbClr val="000066"/>
                </a:solidFill>
              </a:rPr>
              <a:t>وزارة التعليم العالي</a:t>
            </a:r>
            <a:endParaRPr lang="en-GB" sz="2000" b="1" dirty="0">
              <a:solidFill>
                <a:srgbClr val="000066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ar-SA" sz="2000" b="1" dirty="0">
                <a:solidFill>
                  <a:srgbClr val="000066"/>
                </a:solidFill>
              </a:rPr>
              <a:t>جامعة المجمعة</a:t>
            </a:r>
            <a:endParaRPr lang="en-GB" sz="2000" b="1" dirty="0">
              <a:solidFill>
                <a:srgbClr val="000066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ar-SA" sz="2000" b="1" dirty="0">
                <a:solidFill>
                  <a:srgbClr val="000066"/>
                </a:solidFill>
              </a:rPr>
              <a:t>كلية التربية بالزلفي </a:t>
            </a:r>
            <a:endParaRPr lang="en-GB" sz="2000" b="1" dirty="0">
              <a:solidFill>
                <a:srgbClr val="000066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ar-SA" sz="2000" b="1" dirty="0">
                <a:solidFill>
                  <a:srgbClr val="000066"/>
                </a:solidFill>
              </a:rPr>
              <a:t>قسم العلوم التربوية</a:t>
            </a:r>
            <a:endParaRPr lang="en-GB" sz="2000" b="1" dirty="0">
              <a:solidFill>
                <a:srgbClr val="000066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ar-SA" sz="2000" b="1" dirty="0" smtClean="0">
                <a:solidFill>
                  <a:srgbClr val="000066"/>
                </a:solidFill>
              </a:rPr>
              <a:t>مادة تقنيات التعليم ومهارات الاتصال</a:t>
            </a:r>
            <a:endParaRPr lang="en-GB" sz="2000" b="1" dirty="0">
              <a:solidFill>
                <a:srgbClr val="000066"/>
              </a:solidFill>
            </a:endParaRPr>
          </a:p>
        </p:txBody>
      </p:sp>
      <p:pic>
        <p:nvPicPr>
          <p:cNvPr id="2" name="صورة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3199" y="609600"/>
            <a:ext cx="2943225" cy="1552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689984"/>
      </p:ext>
    </p:extLst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مربع نص 5"/>
          <p:cNvSpPr txBox="1"/>
          <p:nvPr/>
        </p:nvSpPr>
        <p:spPr>
          <a:xfrm>
            <a:off x="2133600" y="1447800"/>
            <a:ext cx="5791200" cy="107721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u="sng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خصائص المرسل:</a:t>
            </a:r>
          </a:p>
          <a:p>
            <a:endParaRPr lang="ar-SA" sz="3200" b="1" u="sng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7" name="مربع نص 6"/>
          <p:cNvSpPr txBox="1"/>
          <p:nvPr/>
        </p:nvSpPr>
        <p:spPr>
          <a:xfrm>
            <a:off x="380999" y="1986409"/>
            <a:ext cx="8305800" cy="440120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ar-SA" sz="2800" b="1" dirty="0" smtClean="0">
                <a:solidFill>
                  <a:schemeClr val="tx1">
                    <a:lumMod val="60000"/>
                    <a:lumOff val="40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أن يكون المرسل متمكنا</a:t>
            </a:r>
            <a:r>
              <a:rPr lang="ar-EG" sz="2800" b="1" dirty="0" smtClean="0">
                <a:solidFill>
                  <a:schemeClr val="tx1">
                    <a:lumMod val="60000"/>
                    <a:lumOff val="40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ً</a:t>
            </a:r>
            <a:r>
              <a:rPr lang="ar-SA" sz="2800" b="1" dirty="0" smtClean="0">
                <a:solidFill>
                  <a:schemeClr val="tx1">
                    <a:lumMod val="60000"/>
                    <a:lumOff val="40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 من تخصصه العلمي.</a:t>
            </a:r>
          </a:p>
          <a:p>
            <a:pPr>
              <a:buFont typeface="Wingdings" pitchFamily="2" charset="2"/>
              <a:buChar char="v"/>
            </a:pPr>
            <a:r>
              <a:rPr lang="ar-SA" sz="2800" b="1" dirty="0" smtClean="0">
                <a:solidFill>
                  <a:schemeClr val="tx1">
                    <a:lumMod val="60000"/>
                    <a:lumOff val="40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أن يكون المرسل قادرا</a:t>
            </a:r>
            <a:r>
              <a:rPr lang="ar-EG" sz="2800" b="1" dirty="0" smtClean="0">
                <a:solidFill>
                  <a:schemeClr val="tx1">
                    <a:lumMod val="60000"/>
                    <a:lumOff val="40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ً</a:t>
            </a:r>
            <a:r>
              <a:rPr lang="ar-SA" sz="2800" b="1" dirty="0" smtClean="0">
                <a:solidFill>
                  <a:schemeClr val="tx1">
                    <a:lumMod val="60000"/>
                    <a:lumOff val="40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 على التعبير الجيد عن رسالته أمام تلاميذه مع وضوح الصوت.</a:t>
            </a:r>
          </a:p>
          <a:p>
            <a:pPr>
              <a:buFont typeface="Wingdings" pitchFamily="2" charset="2"/>
              <a:buChar char="v"/>
            </a:pPr>
            <a:r>
              <a:rPr lang="ar-SA" sz="2800" b="1" dirty="0" smtClean="0">
                <a:solidFill>
                  <a:schemeClr val="tx1">
                    <a:lumMod val="60000"/>
                    <a:lumOff val="40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أن يكون المرسل مرنا</a:t>
            </a:r>
            <a:r>
              <a:rPr lang="ar-EG" sz="2800" b="1" dirty="0" smtClean="0">
                <a:solidFill>
                  <a:schemeClr val="tx1">
                    <a:lumMod val="60000"/>
                    <a:lumOff val="40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ً</a:t>
            </a:r>
            <a:r>
              <a:rPr lang="ar-SA" sz="2800" b="1" dirty="0" smtClean="0">
                <a:solidFill>
                  <a:schemeClr val="tx1">
                    <a:lumMod val="60000"/>
                    <a:lumOff val="40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 في تعامله مع تلاميذه.</a:t>
            </a:r>
          </a:p>
          <a:p>
            <a:pPr>
              <a:buFont typeface="Wingdings" pitchFamily="2" charset="2"/>
              <a:buChar char="v"/>
            </a:pPr>
            <a:r>
              <a:rPr lang="ar-SA" sz="2800" b="1" dirty="0" smtClean="0">
                <a:solidFill>
                  <a:schemeClr val="tx1">
                    <a:lumMod val="60000"/>
                    <a:lumOff val="40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أن يكون المرسل قادر على التعامل بود ولطف مع تلاميذه.</a:t>
            </a:r>
          </a:p>
          <a:p>
            <a:pPr>
              <a:buFont typeface="Wingdings" pitchFamily="2" charset="2"/>
              <a:buChar char="v"/>
            </a:pPr>
            <a:r>
              <a:rPr lang="ar-SA" sz="2800" b="1" dirty="0" smtClean="0">
                <a:solidFill>
                  <a:schemeClr val="tx1">
                    <a:lumMod val="60000"/>
                    <a:lumOff val="40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أن يكون المرسل قادر على الاستخدام الجيد للغة اللفظية والغير لفظية.</a:t>
            </a:r>
          </a:p>
          <a:p>
            <a:pPr>
              <a:buFont typeface="Wingdings" pitchFamily="2" charset="2"/>
              <a:buChar char="v"/>
            </a:pPr>
            <a:r>
              <a:rPr lang="ar-SA" sz="2800" b="1" dirty="0" smtClean="0">
                <a:solidFill>
                  <a:schemeClr val="tx1">
                    <a:lumMod val="60000"/>
                    <a:lumOff val="40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أن يكون المرسل ملما</a:t>
            </a:r>
            <a:r>
              <a:rPr lang="ar-EG" sz="2800" b="1" dirty="0" smtClean="0">
                <a:solidFill>
                  <a:schemeClr val="tx1">
                    <a:lumMod val="60000"/>
                    <a:lumOff val="40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ً</a:t>
            </a:r>
            <a:r>
              <a:rPr lang="ar-SA" sz="2800" b="1" dirty="0" smtClean="0">
                <a:solidFill>
                  <a:schemeClr val="tx1">
                    <a:lumMod val="60000"/>
                    <a:lumOff val="40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 بمهارات الاتصال المختلفة.</a:t>
            </a:r>
          </a:p>
          <a:p>
            <a:pPr>
              <a:buFont typeface="Wingdings" pitchFamily="2" charset="2"/>
              <a:buChar char="v"/>
            </a:pPr>
            <a:r>
              <a:rPr lang="ar-SA" sz="2800" b="1" dirty="0" smtClean="0">
                <a:solidFill>
                  <a:schemeClr val="tx1">
                    <a:lumMod val="60000"/>
                    <a:lumOff val="40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أن يكون المرسل قادر على التعديل في رسالته أو في عملية الاتصال بناء على التغذية الراجعة</a:t>
            </a:r>
            <a:endParaRPr lang="ar-SA" sz="2800" b="1" dirty="0">
              <a:solidFill>
                <a:schemeClr val="tx1">
                  <a:lumMod val="60000"/>
                  <a:lumOff val="40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3" name="مستطيل 2"/>
          <p:cNvSpPr/>
          <p:nvPr/>
        </p:nvSpPr>
        <p:spPr>
          <a:xfrm>
            <a:off x="3087831" y="18496"/>
            <a:ext cx="289213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3600" b="1" kern="0" dirty="0">
                <a:solidFill>
                  <a:srgbClr val="FFFFFF"/>
                </a:solidFill>
                <a:latin typeface="Arial"/>
                <a:ea typeface="+mj-ea"/>
                <a:cs typeface="PT Bold Heading" pitchFamily="2" charset="-78"/>
              </a:rPr>
              <a:t>خصائص المرسل 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4538585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مستدير الزوايا 3"/>
          <p:cNvSpPr/>
          <p:nvPr/>
        </p:nvSpPr>
        <p:spPr>
          <a:xfrm>
            <a:off x="609600" y="838200"/>
            <a:ext cx="7924800" cy="1981200"/>
          </a:xfrm>
          <a:prstGeom prst="roundRect">
            <a:avLst/>
          </a:prstGeom>
          <a:solidFill>
            <a:schemeClr val="bg1">
              <a:lumMod val="95000"/>
              <a:alpha val="29000"/>
            </a:schemeClr>
          </a:solidFill>
          <a:ln>
            <a:solidFill>
              <a:schemeClr val="bg2">
                <a:lumMod val="50000"/>
                <a:alpha val="62000"/>
              </a:schemeClr>
            </a:solidFill>
          </a:ln>
          <a:effectLst/>
          <a:scene3d>
            <a:camera prst="orthographicFront"/>
            <a:lightRig rig="threePt" dir="t"/>
          </a:scene3d>
          <a:sp3d prstMaterial="dkEdge"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200" b="1" u="sng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الرسالة</a:t>
            </a:r>
            <a:r>
              <a:rPr lang="ar-SA" sz="2800" b="1" dirty="0" smtClean="0">
                <a:solidFill>
                  <a:schemeClr val="bg2">
                    <a:lumMod val="2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:</a:t>
            </a:r>
          </a:p>
          <a:p>
            <a:r>
              <a:rPr lang="ar-SA" sz="2800" dirty="0" smtClean="0">
                <a:solidFill>
                  <a:schemeClr val="tx1">
                    <a:lumMod val="60000"/>
                    <a:lumOff val="40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هي المحتوى</a:t>
            </a:r>
            <a:r>
              <a:rPr lang="ar-EG" sz="2800" dirty="0" smtClean="0">
                <a:solidFill>
                  <a:schemeClr val="tx1">
                    <a:lumMod val="60000"/>
                    <a:lumOff val="40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؛</a:t>
            </a:r>
            <a:r>
              <a:rPr lang="ar-SA" sz="2800" dirty="0" smtClean="0">
                <a:solidFill>
                  <a:schemeClr val="tx1">
                    <a:lumMod val="60000"/>
                    <a:lumOff val="40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 أي المعلومات والمفاهيم والمهارات والقيم التي يريد المرسل إرسالها إلى المستقبلين لتعديل سلوكهم.</a:t>
            </a:r>
            <a:endParaRPr lang="ar-SA" sz="2800" dirty="0">
              <a:solidFill>
                <a:schemeClr val="tx1">
                  <a:lumMod val="60000"/>
                  <a:lumOff val="40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pic>
        <p:nvPicPr>
          <p:cNvPr id="5" name="صورة 4" descr="8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5400000">
            <a:off x="986166" y="461634"/>
            <a:ext cx="1109005" cy="642937"/>
          </a:xfrm>
          <a:prstGeom prst="rect">
            <a:avLst/>
          </a:prstGeom>
        </p:spPr>
      </p:pic>
      <p:pic>
        <p:nvPicPr>
          <p:cNvPr id="6" name="صورة 5" descr="8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5400000">
            <a:off x="1333829" y="461634"/>
            <a:ext cx="1109005" cy="642937"/>
          </a:xfrm>
          <a:prstGeom prst="rect">
            <a:avLst/>
          </a:prstGeom>
        </p:spPr>
      </p:pic>
      <p:pic>
        <p:nvPicPr>
          <p:cNvPr id="7" name="صورة 6" descr="8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5400000">
            <a:off x="6624966" y="461634"/>
            <a:ext cx="1109005" cy="642937"/>
          </a:xfrm>
          <a:prstGeom prst="rect">
            <a:avLst/>
          </a:prstGeom>
        </p:spPr>
      </p:pic>
      <p:pic>
        <p:nvPicPr>
          <p:cNvPr id="8" name="صورة 7" descr="8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5400000">
            <a:off x="7005966" y="461634"/>
            <a:ext cx="1109005" cy="642937"/>
          </a:xfrm>
          <a:prstGeom prst="rect">
            <a:avLst/>
          </a:prstGeom>
        </p:spPr>
      </p:pic>
      <p:sp>
        <p:nvSpPr>
          <p:cNvPr id="9" name="مربع نص 8"/>
          <p:cNvSpPr txBox="1"/>
          <p:nvPr/>
        </p:nvSpPr>
        <p:spPr>
          <a:xfrm>
            <a:off x="2819400" y="2971800"/>
            <a:ext cx="57912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just"/>
            <a:r>
              <a:rPr lang="ar-SA" sz="28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خصائص الرسالة:</a:t>
            </a:r>
            <a:endParaRPr lang="ar-SA" sz="28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10" name="مربع نص 9"/>
          <p:cNvSpPr txBox="1"/>
          <p:nvPr/>
        </p:nvSpPr>
        <p:spPr>
          <a:xfrm>
            <a:off x="428171" y="3749457"/>
            <a:ext cx="8153400" cy="310854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457200" indent="-457200" algn="just">
              <a:buFont typeface="Arial" pitchFamily="34" charset="0"/>
              <a:buChar char="•"/>
            </a:pPr>
            <a:r>
              <a:rPr lang="ar-SA" sz="2800" dirty="0" smtClean="0">
                <a:solidFill>
                  <a:schemeClr val="tx1">
                    <a:lumMod val="60000"/>
                    <a:lumOff val="40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أن يكون محتوى الرسالة مناسب لميول وحاجات وقدرات التلاميذ.</a:t>
            </a:r>
          </a:p>
          <a:p>
            <a:pPr marL="457200" indent="-457200" algn="just">
              <a:buFont typeface="Arial" pitchFamily="34" charset="0"/>
              <a:buChar char="•"/>
            </a:pPr>
            <a:r>
              <a:rPr lang="ar-SA" sz="2800" dirty="0" smtClean="0">
                <a:solidFill>
                  <a:schemeClr val="tx1">
                    <a:lumMod val="60000"/>
                    <a:lumOff val="40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أن يكون محتوى الرسالة صحيح</a:t>
            </a:r>
            <a:r>
              <a:rPr lang="ar-EG" sz="2800" dirty="0" smtClean="0">
                <a:solidFill>
                  <a:schemeClr val="tx1">
                    <a:lumMod val="60000"/>
                    <a:lumOff val="40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</a:t>
            </a:r>
            <a:r>
              <a:rPr lang="ar-SA" sz="2800" dirty="0" smtClean="0">
                <a:solidFill>
                  <a:schemeClr val="tx1">
                    <a:lumMod val="60000"/>
                    <a:lumOff val="40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 علميا وخاليا من التكرار.</a:t>
            </a:r>
          </a:p>
          <a:p>
            <a:pPr marL="457200" indent="-457200" algn="just">
              <a:buFont typeface="Arial" pitchFamily="34" charset="0"/>
              <a:buChar char="•"/>
            </a:pPr>
            <a:r>
              <a:rPr lang="ar-SA" sz="2800" dirty="0" smtClean="0">
                <a:solidFill>
                  <a:schemeClr val="tx1">
                    <a:lumMod val="60000"/>
                    <a:lumOff val="40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أن تكون لغة الرسالة واضحة بسيطة.</a:t>
            </a:r>
          </a:p>
          <a:p>
            <a:pPr marL="457200" indent="-457200" algn="just">
              <a:buFont typeface="Arial" pitchFamily="34" charset="0"/>
              <a:buChar char="•"/>
            </a:pPr>
            <a:r>
              <a:rPr lang="ar-SA" sz="2800" dirty="0" smtClean="0">
                <a:solidFill>
                  <a:schemeClr val="tx1">
                    <a:lumMod val="60000"/>
                    <a:lumOff val="40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أن تكون الرسالة جذابة ومثيره لانتباه وتفكير التلاميذ.</a:t>
            </a:r>
          </a:p>
          <a:p>
            <a:pPr marL="457200" indent="-457200" algn="just">
              <a:buFont typeface="Arial" pitchFamily="34" charset="0"/>
              <a:buChar char="•"/>
            </a:pPr>
            <a:r>
              <a:rPr lang="ar-SA" sz="2800" dirty="0" smtClean="0">
                <a:solidFill>
                  <a:schemeClr val="tx1">
                    <a:lumMod val="60000"/>
                    <a:lumOff val="40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أن يلجأ المعلم إلى الإطناب أثناء تنفيذ الرسالة</a:t>
            </a:r>
            <a:r>
              <a:rPr lang="ar-EG" sz="2800" dirty="0" smtClean="0">
                <a:solidFill>
                  <a:schemeClr val="tx1">
                    <a:lumMod val="60000"/>
                    <a:lumOff val="40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؛</a:t>
            </a:r>
            <a:r>
              <a:rPr lang="ar-SA" sz="2800" dirty="0" smtClean="0">
                <a:solidFill>
                  <a:schemeClr val="tx1">
                    <a:lumMod val="60000"/>
                    <a:lumOff val="40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 وهو إعادة جزء أو بعض الأجزاء بطريقة مختلفة وجديدة.</a:t>
            </a:r>
          </a:p>
          <a:p>
            <a:pPr algn="just"/>
            <a:endParaRPr lang="ar-SA" sz="2800" dirty="0">
              <a:solidFill>
                <a:schemeClr val="bg2">
                  <a:lumMod val="2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518007068"/>
      </p:ext>
    </p:extLst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ذو زوايا قطرية مستديرة 4"/>
          <p:cNvSpPr/>
          <p:nvPr/>
        </p:nvSpPr>
        <p:spPr>
          <a:xfrm>
            <a:off x="5029200" y="457200"/>
            <a:ext cx="4038600" cy="6019800"/>
          </a:xfrm>
          <a:prstGeom prst="round2DiagRect">
            <a:avLst/>
          </a:prstGeom>
          <a:solidFill>
            <a:schemeClr val="accent3">
              <a:lumMod val="40000"/>
              <a:lumOff val="60000"/>
              <a:alpha val="40000"/>
            </a:schemeClr>
          </a:solidFill>
          <a:ln>
            <a:gradFill flip="none" rotWithShape="1">
              <a:gsLst>
                <a:gs pos="0">
                  <a:schemeClr val="accent3">
                    <a:lumMod val="40000"/>
                    <a:lumOff val="60000"/>
                  </a:schemeClr>
                </a:gs>
                <a:gs pos="64999">
                  <a:srgbClr val="F0EBD5"/>
                </a:gs>
                <a:gs pos="100000">
                  <a:srgbClr val="D1C39F"/>
                </a:gs>
              </a:gsLst>
              <a:lin ang="2700000" scaled="1"/>
              <a:tileRect/>
            </a:gra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b="1" dirty="0" smtClean="0">
                <a:solidFill>
                  <a:srgbClr val="9900FF"/>
                </a:solidFill>
                <a:latin typeface="Simplified Arabic" pitchFamily="18" charset="-78"/>
                <a:cs typeface="Simplified Arabic" pitchFamily="18" charset="-78"/>
              </a:rPr>
              <a:t>قناة الاتصال أو الوسيلة:</a:t>
            </a:r>
          </a:p>
          <a:p>
            <a:pPr algn="ctr"/>
            <a:r>
              <a:rPr lang="ar-SA" sz="2800" b="1" dirty="0" smtClean="0">
                <a:solidFill>
                  <a:schemeClr val="accent1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هي الأداة التي تحمل الرسالة من المرسل إلى المستقبل.</a:t>
            </a:r>
          </a:p>
          <a:p>
            <a:pPr algn="ctr"/>
            <a:endParaRPr lang="ar-SA" sz="2800" b="1" dirty="0" smtClean="0">
              <a:solidFill>
                <a:schemeClr val="accent3">
                  <a:lumMod val="7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ctr"/>
            <a:endParaRPr lang="ar-SA" sz="2800" b="1" dirty="0" smtClean="0">
              <a:solidFill>
                <a:schemeClr val="accent3">
                  <a:lumMod val="7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ctr"/>
            <a:endParaRPr lang="ar-SA" sz="2800" b="1" dirty="0" smtClean="0">
              <a:solidFill>
                <a:schemeClr val="accent3">
                  <a:lumMod val="7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ctr"/>
            <a:r>
              <a:rPr lang="ar-SA" sz="2800" b="1" u="sng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مثل:</a:t>
            </a:r>
            <a:r>
              <a:rPr lang="ar-SA" sz="2800" b="1" dirty="0" smtClean="0">
                <a:solidFill>
                  <a:schemeClr val="accent3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SA" sz="2800" b="1" dirty="0" smtClean="0">
                <a:solidFill>
                  <a:schemeClr val="accent1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الكتب,المجلات,الصحف, التلفزيون,الحاسوب, الانترنت</a:t>
            </a:r>
            <a:r>
              <a:rPr lang="ar-SA" sz="2800" b="1" dirty="0" smtClean="0">
                <a:solidFill>
                  <a:schemeClr val="accent3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.</a:t>
            </a:r>
          </a:p>
        </p:txBody>
      </p:sp>
      <p:sp>
        <p:nvSpPr>
          <p:cNvPr id="6" name="مستطيل ذو زوايا قطرية مستديرة 5"/>
          <p:cNvSpPr/>
          <p:nvPr/>
        </p:nvSpPr>
        <p:spPr>
          <a:xfrm>
            <a:off x="76200" y="457200"/>
            <a:ext cx="4038600" cy="6019800"/>
          </a:xfrm>
          <a:prstGeom prst="round2DiagRect">
            <a:avLst/>
          </a:prstGeom>
          <a:solidFill>
            <a:schemeClr val="accent3">
              <a:lumMod val="40000"/>
              <a:lumOff val="60000"/>
              <a:alpha val="40000"/>
            </a:schemeClr>
          </a:solidFill>
          <a:ln>
            <a:gradFill flip="none" rotWithShape="1">
              <a:gsLst>
                <a:gs pos="0">
                  <a:schemeClr val="accent3">
                    <a:lumMod val="40000"/>
                    <a:lumOff val="60000"/>
                  </a:schemeClr>
                </a:gs>
                <a:gs pos="64999">
                  <a:srgbClr val="F0EBD5"/>
                </a:gs>
                <a:gs pos="100000">
                  <a:srgbClr val="D1C39F"/>
                </a:gs>
              </a:gsLst>
              <a:lin ang="2700000" scaled="1"/>
              <a:tileRect/>
            </a:gra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b="1" u="sng" dirty="0">
                <a:solidFill>
                  <a:srgbClr val="99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خصائص الوسيلة</a:t>
            </a:r>
            <a:r>
              <a:rPr lang="ar-SA" sz="2800" b="1" u="sng" dirty="0" smtClean="0">
                <a:solidFill>
                  <a:srgbClr val="99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:</a:t>
            </a:r>
          </a:p>
          <a:p>
            <a:pPr algn="ctr"/>
            <a:endParaRPr lang="ar-SA" sz="2800" b="1" u="sng" dirty="0">
              <a:solidFill>
                <a:srgbClr val="99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implified Arabic" pitchFamily="18" charset="-78"/>
              <a:cs typeface="Simplified Arabic" pitchFamily="18" charset="-78"/>
            </a:endParaRPr>
          </a:p>
          <a:p>
            <a:pPr algn="ctr">
              <a:buFont typeface="Wingdings" pitchFamily="2" charset="2"/>
              <a:buChar char="v"/>
            </a:pPr>
            <a:r>
              <a:rPr lang="ar-SA" sz="2800" dirty="0" smtClean="0">
                <a:solidFill>
                  <a:schemeClr val="accent1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أن تجمع بين الدقة العلمية والجمال الفني مع المحافظة على وظيفة الوسيلة.</a:t>
            </a:r>
          </a:p>
          <a:p>
            <a:pPr algn="ctr">
              <a:buFont typeface="Wingdings" pitchFamily="2" charset="2"/>
              <a:buChar char="v"/>
            </a:pPr>
            <a:r>
              <a:rPr lang="ar-SA" sz="2800" dirty="0" smtClean="0">
                <a:solidFill>
                  <a:schemeClr val="accent1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أن تكون رخيصة التكاليف متينة الصنع.</a:t>
            </a:r>
          </a:p>
          <a:p>
            <a:pPr algn="ctr">
              <a:buFont typeface="Wingdings" pitchFamily="2" charset="2"/>
              <a:buChar char="v"/>
            </a:pPr>
            <a:r>
              <a:rPr lang="ar-SA" sz="2800" dirty="0" smtClean="0">
                <a:solidFill>
                  <a:schemeClr val="accent1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أن تكون الوسيلة مناسبة ليستفيد منها أكثر من مستوى.</a:t>
            </a:r>
          </a:p>
          <a:p>
            <a:pPr algn="ctr">
              <a:buFont typeface="Wingdings" pitchFamily="2" charset="2"/>
              <a:buChar char="v"/>
            </a:pPr>
            <a:r>
              <a:rPr lang="ar-SA" sz="2800" dirty="0" smtClean="0">
                <a:solidFill>
                  <a:schemeClr val="accent1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أن تتناسب الوسيلة والتطور التكنولوجي والعلمي للمجتمع</a:t>
            </a:r>
            <a:r>
              <a:rPr lang="ar-SA" sz="2800" b="1" dirty="0" smtClean="0">
                <a:solidFill>
                  <a:schemeClr val="accent3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.</a:t>
            </a:r>
          </a:p>
        </p:txBody>
      </p:sp>
      <p:pic>
        <p:nvPicPr>
          <p:cNvPr id="7" name="صورة 6" descr="834043477.png"/>
          <p:cNvPicPr>
            <a:picLocks noChangeAspect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3710813" y="1999469"/>
            <a:ext cx="1775587" cy="394413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33749277"/>
      </p:ext>
    </p:extLst>
  </p:cSld>
  <p:clrMapOvr>
    <a:masterClrMapping/>
  </p:clrMapOvr>
  <p:transition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2906586" y="36286"/>
            <a:ext cx="3330846" cy="707886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/>
          </a:sp3d>
        </p:spPr>
        <p:txBody>
          <a:bodyPr wrap="square" lIns="91440" tIns="45720" rIns="91440" bIns="45720">
            <a:spAutoFit/>
            <a:sp3d extrusionH="57150">
              <a:bevelT w="38100" h="38100"/>
            </a:sp3d>
          </a:bodyPr>
          <a:lstStyle/>
          <a:p>
            <a:pPr algn="ctr"/>
            <a:r>
              <a:rPr lang="ar-SA" sz="4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5">
                    <a:lumMod val="2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المستقبل</a:t>
            </a:r>
            <a:r>
              <a:rPr lang="ar-SA" sz="4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1"/>
                </a:solidFill>
                <a:latin typeface="Simplified Arabic" pitchFamily="18" charset="-78"/>
                <a:cs typeface="Simplified Arabic" pitchFamily="18" charset="-78"/>
              </a:rPr>
              <a:t>:</a:t>
            </a:r>
            <a:endParaRPr lang="ar-SA" sz="4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bg1"/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5" name="مربع نص 4"/>
          <p:cNvSpPr txBox="1"/>
          <p:nvPr/>
        </p:nvSpPr>
        <p:spPr>
          <a:xfrm>
            <a:off x="533400" y="1600200"/>
            <a:ext cx="7772400" cy="138499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just"/>
            <a:r>
              <a:rPr lang="ar-SA" sz="2800" dirty="0" smtClean="0">
                <a:solidFill>
                  <a:schemeClr val="accent1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هو العنصر الرابع من عناصر الاتصال, وهو شخص أو مجموعة من الأشخاص التي تتلقى الرسالة</a:t>
            </a:r>
            <a:r>
              <a:rPr lang="ar-EG" sz="2800" dirty="0" smtClean="0">
                <a:solidFill>
                  <a:schemeClr val="accent1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،</a:t>
            </a:r>
            <a:r>
              <a:rPr lang="ar-SA" sz="2800" dirty="0" smtClean="0">
                <a:solidFill>
                  <a:schemeClr val="accent1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 ودور المستقبل هو فك رموز الرسالة ومحاولة فهم محتواها.</a:t>
            </a:r>
            <a:endParaRPr lang="ar-SA" sz="2800" dirty="0">
              <a:solidFill>
                <a:schemeClr val="accent1">
                  <a:lumMod val="7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pic>
        <p:nvPicPr>
          <p:cNvPr id="7" name="صورة 6" descr="sh%20(17).png"/>
          <p:cNvPicPr>
            <a:picLocks noChangeAspect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-38109" y="6067842"/>
            <a:ext cx="9144018" cy="594360"/>
          </a:xfrm>
          <a:prstGeom prst="rect">
            <a:avLst/>
          </a:prstGeom>
        </p:spPr>
      </p:pic>
      <p:sp>
        <p:nvSpPr>
          <p:cNvPr id="8" name="مربع نص 7"/>
          <p:cNvSpPr txBox="1"/>
          <p:nvPr/>
        </p:nvSpPr>
        <p:spPr>
          <a:xfrm>
            <a:off x="426357" y="3302407"/>
            <a:ext cx="784860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u="sng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خصائص المستقبل:</a:t>
            </a:r>
          </a:p>
        </p:txBody>
      </p:sp>
      <p:sp>
        <p:nvSpPr>
          <p:cNvPr id="9" name="مربع نص 8"/>
          <p:cNvSpPr txBox="1"/>
          <p:nvPr/>
        </p:nvSpPr>
        <p:spPr>
          <a:xfrm>
            <a:off x="548640" y="4114800"/>
            <a:ext cx="7848600" cy="181588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ar-SA" sz="2800" b="1" dirty="0" smtClean="0">
                <a:solidFill>
                  <a:schemeClr val="accent1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القدرة على تبادل الأدوار مع مرسل الرسالة. </a:t>
            </a:r>
          </a:p>
          <a:p>
            <a:pPr>
              <a:buFont typeface="Wingdings" pitchFamily="2" charset="2"/>
              <a:buChar char="v"/>
            </a:pPr>
            <a:r>
              <a:rPr lang="ar-SA" sz="2800" b="1" dirty="0" smtClean="0">
                <a:solidFill>
                  <a:schemeClr val="accent1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القدرة على الإنصات الجيد للآخرين.</a:t>
            </a:r>
          </a:p>
          <a:p>
            <a:pPr>
              <a:buFont typeface="Wingdings" pitchFamily="2" charset="2"/>
              <a:buChar char="v"/>
            </a:pPr>
            <a:r>
              <a:rPr lang="ar-SA" sz="2800" b="1" dirty="0" smtClean="0">
                <a:solidFill>
                  <a:schemeClr val="accent1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القدرة على التفكير الناقد الإبتكاري.</a:t>
            </a:r>
          </a:p>
          <a:p>
            <a:pPr>
              <a:buFont typeface="Wingdings" pitchFamily="2" charset="2"/>
              <a:buChar char="v"/>
            </a:pPr>
            <a:r>
              <a:rPr lang="ar-SA" sz="2800" b="1" dirty="0" smtClean="0">
                <a:solidFill>
                  <a:schemeClr val="accent1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شعوره بأهمية الرسالة.</a:t>
            </a:r>
          </a:p>
        </p:txBody>
      </p:sp>
    </p:spTree>
    <p:extLst>
      <p:ext uri="{BB962C8B-B14F-4D97-AF65-F5344CB8AC3E}">
        <p14:creationId xmlns:p14="http://schemas.microsoft.com/office/powerpoint/2010/main" val="1266481153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60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6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6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6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 tmFilter="0,0; .5, 1; 1, 1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8" grpId="0"/>
      <p:bldP spid="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ربع نص 4"/>
          <p:cNvSpPr txBox="1"/>
          <p:nvPr/>
        </p:nvSpPr>
        <p:spPr>
          <a:xfrm>
            <a:off x="1143000" y="1447800"/>
            <a:ext cx="7010400" cy="138499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just"/>
            <a:r>
              <a:rPr lang="ar-SA" sz="2800" b="1" dirty="0" smtClean="0">
                <a:solidFill>
                  <a:schemeClr val="accent1">
                    <a:lumMod val="2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هي رد فعل المستقبل على الرسالة, وفي هذه الحاله يصبح المستقبل مرسل، والمرسل مستقبل، وبهذا تكتمل دائرة الاتصال , والتغذية الراجعة قد تكون إيجابية أو سلبية.</a:t>
            </a:r>
            <a:endParaRPr lang="ar-SA" sz="2800" b="1" dirty="0">
              <a:solidFill>
                <a:schemeClr val="accent1">
                  <a:lumMod val="2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3958807" y="3286091"/>
            <a:ext cx="3990195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extrusionH="57150"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ar-SA" sz="3600" b="1" dirty="0">
                <a:solidFill>
                  <a:schemeClr val="accent1">
                    <a:lumMod val="50000"/>
                  </a:schemeClr>
                </a:solidFill>
                <a:latin typeface="Simplified Arabic" pitchFamily="18" charset="-78"/>
                <a:cs typeface="PT Bold Heading" pitchFamily="2" charset="-78"/>
              </a:rPr>
              <a:t>فائدة التغذية الراجعة:</a:t>
            </a:r>
          </a:p>
        </p:txBody>
      </p:sp>
      <p:sp>
        <p:nvSpPr>
          <p:cNvPr id="8" name="مربع نص 7"/>
          <p:cNvSpPr txBox="1"/>
          <p:nvPr/>
        </p:nvSpPr>
        <p:spPr>
          <a:xfrm>
            <a:off x="533400" y="4191000"/>
            <a:ext cx="7620000" cy="175432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274638" indent="-274638">
              <a:buFont typeface="Wingdings" pitchFamily="2" charset="2"/>
              <a:buChar char="v"/>
            </a:pPr>
            <a:r>
              <a:rPr lang="ar-SA" sz="2800" b="1" dirty="0" smtClean="0">
                <a:solidFill>
                  <a:schemeClr val="accent1">
                    <a:lumMod val="2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تمكن المعلم من معرفة تأثير رسالته على تلاميذه من خلال استجابتهم المختلفة.</a:t>
            </a:r>
          </a:p>
          <a:p>
            <a:pPr marL="274638" indent="-274638">
              <a:buFont typeface="Wingdings" pitchFamily="2" charset="2"/>
              <a:buChar char="v"/>
            </a:pPr>
            <a:r>
              <a:rPr lang="ar-SA" sz="2800" b="1" dirty="0" smtClean="0">
                <a:solidFill>
                  <a:schemeClr val="accent1">
                    <a:lumMod val="2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تؤكد أن عملية الاتصال هي عملية تبادل </a:t>
            </a:r>
            <a:r>
              <a:rPr lang="ar-SA" sz="2800" b="1" dirty="0" err="1" smtClean="0">
                <a:solidFill>
                  <a:schemeClr val="accent1">
                    <a:lumMod val="2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للادوار</a:t>
            </a:r>
            <a:r>
              <a:rPr lang="ar-SA" sz="2800" b="1" dirty="0" smtClean="0">
                <a:solidFill>
                  <a:schemeClr val="accent1">
                    <a:lumMod val="2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.</a:t>
            </a:r>
          </a:p>
          <a:p>
            <a:pPr>
              <a:buFont typeface="Wingdings" pitchFamily="2" charset="2"/>
              <a:buChar char="v"/>
            </a:pPr>
            <a:endParaRPr lang="ar-SA" sz="2400" dirty="0">
              <a:solidFill>
                <a:schemeClr val="accent1">
                  <a:lumMod val="7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2" name="مستطيل مستدير الزوايا 1"/>
          <p:cNvSpPr/>
          <p:nvPr/>
        </p:nvSpPr>
        <p:spPr bwMode="auto">
          <a:xfrm>
            <a:off x="5486400" y="228600"/>
            <a:ext cx="1295400" cy="304800"/>
          </a:xfrm>
          <a:prstGeom prst="round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EG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" name="مستطيل مستدير الزوايا 6"/>
          <p:cNvSpPr/>
          <p:nvPr/>
        </p:nvSpPr>
        <p:spPr bwMode="auto">
          <a:xfrm>
            <a:off x="2372505" y="60960"/>
            <a:ext cx="3581400" cy="83820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lvl="0" algn="ctr"/>
            <a:r>
              <a:rPr lang="ar-SA" sz="3600" b="1" dirty="0">
                <a:solidFill>
                  <a:srgbClr val="FFFFFF"/>
                </a:solidFill>
                <a:latin typeface="Simplified Arabic" pitchFamily="18" charset="-78"/>
                <a:cs typeface="PT Bold Heading" pitchFamily="2" charset="-78"/>
              </a:rPr>
              <a:t>التغذية الراجعة</a:t>
            </a:r>
          </a:p>
        </p:txBody>
      </p:sp>
    </p:spTree>
    <p:extLst>
      <p:ext uri="{BB962C8B-B14F-4D97-AF65-F5344CB8AC3E}">
        <p14:creationId xmlns:p14="http://schemas.microsoft.com/office/powerpoint/2010/main" val="2370205945"/>
      </p:ext>
    </p:extLst>
  </p:cSld>
  <p:clrMapOvr>
    <a:masterClrMapping/>
  </p:clrMapOvr>
  <p:transition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54" name="Rectangle 6"/>
          <p:cNvSpPr>
            <a:spLocks noGrp="1" noChangeArrowheads="1"/>
          </p:cNvSpPr>
          <p:nvPr>
            <p:ph idx="1"/>
          </p:nvPr>
        </p:nvSpPr>
        <p:spPr>
          <a:xfrm>
            <a:off x="-8991600" y="4191000"/>
            <a:ext cx="8697913" cy="6553199"/>
          </a:xfrm>
        </p:spPr>
        <p:txBody>
          <a:bodyPr/>
          <a:lstStyle/>
          <a:p>
            <a:pPr marL="609600" indent="-609600">
              <a:buClr>
                <a:schemeClr val="tx1"/>
              </a:buClr>
              <a:buFontTx/>
              <a:buAutoNum type="arabicParenR"/>
            </a:pPr>
            <a:r>
              <a:rPr lang="ar-SA" sz="2800" dirty="0" smtClean="0">
                <a:solidFill>
                  <a:srgbClr val="003366"/>
                </a:solidFill>
                <a:latin typeface="Simplified Arabic" pitchFamily="18" charset="-78"/>
                <a:cs typeface="Simplified Arabic" pitchFamily="18" charset="-78"/>
              </a:rPr>
              <a:t>.</a:t>
            </a:r>
            <a:endParaRPr lang="en-US" sz="2800" dirty="0">
              <a:solidFill>
                <a:srgbClr val="003366"/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2" name="مستطيل 1"/>
          <p:cNvSpPr/>
          <p:nvPr/>
        </p:nvSpPr>
        <p:spPr>
          <a:xfrm>
            <a:off x="2667000" y="1905000"/>
            <a:ext cx="4572000" cy="3305520"/>
          </a:xfrm>
          <a:prstGeom prst="rect">
            <a:avLst/>
          </a:prstGeom>
        </p:spPr>
        <p:txBody>
          <a:bodyPr>
            <a:spAutoFit/>
          </a:bodyPr>
          <a:lstStyle/>
          <a:p>
            <a:pPr marL="514350" lvl="0" indent="-5143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Font typeface="+mj-lt"/>
              <a:buAutoNum type="arabicParenR"/>
            </a:pPr>
            <a:r>
              <a:rPr lang="ar-SA" sz="3600" b="1" kern="0" dirty="0">
                <a:solidFill>
                  <a:srgbClr val="003366"/>
                </a:solidFill>
                <a:latin typeface="Simplified Arabic" pitchFamily="18" charset="-78"/>
                <a:cs typeface="Simplified Arabic" pitchFamily="18" charset="-78"/>
              </a:rPr>
              <a:t>عملية هادفة.</a:t>
            </a:r>
          </a:p>
          <a:p>
            <a:pPr marL="514350" lvl="0" indent="-5143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Font typeface="+mj-lt"/>
              <a:buAutoNum type="arabicParenR"/>
            </a:pPr>
            <a:r>
              <a:rPr lang="ar-SA" sz="3600" b="1" kern="0" dirty="0">
                <a:solidFill>
                  <a:srgbClr val="003366"/>
                </a:solidFill>
                <a:latin typeface="Simplified Arabic" pitchFamily="18" charset="-78"/>
                <a:cs typeface="Simplified Arabic" pitchFamily="18" charset="-78"/>
              </a:rPr>
              <a:t>عملية ديناميكية.</a:t>
            </a:r>
          </a:p>
          <a:p>
            <a:pPr marL="514350" lvl="0" indent="-5143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Font typeface="+mj-lt"/>
              <a:buAutoNum type="arabicParenR"/>
            </a:pPr>
            <a:r>
              <a:rPr lang="ar-SA" sz="3600" b="1" kern="0" dirty="0">
                <a:solidFill>
                  <a:srgbClr val="003366"/>
                </a:solidFill>
                <a:latin typeface="Simplified Arabic" pitchFamily="18" charset="-78"/>
                <a:cs typeface="Simplified Arabic" pitchFamily="18" charset="-78"/>
              </a:rPr>
              <a:t>عملية منظمة.</a:t>
            </a:r>
          </a:p>
          <a:p>
            <a:pPr marL="514350" lvl="0" indent="-5143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Font typeface="+mj-lt"/>
              <a:buAutoNum type="arabicParenR"/>
            </a:pPr>
            <a:r>
              <a:rPr lang="ar-SA" sz="3600" b="1" kern="0" dirty="0">
                <a:solidFill>
                  <a:srgbClr val="003366"/>
                </a:solidFill>
                <a:latin typeface="Simplified Arabic" pitchFamily="18" charset="-78"/>
                <a:cs typeface="Simplified Arabic" pitchFamily="18" charset="-78"/>
              </a:rPr>
              <a:t>عملية دائرية.</a:t>
            </a:r>
          </a:p>
          <a:p>
            <a:pPr marL="514350" lvl="0" indent="-5143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Font typeface="+mj-lt"/>
              <a:buAutoNum type="arabicParenR"/>
            </a:pPr>
            <a:r>
              <a:rPr lang="ar-SA" sz="3600" b="1" kern="0" dirty="0">
                <a:solidFill>
                  <a:srgbClr val="003366"/>
                </a:solidFill>
                <a:latin typeface="Simplified Arabic" pitchFamily="18" charset="-78"/>
                <a:cs typeface="Simplified Arabic" pitchFamily="18" charset="-78"/>
              </a:rPr>
              <a:t>عملية متنوعة</a:t>
            </a:r>
            <a:endParaRPr lang="ar-SA" sz="2400" dirty="0"/>
          </a:p>
        </p:txBody>
      </p:sp>
      <p:sp>
        <p:nvSpPr>
          <p:cNvPr id="5" name="مستطيل مستدير الزوايا 4"/>
          <p:cNvSpPr/>
          <p:nvPr/>
        </p:nvSpPr>
        <p:spPr bwMode="auto">
          <a:xfrm>
            <a:off x="1371600" y="60960"/>
            <a:ext cx="5704695" cy="83820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lvl="0" algn="ctr"/>
            <a:endParaRPr lang="ar-SA" sz="3600" b="1" dirty="0">
              <a:solidFill>
                <a:srgbClr val="FFFFFF"/>
              </a:solidFill>
              <a:latin typeface="Simplified Arabic" pitchFamily="18" charset="-78"/>
              <a:cs typeface="PT Bold Heading" pitchFamily="2" charset="-78"/>
            </a:endParaRPr>
          </a:p>
        </p:txBody>
      </p:sp>
      <p:sp>
        <p:nvSpPr>
          <p:cNvPr id="6" name="WordArt 10" descr="رخام أبيض"/>
          <p:cNvSpPr>
            <a:spLocks noChangeArrowheads="1" noChangeShapeType="1" noTextEdit="1"/>
          </p:cNvSpPr>
          <p:nvPr/>
        </p:nvSpPr>
        <p:spPr bwMode="auto">
          <a:xfrm>
            <a:off x="1847459" y="264493"/>
            <a:ext cx="4752975" cy="396081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9369"/>
              </a:avLst>
            </a:prstTxWarp>
            <a:scene3d>
              <a:camera prst="legacyObliqueRight"/>
              <a:lightRig rig="legacyHarsh3" dir="t"/>
            </a:scene3d>
            <a:sp3d extrusionH="100000" prstMaterial="legacyMatte">
              <a:extrusionClr>
                <a:srgbClr val="663300"/>
              </a:extrusionClr>
            </a:sp3d>
          </a:bodyPr>
          <a:lstStyle/>
          <a:p>
            <a:pPr algn="ctr"/>
            <a:r>
              <a:rPr lang="ar-SA" sz="4400" kern="10" dirty="0">
                <a:ln w="9525">
                  <a:round/>
                  <a:headEnd/>
                  <a:tailEnd/>
                </a:ln>
                <a:solidFill>
                  <a:schemeClr val="accent3"/>
                </a:solidFill>
                <a:latin typeface="Simplified Arabic"/>
                <a:cs typeface="PT Bold Heading" pitchFamily="2" charset="-78"/>
              </a:rPr>
              <a:t>خصائص عملية الاتصال</a:t>
            </a:r>
          </a:p>
        </p:txBody>
      </p:sp>
    </p:spTree>
    <p:extLst>
      <p:ext uri="{BB962C8B-B14F-4D97-AF65-F5344CB8AC3E}">
        <p14:creationId xmlns:p14="http://schemas.microsoft.com/office/powerpoint/2010/main" val="4268809719"/>
      </p:ext>
    </p:extLst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5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5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0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0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4" grpId="0" build="p" animBg="1"/>
      <p:bldP spid="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ذو زوايا قطرية مستديرة 4"/>
          <p:cNvSpPr/>
          <p:nvPr/>
        </p:nvSpPr>
        <p:spPr>
          <a:xfrm>
            <a:off x="5029200" y="1999469"/>
            <a:ext cx="4038600" cy="3410732"/>
          </a:xfrm>
          <a:prstGeom prst="round2DiagRect">
            <a:avLst/>
          </a:prstGeom>
          <a:solidFill>
            <a:schemeClr val="accent3">
              <a:lumMod val="40000"/>
              <a:lumOff val="60000"/>
              <a:alpha val="40000"/>
            </a:schemeClr>
          </a:solidFill>
          <a:ln>
            <a:gradFill flip="none" rotWithShape="1">
              <a:gsLst>
                <a:gs pos="0">
                  <a:schemeClr val="accent3">
                    <a:lumMod val="40000"/>
                    <a:lumOff val="60000"/>
                  </a:schemeClr>
                </a:gs>
                <a:gs pos="64999">
                  <a:srgbClr val="F0EBD5"/>
                </a:gs>
                <a:gs pos="100000">
                  <a:srgbClr val="D1C39F"/>
                </a:gs>
              </a:gsLst>
              <a:lin ang="2700000" scaled="1"/>
              <a:tileRect/>
            </a:gra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4000" b="1" dirty="0" smtClean="0">
                <a:solidFill>
                  <a:srgbClr val="9900FF"/>
                </a:solidFill>
                <a:latin typeface="Simplified Arabic" pitchFamily="18" charset="-78"/>
                <a:cs typeface="Simplified Arabic" pitchFamily="18" charset="-78"/>
              </a:rPr>
              <a:t>اللغة اللفظية </a:t>
            </a:r>
          </a:p>
        </p:txBody>
      </p:sp>
      <p:sp>
        <p:nvSpPr>
          <p:cNvPr id="6" name="مستطيل ذو زوايا قطرية مستديرة 5"/>
          <p:cNvSpPr/>
          <p:nvPr/>
        </p:nvSpPr>
        <p:spPr>
          <a:xfrm>
            <a:off x="76200" y="1905000"/>
            <a:ext cx="4038600" cy="3505201"/>
          </a:xfrm>
          <a:prstGeom prst="round2DiagRect">
            <a:avLst/>
          </a:prstGeom>
          <a:solidFill>
            <a:schemeClr val="accent3">
              <a:lumMod val="40000"/>
              <a:lumOff val="60000"/>
              <a:alpha val="40000"/>
            </a:schemeClr>
          </a:solidFill>
          <a:ln>
            <a:gradFill flip="none" rotWithShape="1">
              <a:gsLst>
                <a:gs pos="0">
                  <a:schemeClr val="accent3">
                    <a:lumMod val="40000"/>
                    <a:lumOff val="60000"/>
                  </a:schemeClr>
                </a:gs>
                <a:gs pos="64999">
                  <a:srgbClr val="F0EBD5"/>
                </a:gs>
                <a:gs pos="100000">
                  <a:srgbClr val="D1C39F"/>
                </a:gs>
              </a:gsLst>
              <a:lin ang="2700000" scaled="1"/>
              <a:tileRect/>
            </a:gra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4000" b="1" dirty="0">
                <a:solidFill>
                  <a:srgbClr val="9900FF"/>
                </a:solidFill>
                <a:latin typeface="Simplified Arabic" pitchFamily="18" charset="-78"/>
                <a:cs typeface="Simplified Arabic" pitchFamily="18" charset="-78"/>
              </a:rPr>
              <a:t>اللغة غير اللفظية</a:t>
            </a:r>
          </a:p>
        </p:txBody>
      </p:sp>
      <p:pic>
        <p:nvPicPr>
          <p:cNvPr id="7" name="صورة 6" descr="834043477.png"/>
          <p:cNvPicPr>
            <a:picLocks noChangeAspect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3710813" y="1999469"/>
            <a:ext cx="1775587" cy="3944131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مستطيل مستدير الزوايا 7"/>
          <p:cNvSpPr/>
          <p:nvPr/>
        </p:nvSpPr>
        <p:spPr bwMode="auto">
          <a:xfrm>
            <a:off x="2241558" y="0"/>
            <a:ext cx="4714095" cy="83820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lvl="0" algn="ctr"/>
            <a:r>
              <a:rPr lang="ar-SA" sz="3600" b="1" kern="0" dirty="0">
                <a:solidFill>
                  <a:srgbClr val="FFFFFF"/>
                </a:solidFill>
                <a:latin typeface="Arial"/>
                <a:ea typeface="+mj-ea"/>
                <a:cs typeface="PT Bold Heading" pitchFamily="2" charset="-78"/>
              </a:rPr>
              <a:t>لغات الاتصال</a:t>
            </a:r>
            <a:endParaRPr lang="ar-SA" sz="3600" b="1" dirty="0">
              <a:solidFill>
                <a:srgbClr val="FFFFFF"/>
              </a:solidFill>
              <a:latin typeface="Simplified Arabic" pitchFamily="18" charset="-78"/>
              <a:cs typeface="PT Bold Heading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14067775"/>
      </p:ext>
    </p:extLst>
  </p:cSld>
  <p:clrMapOvr>
    <a:masterClrMapping/>
  </p:clrMapOvr>
  <p:transition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76" name="Rectangle 56"/>
          <p:cNvSpPr>
            <a:spLocks noGrp="1" noChangeArrowheads="1"/>
          </p:cNvSpPr>
          <p:nvPr>
            <p:ph type="title"/>
          </p:nvPr>
        </p:nvSpPr>
        <p:spPr>
          <a:xfrm>
            <a:off x="3047209" y="3169860"/>
            <a:ext cx="7775575" cy="720725"/>
          </a:xfrm>
        </p:spPr>
        <p:txBody>
          <a:bodyPr/>
          <a:lstStyle/>
          <a:p>
            <a:r>
              <a:rPr lang="ar-SA" sz="3200" b="1" u="sng" dirty="0">
                <a:solidFill>
                  <a:schemeClr val="accent4">
                    <a:lumMod val="75000"/>
                    <a:lumOff val="25000"/>
                  </a:schemeClr>
                </a:solidFill>
                <a:latin typeface="Simplified Arabic" pitchFamily="18" charset="-78"/>
                <a:cs typeface="Simple Bold Jut Out" pitchFamily="2" charset="-78"/>
              </a:rPr>
              <a:t>مهارات اللغة اللفظية</a:t>
            </a:r>
            <a:endParaRPr lang="en-US" sz="3200" b="1" u="sng" dirty="0">
              <a:solidFill>
                <a:schemeClr val="accent4">
                  <a:lumMod val="75000"/>
                  <a:lumOff val="25000"/>
                </a:schemeClr>
              </a:solidFill>
              <a:latin typeface="Simplified Arabic" pitchFamily="18" charset="-78"/>
              <a:cs typeface="Simple Bold Jut Out" pitchFamily="2" charset="-78"/>
            </a:endParaRPr>
          </a:p>
        </p:txBody>
      </p:sp>
      <p:sp>
        <p:nvSpPr>
          <p:cNvPr id="5177" name="Rectangle 57"/>
          <p:cNvSpPr>
            <a:spLocks noGrp="1" noChangeArrowheads="1"/>
          </p:cNvSpPr>
          <p:nvPr>
            <p:ph idx="1"/>
          </p:nvPr>
        </p:nvSpPr>
        <p:spPr>
          <a:xfrm>
            <a:off x="348456" y="4016375"/>
            <a:ext cx="8218487" cy="2841625"/>
          </a:xfrm>
        </p:spPr>
        <p:txBody>
          <a:bodyPr/>
          <a:lstStyle/>
          <a:p>
            <a:pPr algn="r" rtl="1">
              <a:lnSpc>
                <a:spcPct val="90000"/>
              </a:lnSpc>
            </a:pPr>
            <a:r>
              <a:rPr lang="ar-SA" sz="3000" kern="1200" dirty="0">
                <a:solidFill>
                  <a:schemeClr val="accent1">
                    <a:lumMod val="2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الفهم السماعي</a:t>
            </a:r>
          </a:p>
          <a:p>
            <a:pPr algn="r" rtl="1">
              <a:lnSpc>
                <a:spcPct val="90000"/>
              </a:lnSpc>
            </a:pPr>
            <a:r>
              <a:rPr lang="ar-SA" sz="3000" kern="1200" dirty="0" err="1">
                <a:solidFill>
                  <a:schemeClr val="accent1">
                    <a:lumMod val="2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التعبر</a:t>
            </a:r>
            <a:r>
              <a:rPr lang="ar-SA" sz="3000" kern="1200" dirty="0">
                <a:solidFill>
                  <a:schemeClr val="accent1">
                    <a:lumMod val="2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 الشفهي</a:t>
            </a:r>
          </a:p>
          <a:p>
            <a:pPr algn="r" rtl="1">
              <a:lnSpc>
                <a:spcPct val="90000"/>
              </a:lnSpc>
            </a:pPr>
            <a:r>
              <a:rPr lang="ar-SA" sz="3000" kern="1200" dirty="0">
                <a:solidFill>
                  <a:schemeClr val="accent1">
                    <a:lumMod val="2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الفهم القرائي</a:t>
            </a:r>
          </a:p>
          <a:p>
            <a:pPr algn="r" rtl="1">
              <a:lnSpc>
                <a:spcPct val="90000"/>
              </a:lnSpc>
            </a:pPr>
            <a:r>
              <a:rPr lang="ar-SA" sz="3000" kern="1200" dirty="0">
                <a:solidFill>
                  <a:schemeClr val="accent1">
                    <a:lumMod val="2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التعبير التحريري</a:t>
            </a:r>
          </a:p>
          <a:p>
            <a:pPr algn="r" rtl="1">
              <a:lnSpc>
                <a:spcPct val="90000"/>
              </a:lnSpc>
            </a:pPr>
            <a:r>
              <a:rPr lang="ar-SA" sz="3000" kern="1200" dirty="0">
                <a:solidFill>
                  <a:schemeClr val="accent1">
                    <a:lumMod val="2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التفكير</a:t>
            </a:r>
            <a:endParaRPr lang="en-US" sz="3000" kern="1200" dirty="0">
              <a:solidFill>
                <a:schemeClr val="accent1">
                  <a:lumMod val="2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5143" name="Text Box 23"/>
          <p:cNvSpPr txBox="1">
            <a:spLocks noChangeArrowheads="1"/>
          </p:cNvSpPr>
          <p:nvPr/>
        </p:nvSpPr>
        <p:spPr bwMode="auto">
          <a:xfrm>
            <a:off x="533400" y="1600200"/>
            <a:ext cx="78486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ar-SA" sz="3200" b="1" dirty="0" smtClean="0">
                <a:solidFill>
                  <a:schemeClr val="accent1">
                    <a:lumMod val="2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هـي </a:t>
            </a:r>
            <a:r>
              <a:rPr lang="ar-SA" sz="3200" b="1" dirty="0">
                <a:solidFill>
                  <a:schemeClr val="accent1">
                    <a:lumMod val="2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مجموعة من الرموز المنطوقة والمكتوبة </a:t>
            </a:r>
            <a:r>
              <a:rPr lang="ar-SA" sz="3200" b="1" dirty="0" smtClean="0">
                <a:solidFill>
                  <a:schemeClr val="accent1">
                    <a:lumMod val="2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‘</a:t>
            </a:r>
            <a:r>
              <a:rPr lang="ar-SA" sz="3200" b="1" dirty="0">
                <a:solidFill>
                  <a:schemeClr val="accent1">
                    <a:lumMod val="2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SA" sz="3200" b="1" dirty="0" smtClean="0">
                <a:solidFill>
                  <a:schemeClr val="accent1">
                    <a:lumMod val="2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وتعتبر </a:t>
            </a:r>
            <a:r>
              <a:rPr lang="ar-SA" sz="3200" b="1" dirty="0">
                <a:solidFill>
                  <a:schemeClr val="accent1">
                    <a:lumMod val="2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وسيلة الاتصال الشفهية والتحريرية التي يستخدمها </a:t>
            </a:r>
            <a:r>
              <a:rPr lang="ar-SA" sz="3200" b="1" dirty="0" smtClean="0">
                <a:solidFill>
                  <a:schemeClr val="accent1">
                    <a:lumMod val="2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الإنسان، أو </a:t>
            </a:r>
            <a:r>
              <a:rPr lang="ar-SA" sz="3200" b="1" dirty="0">
                <a:solidFill>
                  <a:schemeClr val="accent1">
                    <a:lumMod val="2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المعلم للتعبير عما يجول في خاطرة .</a:t>
            </a:r>
            <a:endParaRPr lang="en-US" sz="3200" b="1" dirty="0">
              <a:solidFill>
                <a:schemeClr val="accent1">
                  <a:lumMod val="2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6" name="مستطيل مستدير الزوايا 5"/>
          <p:cNvSpPr/>
          <p:nvPr/>
        </p:nvSpPr>
        <p:spPr bwMode="auto">
          <a:xfrm>
            <a:off x="2241557" y="152400"/>
            <a:ext cx="4714095" cy="83820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50000"/>
              </a:spcBef>
            </a:pPr>
            <a:r>
              <a:rPr lang="ar-SA" sz="4000" b="1" dirty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implified Arabic" pitchFamily="18" charset="-78"/>
                <a:cs typeface="PT Bold Heading" pitchFamily="2" charset="-78"/>
              </a:rPr>
              <a:t>اللغة اللفظية </a:t>
            </a:r>
          </a:p>
        </p:txBody>
      </p:sp>
    </p:spTree>
    <p:extLst>
      <p:ext uri="{BB962C8B-B14F-4D97-AF65-F5344CB8AC3E}">
        <p14:creationId xmlns:p14="http://schemas.microsoft.com/office/powerpoint/2010/main" val="4147822875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1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1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1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51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5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" dur="80"/>
                                        <p:tgtEl>
                                          <p:spTgt spid="51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" dur="80"/>
                                        <p:tgtEl>
                                          <p:spTgt spid="51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80"/>
                                        <p:tgtEl>
                                          <p:spTgt spid="51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2" dur="80"/>
                                        <p:tgtEl>
                                          <p:spTgt spid="51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3" dur="80"/>
                                        <p:tgtEl>
                                          <p:spTgt spid="51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80"/>
                                        <p:tgtEl>
                                          <p:spTgt spid="51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7" dur="80"/>
                                        <p:tgtEl>
                                          <p:spTgt spid="51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8" dur="80"/>
                                        <p:tgtEl>
                                          <p:spTgt spid="51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80"/>
                                        <p:tgtEl>
                                          <p:spTgt spid="51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2" dur="80"/>
                                        <p:tgtEl>
                                          <p:spTgt spid="51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3" dur="80"/>
                                        <p:tgtEl>
                                          <p:spTgt spid="51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80"/>
                                        <p:tgtEl>
                                          <p:spTgt spid="51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7" dur="80"/>
                                        <p:tgtEl>
                                          <p:spTgt spid="51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8" dur="80"/>
                                        <p:tgtEl>
                                          <p:spTgt spid="51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80"/>
                                        <p:tgtEl>
                                          <p:spTgt spid="51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76" grpId="0"/>
      <p:bldP spid="5177" grpId="0" build="p"/>
      <p:bldP spid="514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44" name="Rectangle 12"/>
          <p:cNvSpPr>
            <a:spLocks noGrp="1" noChangeArrowheads="1"/>
          </p:cNvSpPr>
          <p:nvPr>
            <p:ph idx="1"/>
          </p:nvPr>
        </p:nvSpPr>
        <p:spPr>
          <a:xfrm>
            <a:off x="468313" y="2060575"/>
            <a:ext cx="8280400" cy="4094163"/>
          </a:xfrm>
        </p:spPr>
        <p:txBody>
          <a:bodyPr/>
          <a:lstStyle/>
          <a:p>
            <a:pPr algn="just" rtl="1">
              <a:buFont typeface="Wingdings" pitchFamily="2" charset="2"/>
              <a:buChar char="Ø"/>
            </a:pPr>
            <a:r>
              <a:rPr lang="ar-SA" dirty="0">
                <a:solidFill>
                  <a:srgbClr val="1A1A2E"/>
                </a:solidFill>
                <a:latin typeface="Simplified Arabic" pitchFamily="18" charset="-78"/>
                <a:cs typeface="Simplified Arabic" pitchFamily="18" charset="-78"/>
              </a:rPr>
              <a:t>النطق الصحيح </a:t>
            </a:r>
            <a:r>
              <a:rPr lang="ar-SA" dirty="0" smtClean="0">
                <a:solidFill>
                  <a:srgbClr val="1A1A2E"/>
                </a:solidFill>
                <a:latin typeface="Simplified Arabic" pitchFamily="18" charset="-78"/>
                <a:cs typeface="Simplified Arabic" pitchFamily="18" charset="-78"/>
              </a:rPr>
              <a:t>للغة المنطوقة.</a:t>
            </a:r>
            <a:endParaRPr lang="ar-SA" dirty="0">
              <a:solidFill>
                <a:srgbClr val="1A1A2E"/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just" rtl="1">
              <a:buFont typeface="Wingdings" pitchFamily="2" charset="2"/>
              <a:buChar char="Ø"/>
            </a:pPr>
            <a:r>
              <a:rPr lang="ar-SA" dirty="0">
                <a:solidFill>
                  <a:srgbClr val="1A1A2E"/>
                </a:solidFill>
                <a:latin typeface="Simplified Arabic" pitchFamily="18" charset="-78"/>
                <a:cs typeface="Simplified Arabic" pitchFamily="18" charset="-78"/>
              </a:rPr>
              <a:t>التنويع في نبرات </a:t>
            </a:r>
            <a:r>
              <a:rPr lang="ar-SA" dirty="0" smtClean="0">
                <a:solidFill>
                  <a:srgbClr val="1A1A2E"/>
                </a:solidFill>
                <a:latin typeface="Simplified Arabic" pitchFamily="18" charset="-78"/>
                <a:cs typeface="Simplified Arabic" pitchFamily="18" charset="-78"/>
              </a:rPr>
              <a:t>الصوت رفعاً- انخفضاً .</a:t>
            </a:r>
          </a:p>
          <a:p>
            <a:pPr algn="just" rtl="1">
              <a:buFont typeface="Wingdings" pitchFamily="2" charset="2"/>
              <a:buChar char="Ø"/>
            </a:pPr>
            <a:r>
              <a:rPr lang="ar-SA" dirty="0" smtClean="0">
                <a:solidFill>
                  <a:srgbClr val="1A1A2E"/>
                </a:solidFill>
                <a:latin typeface="Simplified Arabic" pitchFamily="18" charset="-78"/>
                <a:cs typeface="Simplified Arabic" pitchFamily="18" charset="-78"/>
              </a:rPr>
              <a:t>الاستماع الجيد للمستقبل .</a:t>
            </a:r>
          </a:p>
          <a:p>
            <a:pPr algn="just" rtl="1">
              <a:buFont typeface="Wingdings" pitchFamily="2" charset="2"/>
              <a:buChar char="Ø"/>
            </a:pPr>
            <a:r>
              <a:rPr lang="ar-SA" dirty="0" smtClean="0">
                <a:solidFill>
                  <a:srgbClr val="1A1A2E"/>
                </a:solidFill>
                <a:latin typeface="Simplified Arabic" pitchFamily="18" charset="-78"/>
                <a:cs typeface="Simplified Arabic" pitchFamily="18" charset="-78"/>
              </a:rPr>
              <a:t>الاستخدام </a:t>
            </a:r>
            <a:r>
              <a:rPr lang="ar-SA" dirty="0">
                <a:solidFill>
                  <a:srgbClr val="1A1A2E"/>
                </a:solidFill>
                <a:latin typeface="Simplified Arabic" pitchFamily="18" charset="-78"/>
                <a:cs typeface="Simplified Arabic" pitchFamily="18" charset="-78"/>
              </a:rPr>
              <a:t>الصحيح للغة </a:t>
            </a:r>
            <a:r>
              <a:rPr lang="ar-SA" dirty="0" smtClean="0">
                <a:solidFill>
                  <a:srgbClr val="1A1A2E"/>
                </a:solidFill>
                <a:latin typeface="Simplified Arabic" pitchFamily="18" charset="-78"/>
                <a:cs typeface="Simplified Arabic" pitchFamily="18" charset="-78"/>
              </a:rPr>
              <a:t>التحريرية، </a:t>
            </a:r>
            <a:r>
              <a:rPr lang="ar-SA" dirty="0">
                <a:solidFill>
                  <a:srgbClr val="1A1A2E"/>
                </a:solidFill>
                <a:latin typeface="Simplified Arabic" pitchFamily="18" charset="-78"/>
                <a:cs typeface="Simplified Arabic" pitchFamily="18" charset="-78"/>
              </a:rPr>
              <a:t>ووضوح </a:t>
            </a:r>
            <a:r>
              <a:rPr lang="ar-SA" dirty="0" smtClean="0">
                <a:solidFill>
                  <a:srgbClr val="1A1A2E"/>
                </a:solidFill>
                <a:latin typeface="Simplified Arabic" pitchFamily="18" charset="-78"/>
                <a:cs typeface="Simplified Arabic" pitchFamily="18" charset="-78"/>
              </a:rPr>
              <a:t>الكتابة.</a:t>
            </a:r>
          </a:p>
          <a:p>
            <a:pPr algn="just" rtl="1">
              <a:buFont typeface="Wingdings" pitchFamily="2" charset="2"/>
              <a:buChar char="Ø"/>
            </a:pPr>
            <a:r>
              <a:rPr lang="ar-SA" dirty="0" smtClean="0">
                <a:solidFill>
                  <a:srgbClr val="1A1A2E"/>
                </a:solidFill>
                <a:latin typeface="Simplified Arabic" pitchFamily="18" charset="-78"/>
                <a:cs typeface="Simplified Arabic" pitchFamily="18" charset="-78"/>
              </a:rPr>
              <a:t>البعد عن تكرار مفردات معينة مستمرة حتى لا يعتبرها المستقبل  لزمات لديه</a:t>
            </a:r>
            <a:r>
              <a:rPr lang="ar-EG" dirty="0" smtClean="0">
                <a:solidFill>
                  <a:srgbClr val="1A1A2E"/>
                </a:solidFill>
                <a:latin typeface="Simplified Arabic" pitchFamily="18" charset="-78"/>
                <a:cs typeface="Simplified Arabic" pitchFamily="18" charset="-78"/>
              </a:rPr>
              <a:t>.</a:t>
            </a:r>
            <a:endParaRPr lang="en-US" dirty="0">
              <a:solidFill>
                <a:srgbClr val="1A1A2E"/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4" name="مستطيل مستدير الزوايا 3"/>
          <p:cNvSpPr/>
          <p:nvPr/>
        </p:nvSpPr>
        <p:spPr bwMode="auto">
          <a:xfrm>
            <a:off x="1981200" y="121920"/>
            <a:ext cx="4876800" cy="83820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50000"/>
              </a:spcBef>
            </a:pPr>
            <a:r>
              <a:rPr lang="ar-SA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implified Arabic" pitchFamily="18" charset="-78"/>
                <a:cs typeface="PT Bold Heading" pitchFamily="2" charset="-78"/>
              </a:rPr>
              <a:t>خصائص اللغة اللفظية </a:t>
            </a:r>
          </a:p>
        </p:txBody>
      </p:sp>
    </p:spTree>
    <p:extLst>
      <p:ext uri="{BB962C8B-B14F-4D97-AF65-F5344CB8AC3E}">
        <p14:creationId xmlns:p14="http://schemas.microsoft.com/office/powerpoint/2010/main" val="1890429265"/>
      </p:ext>
    </p:extLst>
  </p:cSld>
  <p:clrMapOvr>
    <a:masterClrMapping/>
  </p:clrMapOvr>
  <p:transition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84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84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184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184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184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184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184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184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84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184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184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184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184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184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184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2743200" y="2743200"/>
            <a:ext cx="6400800" cy="1143000"/>
          </a:xfrm>
        </p:spPr>
        <p:txBody>
          <a:bodyPr/>
          <a:lstStyle/>
          <a:p>
            <a:r>
              <a:rPr lang="ar-SA" sz="3200" u="sng" kern="12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ea typeface="+mn-ea"/>
                <a:cs typeface="PT Bold Heading" pitchFamily="2" charset="-78"/>
              </a:rPr>
              <a:t>خصائص </a:t>
            </a:r>
            <a:r>
              <a:rPr lang="ar-SA" sz="3200" u="sng" kern="12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ea typeface="+mn-ea"/>
                <a:cs typeface="PT Bold Heading" pitchFamily="2" charset="-78"/>
              </a:rPr>
              <a:t> اللغة غير اللفظية للمرسل</a:t>
            </a:r>
            <a:endParaRPr lang="en-US" sz="3200" u="sng" kern="1200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implified Arabic" pitchFamily="18" charset="-78"/>
              <a:ea typeface="+mn-ea"/>
              <a:cs typeface="PT Bold Heading" pitchFamily="2" charset="-78"/>
            </a:endParaRP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0" y="4038600"/>
            <a:ext cx="8753474" cy="1871663"/>
          </a:xfrm>
        </p:spPr>
        <p:txBody>
          <a:bodyPr/>
          <a:lstStyle/>
          <a:p>
            <a:pPr algn="r" rtl="1">
              <a:lnSpc>
                <a:spcPct val="90000"/>
              </a:lnSpc>
            </a:pPr>
            <a:r>
              <a:rPr lang="ar-SA" sz="3200" kern="1200" dirty="0" smtClean="0">
                <a:solidFill>
                  <a:schemeClr val="accent1">
                    <a:lumMod val="50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 استخدام </a:t>
            </a:r>
            <a:r>
              <a:rPr lang="ar-SA" sz="3200" kern="1200" dirty="0">
                <a:solidFill>
                  <a:schemeClr val="accent1">
                    <a:lumMod val="50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صور اللغة غير اللفظية </a:t>
            </a:r>
            <a:r>
              <a:rPr lang="ar-SA" sz="3200" kern="1200" dirty="0" smtClean="0">
                <a:solidFill>
                  <a:schemeClr val="accent1">
                    <a:lumMod val="50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المختلفة؛ </a:t>
            </a:r>
            <a:r>
              <a:rPr lang="ar-SA" sz="3200" kern="1200" dirty="0">
                <a:solidFill>
                  <a:schemeClr val="accent1">
                    <a:lumMod val="50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كالإشارات، وحركات الجسم، وتعبيرات الوجه، والتواصل العيني، والإيماءات، والرسوم واللوحات، والصور الثابتة. </a:t>
            </a:r>
            <a:endParaRPr lang="en-US" sz="3200" kern="1200" dirty="0">
              <a:solidFill>
                <a:schemeClr val="accent1">
                  <a:lumMod val="50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21515" name="Text Box 11"/>
          <p:cNvSpPr txBox="1">
            <a:spLocks noChangeArrowheads="1"/>
          </p:cNvSpPr>
          <p:nvPr/>
        </p:nvSpPr>
        <p:spPr bwMode="auto">
          <a:xfrm>
            <a:off x="533400" y="1600200"/>
            <a:ext cx="8077199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ar-SA" sz="3200" b="1" dirty="0" smtClean="0">
                <a:solidFill>
                  <a:schemeClr val="accent1">
                    <a:lumMod val="50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تشمل اللغة غير اللفظ</a:t>
            </a:r>
            <a:r>
              <a:rPr lang="ar-EG" sz="3200" b="1" dirty="0" err="1" smtClean="0">
                <a:solidFill>
                  <a:schemeClr val="accent1">
                    <a:lumMod val="50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ية</a:t>
            </a:r>
            <a:r>
              <a:rPr lang="ar-SA" sz="3200" b="1" dirty="0" smtClean="0">
                <a:solidFill>
                  <a:schemeClr val="accent1">
                    <a:lumMod val="50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: الإشارات </a:t>
            </a:r>
            <a:r>
              <a:rPr lang="ar-SA" sz="3200" b="1" dirty="0">
                <a:solidFill>
                  <a:schemeClr val="accent1">
                    <a:lumMod val="50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والحركات والأفعال ولغة الأشياء </a:t>
            </a:r>
            <a:r>
              <a:rPr lang="ar-SA" sz="3200" b="1" dirty="0" smtClean="0">
                <a:solidFill>
                  <a:schemeClr val="accent1">
                    <a:lumMod val="50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والرسوم، والصور.</a:t>
            </a:r>
            <a:endParaRPr lang="en-US" sz="3200" b="1" dirty="0">
              <a:solidFill>
                <a:schemeClr val="accent1">
                  <a:lumMod val="50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6" name="مستطيل مستدير الزوايا 5"/>
          <p:cNvSpPr/>
          <p:nvPr/>
        </p:nvSpPr>
        <p:spPr bwMode="auto">
          <a:xfrm>
            <a:off x="1295401" y="152400"/>
            <a:ext cx="5660252" cy="83820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50000"/>
              </a:spcBef>
            </a:pPr>
            <a:r>
              <a:rPr lang="ar-SA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implified Arabic" pitchFamily="18" charset="-78"/>
                <a:cs typeface="PT Bold Heading" pitchFamily="2" charset="-78"/>
              </a:rPr>
              <a:t>خصائص اللغة </a:t>
            </a:r>
            <a:r>
              <a:rPr lang="ar-EG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implified Arabic" pitchFamily="18" charset="-78"/>
                <a:cs typeface="PT Bold Heading" pitchFamily="2" charset="-78"/>
              </a:rPr>
              <a:t>غير اللفظية </a:t>
            </a:r>
            <a:endParaRPr lang="ar-SA" sz="3600" b="1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Simplified Arabic" pitchFamily="18" charset="-78"/>
              <a:cs typeface="PT Bold Heading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006102006"/>
      </p:ext>
    </p:extLst>
  </p:cSld>
  <p:clrMapOvr>
    <a:masterClrMapping/>
  </p:clrMapOvr>
  <p:transition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15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15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15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8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9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/>
      <p:bldP spid="21507" grpId="0" build="p"/>
      <p:bldP spid="2151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>
            <a:spLocks noGrp="1"/>
          </p:cNvSpPr>
          <p:nvPr>
            <p:ph idx="1"/>
          </p:nvPr>
        </p:nvSpPr>
        <p:spPr bwMode="auto">
          <a:xfrm>
            <a:off x="228600" y="1600200"/>
            <a:ext cx="84582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>
                    <a:lumMod val="75000"/>
                  </a:schemeClr>
                </a:solidFill>
                <a:effectLst/>
                <a:uLnTx/>
                <a:uFillTx/>
                <a:latin typeface="+mj-lt"/>
              </a:rPr>
              <a:t>Majmaah</a:t>
            </a:r>
            <a:r>
              <a:rPr kumimoji="0" lang="en-US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</a:schemeClr>
                </a:solidFill>
                <a:effectLst/>
                <a:uLnTx/>
                <a:uFillTx/>
                <a:latin typeface="+mj-lt"/>
              </a:rPr>
              <a:t> University</a:t>
            </a:r>
          </a:p>
          <a:p>
            <a:pPr marL="0" indent="0" algn="ctr" eaLnBrk="1" fontAlgn="auto" hangingPunct="1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dirty="0" smtClean="0">
                <a:solidFill>
                  <a:schemeClr val="tx1">
                    <a:lumMod val="75000"/>
                  </a:schemeClr>
                </a:solidFill>
                <a:latin typeface="+mj-lt"/>
              </a:rPr>
              <a:t>College </a:t>
            </a:r>
            <a:r>
              <a:rPr lang="en-US" dirty="0">
                <a:solidFill>
                  <a:schemeClr val="tx1">
                    <a:lumMod val="75000"/>
                  </a:schemeClr>
                </a:solidFill>
                <a:latin typeface="+mj-lt"/>
              </a:rPr>
              <a:t>of Education </a:t>
            </a:r>
            <a:r>
              <a:rPr lang="en-US" dirty="0" err="1" smtClean="0">
                <a:solidFill>
                  <a:schemeClr val="tx1">
                    <a:lumMod val="75000"/>
                  </a:schemeClr>
                </a:solidFill>
                <a:latin typeface="+mj-lt"/>
              </a:rPr>
              <a:t>Zulfi</a:t>
            </a:r>
            <a:endParaRPr lang="en-US" dirty="0" smtClean="0">
              <a:solidFill>
                <a:schemeClr val="tx1">
                  <a:lumMod val="75000"/>
                </a:schemeClr>
              </a:solidFill>
              <a:latin typeface="+mj-lt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4400" dirty="0" smtClean="0">
              <a:solidFill>
                <a:schemeClr val="tx1">
                  <a:lumMod val="75000"/>
                </a:schemeClr>
              </a:solidFill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dirty="0" smtClean="0">
                <a:solidFill>
                  <a:schemeClr val="tx1">
                    <a:lumMod val="75000"/>
                  </a:schemeClr>
                </a:solidFill>
              </a:rPr>
              <a:t>Educational </a:t>
            </a:r>
            <a:r>
              <a:rPr lang="en-US" sz="4400" dirty="0" err="1" smtClean="0">
                <a:solidFill>
                  <a:schemeClr val="tx1">
                    <a:lumMod val="75000"/>
                  </a:schemeClr>
                </a:solidFill>
              </a:rPr>
              <a:t>Comunication</a:t>
            </a:r>
            <a:endParaRPr lang="en-US" sz="4400" dirty="0" smtClean="0">
              <a:solidFill>
                <a:schemeClr val="tx1">
                  <a:lumMod val="75000"/>
                </a:schemeClr>
              </a:solidFill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smtClean="0">
                <a:solidFill>
                  <a:schemeClr val="tx1">
                    <a:lumMod val="75000"/>
                  </a:schemeClr>
                </a:solidFill>
              </a:rPr>
              <a:t>Prepare</a:t>
            </a:r>
            <a:endParaRPr lang="en-US" sz="4400" dirty="0">
              <a:solidFill>
                <a:schemeClr val="tx1">
                  <a:lumMod val="75000"/>
                </a:schemeClr>
              </a:solidFill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>
                    <a:lumMod val="75000"/>
                  </a:schemeClr>
                </a:solidFill>
                <a:effectLst/>
                <a:uLnTx/>
                <a:uFillTx/>
              </a:rPr>
              <a:t>Dr</a:t>
            </a:r>
            <a:r>
              <a:rPr kumimoji="0" 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</a:schemeClr>
                </a:solidFill>
                <a:effectLst/>
                <a:uLnTx/>
                <a:uFillTx/>
              </a:rPr>
              <a:t> :</a:t>
            </a:r>
            <a:r>
              <a:rPr lang="en-US" sz="4400" dirty="0" err="1" smtClean="0">
                <a:solidFill>
                  <a:schemeClr val="tx1">
                    <a:lumMod val="75000"/>
                  </a:schemeClr>
                </a:solidFill>
              </a:rPr>
              <a:t>Ahlam</a:t>
            </a:r>
            <a:r>
              <a:rPr lang="en-US" sz="4400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4400" dirty="0" err="1" smtClean="0">
                <a:solidFill>
                  <a:schemeClr val="tx1">
                    <a:lumMod val="75000"/>
                  </a:schemeClr>
                </a:solidFill>
              </a:rPr>
              <a:t>Desokey</a:t>
            </a:r>
            <a:r>
              <a:rPr lang="en-US" sz="4400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4400" dirty="0" err="1" smtClean="0">
                <a:solidFill>
                  <a:schemeClr val="tx1">
                    <a:lumMod val="75000"/>
                  </a:schemeClr>
                </a:solidFill>
              </a:rPr>
              <a:t>Arif</a:t>
            </a:r>
            <a:endParaRPr lang="en-US" sz="4400" dirty="0" smtClean="0">
              <a:solidFill>
                <a:schemeClr val="tx1">
                  <a:lumMod val="75000"/>
                </a:schemeClr>
              </a:solidFill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4400" dirty="0" smtClean="0">
              <a:solidFill>
                <a:schemeClr val="tx1">
                  <a:lumMod val="75000"/>
                </a:schemeClr>
              </a:solidFill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SA" sz="4400" b="1" i="0" u="none" strike="noStrike" kern="0" cap="none" spc="0" normalizeH="0" baseline="0" noProof="0" dirty="0">
              <a:ln>
                <a:noFill/>
              </a:ln>
              <a:solidFill>
                <a:schemeClr val="tx1">
                  <a:lumMod val="75000"/>
                </a:schemeClr>
              </a:solidFill>
              <a:effectLst/>
              <a:uLnTx/>
              <a:uFillTx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2766" y="304801"/>
            <a:ext cx="2944813" cy="914399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95944511"/>
      </p:ext>
    </p:extLst>
  </p:cSld>
  <p:clrMapOvr>
    <a:masterClrMapping/>
  </p:clrMapOvr>
  <p:transition>
    <p:newsflash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905000"/>
            <a:ext cx="8229600" cy="4021138"/>
          </a:xfrm>
        </p:spPr>
        <p:txBody>
          <a:bodyPr/>
          <a:lstStyle/>
          <a:p>
            <a:pPr marL="609600" indent="-609600" algn="just" rtl="1">
              <a:buFontTx/>
              <a:buAutoNum type="arabicParenR"/>
            </a:pPr>
            <a:r>
              <a:rPr lang="ar-SA" sz="4000" b="1" u="sng" dirty="0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implified Arabic" pitchFamily="18" charset="-78"/>
                <a:cs typeface="Simplified Arabic" pitchFamily="18" charset="-78"/>
              </a:rPr>
              <a:t>التشويش / </a:t>
            </a:r>
            <a:r>
              <a:rPr lang="ar-SA" sz="4000" b="1" u="sng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implified Arabic" pitchFamily="18" charset="-78"/>
                <a:cs typeface="Simplified Arabic" pitchFamily="18" charset="-78"/>
              </a:rPr>
              <a:t>الضجيج:</a:t>
            </a:r>
          </a:p>
          <a:p>
            <a:pPr marL="0" indent="0" algn="just" rtl="1">
              <a:buNone/>
            </a:pPr>
            <a:endParaRPr lang="ar-SA" sz="1600" b="1" dirty="0">
              <a:solidFill>
                <a:srgbClr val="29292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Simplified Arabic" pitchFamily="18" charset="-78"/>
              <a:cs typeface="Simplified Arabic" pitchFamily="18" charset="-78"/>
            </a:endParaRPr>
          </a:p>
          <a:p>
            <a:pPr marL="609600" indent="-609600" algn="just" rtl="1">
              <a:buFontTx/>
              <a:buAutoNum type="arabic1Minus"/>
            </a:pPr>
            <a:r>
              <a:rPr lang="ar-SA" sz="2800" b="1" dirty="0">
                <a:solidFill>
                  <a:srgbClr val="00002E"/>
                </a:solidFill>
                <a:latin typeface="Simplified Arabic" pitchFamily="18" charset="-78"/>
                <a:cs typeface="Simplified Arabic" pitchFamily="18" charset="-78"/>
              </a:rPr>
              <a:t>التشويش الداخلي: </a:t>
            </a:r>
            <a:r>
              <a:rPr lang="ar-SA" sz="2800" dirty="0">
                <a:solidFill>
                  <a:srgbClr val="000066"/>
                </a:solidFill>
                <a:latin typeface="Simplified Arabic" pitchFamily="18" charset="-78"/>
                <a:cs typeface="Simplified Arabic" pitchFamily="18" charset="-78"/>
              </a:rPr>
              <a:t>يشمل العوامل الفسيولوجية والنفسية للشخص المتلقي للرسالة ، ومن هذه العوائق ضعف النظر أو السمع</a:t>
            </a:r>
            <a:r>
              <a:rPr lang="ar-SA" sz="2800" dirty="0" smtClean="0">
                <a:solidFill>
                  <a:srgbClr val="000066"/>
                </a:solidFill>
                <a:latin typeface="Simplified Arabic" pitchFamily="18" charset="-78"/>
                <a:cs typeface="Simplified Arabic" pitchFamily="18" charset="-78"/>
              </a:rPr>
              <a:t>.</a:t>
            </a:r>
          </a:p>
          <a:p>
            <a:pPr marL="0" indent="0" algn="just" rtl="1">
              <a:buNone/>
            </a:pPr>
            <a:endParaRPr lang="ar-SA" sz="2400" dirty="0">
              <a:solidFill>
                <a:srgbClr val="000066"/>
              </a:solidFill>
              <a:latin typeface="Simplified Arabic" pitchFamily="18" charset="-78"/>
              <a:cs typeface="Simplified Arabic" pitchFamily="18" charset="-78"/>
            </a:endParaRPr>
          </a:p>
          <a:p>
            <a:pPr marL="609600" indent="-609600" algn="just" rtl="1">
              <a:buFontTx/>
              <a:buAutoNum type="arabic1Minus" startAt="2"/>
            </a:pPr>
            <a:r>
              <a:rPr lang="ar-SA" sz="2800" b="1" dirty="0">
                <a:solidFill>
                  <a:srgbClr val="00002E"/>
                </a:solidFill>
                <a:latin typeface="Simplified Arabic" pitchFamily="18" charset="-78"/>
                <a:cs typeface="Simplified Arabic" pitchFamily="18" charset="-78"/>
              </a:rPr>
              <a:t>التشويش الخارجي: </a:t>
            </a:r>
            <a:r>
              <a:rPr lang="ar-SA" sz="2800" dirty="0">
                <a:solidFill>
                  <a:srgbClr val="000066"/>
                </a:solidFill>
                <a:latin typeface="Simplified Arabic" pitchFamily="18" charset="-78"/>
                <a:cs typeface="Simplified Arabic" pitchFamily="18" charset="-78"/>
              </a:rPr>
              <a:t>يشمل جميع العوامل الخارجية التي تقلق الشخص المتلقي للرسالة </a:t>
            </a:r>
            <a:r>
              <a:rPr lang="ar-SA" sz="2800" dirty="0" smtClean="0">
                <a:solidFill>
                  <a:srgbClr val="000066"/>
                </a:solidFill>
                <a:latin typeface="Simplified Arabic" pitchFamily="18" charset="-78"/>
                <a:cs typeface="Simplified Arabic" pitchFamily="18" charset="-78"/>
              </a:rPr>
              <a:t>مثل: </a:t>
            </a:r>
            <a:r>
              <a:rPr lang="ar-SA" sz="2800" dirty="0">
                <a:solidFill>
                  <a:srgbClr val="000066"/>
                </a:solidFill>
                <a:latin typeface="Simplified Arabic" pitchFamily="18" charset="-78"/>
                <a:cs typeface="Simplified Arabic" pitchFamily="18" charset="-78"/>
              </a:rPr>
              <a:t>الأصوات المزعجة ، درجة الحرارة والرطوبة ، وضعف الإضاءة وشدتها.</a:t>
            </a:r>
          </a:p>
          <a:p>
            <a:pPr marL="609600" indent="-609600" algn="just" rtl="1">
              <a:buFontTx/>
              <a:buNone/>
            </a:pPr>
            <a:endParaRPr lang="en-US" dirty="0">
              <a:solidFill>
                <a:srgbClr val="292929"/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4" name="مستطيل مستدير الزوايا 3"/>
          <p:cNvSpPr/>
          <p:nvPr/>
        </p:nvSpPr>
        <p:spPr bwMode="auto">
          <a:xfrm>
            <a:off x="1295401" y="152400"/>
            <a:ext cx="5660252" cy="83820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50000"/>
              </a:spcBef>
            </a:pPr>
            <a:r>
              <a:rPr lang="ar-SA" sz="3200" b="1" kern="0" dirty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implified Arabic" pitchFamily="18" charset="-78"/>
                <a:ea typeface="+mj-ea"/>
                <a:cs typeface="PT Bold Heading" pitchFamily="2" charset="-78"/>
              </a:rPr>
              <a:t>العوامل المؤثرة في عملية الاتصال</a:t>
            </a:r>
            <a:endParaRPr lang="ar-SA" sz="3600" b="1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Simplified Arabic" pitchFamily="18" charset="-78"/>
              <a:cs typeface="PT Bold Heading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919941765"/>
      </p:ext>
    </p:extLst>
  </p:cSld>
  <p:clrMapOvr>
    <a:masterClrMapping/>
  </p:clrMapOvr>
  <p:transition>
    <p:cover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524000"/>
            <a:ext cx="8135938" cy="6553200"/>
          </a:xfrm>
        </p:spPr>
        <p:txBody>
          <a:bodyPr/>
          <a:lstStyle/>
          <a:p>
            <a:pPr marL="609600" indent="-609600" algn="just" rtl="1">
              <a:buFontTx/>
              <a:buAutoNum type="arabicParenR" startAt="2"/>
            </a:pPr>
            <a:r>
              <a:rPr lang="ar-SA" sz="4000" b="1" dirty="0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الدقة في نقل </a:t>
            </a:r>
            <a:r>
              <a:rPr lang="ar-SA" sz="40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الرسالة:</a:t>
            </a:r>
            <a:endParaRPr lang="ar-SA" sz="4000" b="1" dirty="0">
              <a:solidFill>
                <a:srgbClr val="7030A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609600" indent="-609600" algn="just" rtl="1">
              <a:buFontTx/>
              <a:buNone/>
            </a:pPr>
            <a:r>
              <a:rPr lang="ar-SA" sz="2800" dirty="0">
                <a:solidFill>
                  <a:srgbClr val="00007A"/>
                </a:solidFill>
                <a:latin typeface="Simplified Arabic" pitchFamily="18" charset="-78"/>
                <a:cs typeface="Simplified Arabic" pitchFamily="18" charset="-78"/>
              </a:rPr>
              <a:t>      عند إعداد الرسالة يجب </a:t>
            </a:r>
            <a:r>
              <a:rPr lang="ar-SA" sz="2800" dirty="0" smtClean="0">
                <a:solidFill>
                  <a:srgbClr val="00007A"/>
                </a:solidFill>
                <a:latin typeface="Simplified Arabic" pitchFamily="18" charset="-78"/>
                <a:cs typeface="Simplified Arabic" pitchFamily="18" charset="-78"/>
              </a:rPr>
              <a:t>أن </a:t>
            </a:r>
            <a:r>
              <a:rPr lang="ar-SA" sz="2800" dirty="0">
                <a:solidFill>
                  <a:srgbClr val="00007A"/>
                </a:solidFill>
                <a:latin typeface="Simplified Arabic" pitchFamily="18" charset="-78"/>
                <a:cs typeface="Simplified Arabic" pitchFamily="18" charset="-78"/>
              </a:rPr>
              <a:t>يراعي الدقة في نقل المعلومات وتدوينها، وحتى إرسالها إلى المستقبل، فتسلسل </a:t>
            </a:r>
            <a:r>
              <a:rPr lang="ar-SA" sz="2800" dirty="0" smtClean="0">
                <a:solidFill>
                  <a:srgbClr val="00007A"/>
                </a:solidFill>
                <a:latin typeface="Simplified Arabic" pitchFamily="18" charset="-78"/>
                <a:cs typeface="Simplified Arabic" pitchFamily="18" charset="-78"/>
              </a:rPr>
              <a:t>الأفكار، وعرض المعلومات </a:t>
            </a:r>
            <a:r>
              <a:rPr lang="ar-SA" sz="2800" dirty="0">
                <a:solidFill>
                  <a:srgbClr val="00007A"/>
                </a:solidFill>
                <a:latin typeface="Simplified Arabic" pitchFamily="18" charset="-78"/>
                <a:cs typeface="Simplified Arabic" pitchFamily="18" charset="-78"/>
              </a:rPr>
              <a:t>بالأمثلة والبراهين، وربط المفهوم بالواقع في شرح الموضوعات، وتبسيط الحقائق العلمية، عوامل مهمة في تقريب المعلومات إلى ذهن متلقيها، وبالتالي نصل إلى الهدف المنشود من نقل الرسالة</a:t>
            </a:r>
            <a:r>
              <a:rPr lang="ar-SA" sz="2800" dirty="0" smtClean="0">
                <a:solidFill>
                  <a:srgbClr val="00007A"/>
                </a:solidFill>
                <a:latin typeface="Simplified Arabic" pitchFamily="18" charset="-78"/>
                <a:cs typeface="Simplified Arabic" pitchFamily="18" charset="-78"/>
              </a:rPr>
              <a:t>.</a:t>
            </a:r>
          </a:p>
          <a:p>
            <a:pPr marL="609600" indent="-609600" algn="just" rtl="1">
              <a:buFontTx/>
              <a:buAutoNum type="arabicParenR" startAt="3"/>
            </a:pPr>
            <a:r>
              <a:rPr lang="ar-SA" sz="40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مهارات الاتصال:</a:t>
            </a:r>
          </a:p>
          <a:p>
            <a:pPr marL="0" indent="0" algn="just" rtl="1">
              <a:buNone/>
            </a:pPr>
            <a:r>
              <a:rPr lang="ar-SA" dirty="0" smtClean="0">
                <a:solidFill>
                  <a:srgbClr val="00007A"/>
                </a:solidFill>
                <a:latin typeface="Simplified Arabic" pitchFamily="18" charset="-78"/>
                <a:cs typeface="Simplified Arabic" pitchFamily="18" charset="-78"/>
              </a:rPr>
              <a:t>    وتشمل </a:t>
            </a:r>
            <a:r>
              <a:rPr lang="ar-SA" dirty="0">
                <a:solidFill>
                  <a:srgbClr val="00007A"/>
                </a:solidFill>
                <a:latin typeface="Simplified Arabic" pitchFamily="18" charset="-78"/>
                <a:cs typeface="Simplified Arabic" pitchFamily="18" charset="-78"/>
              </a:rPr>
              <a:t>مهارات </a:t>
            </a:r>
            <a:r>
              <a:rPr lang="ar-SA" dirty="0" smtClean="0">
                <a:solidFill>
                  <a:srgbClr val="00007A"/>
                </a:solidFill>
                <a:latin typeface="Simplified Arabic" pitchFamily="18" charset="-78"/>
                <a:cs typeface="Simplified Arabic" pitchFamily="18" charset="-78"/>
              </a:rPr>
              <a:t>التحدث، الكتابة، القراءة، الاستماع، التفكير. </a:t>
            </a:r>
            <a:endParaRPr lang="en-US" dirty="0">
              <a:solidFill>
                <a:srgbClr val="00007A"/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4" name="مستطيل مستدير الزوايا 3"/>
          <p:cNvSpPr/>
          <p:nvPr/>
        </p:nvSpPr>
        <p:spPr bwMode="auto">
          <a:xfrm>
            <a:off x="533400" y="152400"/>
            <a:ext cx="6422253" cy="83820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50000"/>
              </a:spcBef>
            </a:pPr>
            <a:r>
              <a:rPr lang="ar-EG" sz="32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implified Arabic" pitchFamily="18" charset="-78"/>
                <a:ea typeface="+mj-ea"/>
                <a:cs typeface="PT Bold Heading" pitchFamily="2" charset="-78"/>
              </a:rPr>
              <a:t>تابع: </a:t>
            </a:r>
            <a:r>
              <a:rPr lang="ar-SA" sz="32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implified Arabic" pitchFamily="18" charset="-78"/>
                <a:ea typeface="+mj-ea"/>
                <a:cs typeface="PT Bold Heading" pitchFamily="2" charset="-78"/>
              </a:rPr>
              <a:t>العوامل </a:t>
            </a:r>
            <a:r>
              <a:rPr lang="ar-SA" sz="3200" b="1" kern="0" dirty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implified Arabic" pitchFamily="18" charset="-78"/>
                <a:ea typeface="+mj-ea"/>
                <a:cs typeface="PT Bold Heading" pitchFamily="2" charset="-78"/>
              </a:rPr>
              <a:t>المؤثرة في عملية الاتصال</a:t>
            </a:r>
            <a:endParaRPr lang="ar-SA" sz="3600" b="1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Simplified Arabic" pitchFamily="18" charset="-78"/>
              <a:cs typeface="PT Bold Heading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062123424"/>
      </p:ext>
    </p:extLst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3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4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9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0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6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7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 uiExpand="1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8" name="Rectangle 4"/>
          <p:cNvSpPr>
            <a:spLocks noGrp="1" noChangeArrowheads="1"/>
          </p:cNvSpPr>
          <p:nvPr>
            <p:ph type="title"/>
          </p:nvPr>
        </p:nvSpPr>
        <p:spPr>
          <a:xfrm>
            <a:off x="-533400" y="4343400"/>
            <a:ext cx="7775575" cy="1584325"/>
          </a:xfrm>
        </p:spPr>
        <p:txBody>
          <a:bodyPr/>
          <a:lstStyle/>
          <a:p>
            <a:pPr algn="r"/>
            <a:r>
              <a:rPr lang="ar-SA" sz="36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implified Arabic" pitchFamily="18" charset="-78"/>
                <a:cs typeface="Simplified Arabic" pitchFamily="18" charset="-78"/>
              </a:rPr>
              <a:t>    </a:t>
            </a:r>
            <a:endParaRPr lang="en-US" sz="3600" b="1" dirty="0">
              <a:solidFill>
                <a:schemeClr val="accent3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Simplified Arabic" pitchFamily="18" charset="-78"/>
              <a:cs typeface="PT Bold Heading" pitchFamily="2" charset="-78"/>
            </a:endParaRPr>
          </a:p>
        </p:txBody>
      </p:sp>
      <p:sp>
        <p:nvSpPr>
          <p:cNvPr id="26630" name="Rectangle 6"/>
          <p:cNvSpPr>
            <a:spLocks noGrp="1" noChangeArrowheads="1"/>
          </p:cNvSpPr>
          <p:nvPr>
            <p:ph sz="half" idx="2"/>
          </p:nvPr>
        </p:nvSpPr>
        <p:spPr>
          <a:xfrm>
            <a:off x="457200" y="1905000"/>
            <a:ext cx="7315200" cy="1524000"/>
          </a:xfrm>
        </p:spPr>
        <p:txBody>
          <a:bodyPr/>
          <a:lstStyle/>
          <a:p>
            <a:pPr algn="r" rtl="1"/>
            <a:r>
              <a:rPr lang="ar-SA" sz="3200" dirty="0" smtClean="0">
                <a:solidFill>
                  <a:schemeClr val="accent1">
                    <a:lumMod val="50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استخدام المعلم الطريقة التقليدية.</a:t>
            </a:r>
          </a:p>
          <a:p>
            <a:pPr algn="r" rtl="1"/>
            <a:r>
              <a:rPr lang="ar-SA" sz="3200" dirty="0" smtClean="0">
                <a:solidFill>
                  <a:schemeClr val="accent1">
                    <a:lumMod val="50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عدم </a:t>
            </a:r>
            <a:r>
              <a:rPr lang="ar-SA" sz="3200" dirty="0">
                <a:solidFill>
                  <a:schemeClr val="accent1">
                    <a:lumMod val="50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مراعاة الفروق الفردية بين التلاميذ</a:t>
            </a:r>
            <a:r>
              <a:rPr lang="ar-SA" sz="3200" dirty="0" smtClean="0">
                <a:solidFill>
                  <a:schemeClr val="accent1">
                    <a:lumMod val="50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.</a:t>
            </a:r>
          </a:p>
          <a:p>
            <a:pPr algn="r" rtl="1"/>
            <a:r>
              <a:rPr lang="ar-SA" sz="3200" dirty="0" smtClean="0">
                <a:solidFill>
                  <a:schemeClr val="accent1">
                    <a:lumMod val="50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شرود ذهن التلاميذ.</a:t>
            </a:r>
          </a:p>
          <a:p>
            <a:pPr algn="r" rtl="1"/>
            <a:r>
              <a:rPr lang="ar-SA" sz="3200" dirty="0" smtClean="0">
                <a:solidFill>
                  <a:schemeClr val="accent1">
                    <a:lumMod val="50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عدم </a:t>
            </a:r>
            <a:r>
              <a:rPr lang="ar-SA" sz="3200" dirty="0">
                <a:solidFill>
                  <a:schemeClr val="accent1">
                    <a:lumMod val="50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كفاية المعلم المهنية في أداء وظيفته.</a:t>
            </a:r>
            <a:endParaRPr lang="en-US" sz="3200" dirty="0">
              <a:solidFill>
                <a:schemeClr val="accent1">
                  <a:lumMod val="50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4" name="مستطيل مستدير الزوايا 3"/>
          <p:cNvSpPr/>
          <p:nvPr/>
        </p:nvSpPr>
        <p:spPr bwMode="auto">
          <a:xfrm>
            <a:off x="1143000" y="121920"/>
            <a:ext cx="6422253" cy="83820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50000"/>
              </a:spcBef>
            </a:pPr>
            <a:r>
              <a:rPr lang="ar-SA" sz="3600" b="1" kern="0" dirty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implified Arabic" pitchFamily="18" charset="-78"/>
                <a:ea typeface="+mj-ea"/>
                <a:cs typeface="PT Bold Heading" pitchFamily="2" charset="-78"/>
              </a:rPr>
              <a:t>معوقات الاتصال التعليمي</a:t>
            </a:r>
            <a:endParaRPr lang="ar-SA" sz="3600" b="1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Simplified Arabic" pitchFamily="18" charset="-78"/>
              <a:cs typeface="PT Bold Heading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6318947"/>
      </p:ext>
    </p:extLst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228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78" decel="50000" autoRev="1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8" fill="hold">
                                          <p:stCondLst>
                                            <p:cond delay="432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8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8" grpId="0"/>
      <p:bldP spid="26630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Content Placeholder 2"/>
          <p:cNvSpPr>
            <a:spLocks noGrp="1"/>
          </p:cNvSpPr>
          <p:nvPr>
            <p:ph idx="1"/>
          </p:nvPr>
        </p:nvSpPr>
        <p:spPr>
          <a:xfrm>
            <a:off x="2413000" y="1524000"/>
            <a:ext cx="5740400" cy="2819400"/>
          </a:xfrm>
        </p:spPr>
        <p:txBody>
          <a:bodyPr/>
          <a:lstStyle/>
          <a:p>
            <a:pPr algn="ctr" rtl="1">
              <a:buFont typeface="Wingdings" pitchFamily="2" charset="2"/>
              <a:buNone/>
            </a:pP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ختاماً: أتمنى من الله أن أكون وفقت في تقديم  </a:t>
            </a:r>
          </a:p>
          <a:p>
            <a:pPr algn="ctr" rtl="1">
              <a:buFont typeface="Wingdings" pitchFamily="2" charset="2"/>
              <a:buNone/>
            </a:pP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محاضرة الاتصال التعليمي </a:t>
            </a:r>
          </a:p>
          <a:p>
            <a:pPr algn="ctr" rtl="1">
              <a:buFont typeface="Wingdings" pitchFamily="2" charset="2"/>
              <a:buNone/>
            </a:pP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  </a:t>
            </a:r>
          </a:p>
          <a:p>
            <a:pPr algn="ctr" rtl="1">
              <a:buFont typeface="Wingdings" pitchFamily="2" charset="2"/>
              <a:buNone/>
            </a:pPr>
            <a:r>
              <a:rPr lang="ar-EG" sz="2400" dirty="0" smtClean="0"/>
              <a:t> إن كنت أحسنت فذلك الفضل من الله وحسبي صدق المحاولة، فإني لا أدعى العصمة لنفسي، ولا الكمال لعملي، فالكمال لله وحده، والعصمة لرسله الكرام</a:t>
            </a:r>
            <a:r>
              <a:rPr lang="ar-SA" sz="2400" dirty="0" smtClean="0"/>
              <a:t>.</a:t>
            </a:r>
            <a:endParaRPr lang="en-US" sz="2400" dirty="0" smtClean="0"/>
          </a:p>
          <a:p>
            <a:pPr algn="ctr" rtl="1">
              <a:buFont typeface="Wingdings" pitchFamily="2" charset="2"/>
              <a:buNone/>
            </a:pPr>
            <a:endParaRPr lang="ar-SA" sz="1400" dirty="0" smtClean="0">
              <a:latin typeface="Simplified Arabic" pitchFamily="18" charset="-78"/>
              <a:cs typeface="Simplified Arabic" pitchFamily="18" charset="-78"/>
            </a:endParaRPr>
          </a:p>
          <a:p>
            <a:pPr algn="ctr" rtl="1">
              <a:buFont typeface="Wingdings" pitchFamily="2" charset="2"/>
              <a:buNone/>
            </a:pP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 اللهم صلى على سيدنا محمد وعلى </a:t>
            </a:r>
            <a:r>
              <a:rPr lang="ar-SA" sz="2400" dirty="0" err="1" smtClean="0">
                <a:latin typeface="Simplified Arabic" pitchFamily="18" charset="-78"/>
                <a:cs typeface="Simplified Arabic" pitchFamily="18" charset="-78"/>
              </a:rPr>
              <a:t>آله</a:t>
            </a:r>
            <a:r>
              <a:rPr lang="en-GB" sz="2400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 وصحبه أجمعين .</a:t>
            </a:r>
          </a:p>
          <a:p>
            <a:pPr algn="ctr" rtl="1">
              <a:buFont typeface="Wingdings" pitchFamily="2" charset="2"/>
              <a:buNone/>
            </a:pPr>
            <a:endParaRPr lang="en-GB" dirty="0" smtClean="0">
              <a:latin typeface="Simplified Arabic" pitchFamily="18" charset="-78"/>
              <a:cs typeface="Simplified Arabic" pitchFamily="18" charset="-78"/>
            </a:endParaRPr>
          </a:p>
        </p:txBody>
      </p:sp>
      <p:pic>
        <p:nvPicPr>
          <p:cNvPr id="31748" name="Picture 3" descr="Red-and-Black-Heart-Tattoo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0800000">
            <a:off x="1066800" y="617538"/>
            <a:ext cx="6553200" cy="48736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31749" name="Picture 4" descr="Red-and-Black-Heart-Tattoo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flipH="1">
            <a:off x="1981200" y="5867400"/>
            <a:ext cx="5638800" cy="457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Rectangle 5"/>
          <p:cNvSpPr/>
          <p:nvPr/>
        </p:nvSpPr>
        <p:spPr>
          <a:xfrm>
            <a:off x="2911300" y="5097959"/>
            <a:ext cx="4403900" cy="76944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rtl="0">
              <a:defRPr/>
            </a:pPr>
            <a:r>
              <a:rPr lang="ar-SA" sz="4400" b="1" dirty="0">
                <a:ln w="1905"/>
                <a:solidFill>
                  <a:schemeClr val="tx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implified Arabic" pitchFamily="18" charset="-78"/>
                <a:cs typeface="Simplified Arabic" pitchFamily="18" charset="-78"/>
              </a:rPr>
              <a:t>والسلام مسك الختام</a:t>
            </a:r>
            <a:endParaRPr lang="en-GB" sz="4400" b="1" dirty="0">
              <a:ln w="1905"/>
              <a:solidFill>
                <a:schemeClr val="tx2">
                  <a:lumMod val="5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charset="0"/>
              <a:cs typeface="+mn-cs"/>
            </a:endParaRPr>
          </a:p>
        </p:txBody>
      </p:sp>
      <p:pic>
        <p:nvPicPr>
          <p:cNvPr id="34822" name="Picture 6" descr="F:\Local Disk (E)\رسالة الدكتوراة أكتوبر 2008 نسخة البرمجة\الجديد لايناس\صور متحرك لايناس\صوررة يا رب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905000"/>
            <a:ext cx="1574800" cy="3021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03158045"/>
      </p:ext>
    </p:extLst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68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68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68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68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68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68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68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68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68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68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68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68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68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68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68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68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68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68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68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68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68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68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68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68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68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5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6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Oval 8"/>
          <p:cNvSpPr>
            <a:spLocks noChangeArrowheads="1"/>
          </p:cNvSpPr>
          <p:nvPr/>
        </p:nvSpPr>
        <p:spPr bwMode="auto">
          <a:xfrm>
            <a:off x="1066800" y="1828800"/>
            <a:ext cx="6934200" cy="6858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en-GB" smtClean="0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Oval 10"/>
          <p:cNvSpPr/>
          <p:nvPr/>
        </p:nvSpPr>
        <p:spPr bwMode="auto">
          <a:xfrm>
            <a:off x="381000" y="1066800"/>
            <a:ext cx="8382000" cy="5410200"/>
          </a:xfrm>
          <a:prstGeom prst="ellipse">
            <a:avLst/>
          </a:prstGeom>
          <a:solidFill>
            <a:schemeClr val="accent5"/>
          </a:solidFill>
          <a:ln w="38100" cap="flat" cmpd="sng" algn="ctr">
            <a:solidFill>
              <a:schemeClr val="accent6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ar-SA" sz="3200" b="1" dirty="0" smtClean="0">
                <a:solidFill>
                  <a:srgbClr val="000066"/>
                </a:solidFill>
                <a:latin typeface="Simplified Arabic" pitchFamily="18" charset="-78"/>
                <a:cs typeface="PT Bold Heading" pitchFamily="2" charset="-78"/>
              </a:rPr>
              <a:t>المحاضرة ا</a:t>
            </a:r>
            <a:r>
              <a:rPr lang="ar-EG" sz="3200" b="1" dirty="0" smtClean="0">
                <a:solidFill>
                  <a:srgbClr val="000066"/>
                </a:solidFill>
                <a:latin typeface="Simplified Arabic" pitchFamily="18" charset="-78"/>
                <a:cs typeface="PT Bold Heading" pitchFamily="2" charset="-78"/>
              </a:rPr>
              <a:t>لأولى </a:t>
            </a:r>
            <a:r>
              <a:rPr lang="ar-SA" sz="3200" b="1" dirty="0" smtClean="0">
                <a:solidFill>
                  <a:srgbClr val="000066"/>
                </a:solidFill>
                <a:latin typeface="Simplified Arabic" pitchFamily="18" charset="-78"/>
                <a:cs typeface="PT Bold Heading" pitchFamily="2" charset="-78"/>
              </a:rPr>
              <a:t>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ar-SA" b="1" dirty="0" smtClean="0">
              <a:solidFill>
                <a:srgbClr val="000066"/>
              </a:solidFill>
              <a:latin typeface="Simplified Arabic" pitchFamily="18" charset="-78"/>
              <a:cs typeface="PT Bold Heading" pitchFamily="2" charset="-78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ar-SA" sz="3200" b="1" dirty="0" smtClean="0">
                <a:solidFill>
                  <a:srgbClr val="000066"/>
                </a:solidFill>
                <a:latin typeface="Simplified Arabic" pitchFamily="18" charset="-78"/>
                <a:cs typeface="PT Bold Heading" pitchFamily="2" charset="-78"/>
              </a:rPr>
              <a:t>الاتصال التعليمي</a:t>
            </a:r>
            <a:endParaRPr lang="ar-SA" sz="3200" b="1" dirty="0">
              <a:solidFill>
                <a:srgbClr val="000066"/>
              </a:solidFill>
              <a:latin typeface="Simplified Arabic" pitchFamily="18" charset="-78"/>
              <a:cs typeface="PT Bold Heading" pitchFamily="2" charset="-78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ar-SA" sz="3200" b="1" dirty="0">
              <a:solidFill>
                <a:srgbClr val="000066"/>
              </a:solidFill>
              <a:latin typeface="Simplified Arabic" pitchFamily="18" charset="-78"/>
              <a:cs typeface="PT Bold Heading" pitchFamily="2" charset="-78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ar-SA" sz="1100" b="1" dirty="0">
              <a:solidFill>
                <a:srgbClr val="000066"/>
              </a:solidFill>
              <a:latin typeface="Simplified Arabic" pitchFamily="18" charset="-78"/>
              <a:cs typeface="PT Bold Heading" pitchFamily="2" charset="-78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ar-SA" sz="2800" b="1" dirty="0">
                <a:solidFill>
                  <a:srgbClr val="000066"/>
                </a:solidFill>
                <a:latin typeface="Simplified Arabic" pitchFamily="18" charset="-78"/>
                <a:cs typeface="Simplified Arabic" pitchFamily="18" charset="-78"/>
              </a:rPr>
              <a:t>إعداد الدكتورة: أحلام دسوقي عارف</a:t>
            </a:r>
            <a:r>
              <a:rPr lang="en-GB" sz="2800" b="1" dirty="0" smtClean="0">
                <a:solidFill>
                  <a:srgbClr val="000066"/>
                </a:solidFill>
                <a:latin typeface="Simplified Arabic" pitchFamily="18" charset="-78"/>
                <a:cs typeface="Simplified Arabic" pitchFamily="18" charset="-78"/>
              </a:rPr>
              <a:t>.</a:t>
            </a:r>
            <a:endParaRPr lang="ar-SA" sz="2800" b="1" dirty="0" smtClean="0">
              <a:solidFill>
                <a:srgbClr val="000066"/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ar-SA" sz="2800" b="1" dirty="0">
              <a:solidFill>
                <a:srgbClr val="000066"/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ar-SA" sz="2800" b="1" dirty="0" smtClean="0">
                <a:solidFill>
                  <a:srgbClr val="000066"/>
                </a:solidFill>
                <a:latin typeface="Simplified Arabic" pitchFamily="18" charset="-78"/>
                <a:cs typeface="Simplified Arabic" pitchFamily="18" charset="-78"/>
              </a:rPr>
              <a:t>أستاذ المناهج وطرق تدريس تكنولوجيا التعليم المساعد </a:t>
            </a:r>
            <a:endParaRPr lang="en-GB" sz="2800" b="1" dirty="0">
              <a:solidFill>
                <a:srgbClr val="000066"/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ar-SA" sz="3200" b="1" dirty="0">
              <a:solidFill>
                <a:srgbClr val="000066"/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l" rtl="0"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3200" dirty="0">
              <a:solidFill>
                <a:srgbClr val="000066"/>
              </a:solidFill>
              <a:latin typeface="Arial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8343167"/>
      </p:ext>
    </p:extLst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438400" y="1295400"/>
            <a:ext cx="5638800" cy="4114800"/>
          </a:xfrm>
        </p:spPr>
        <p:txBody>
          <a:bodyPr/>
          <a:lstStyle/>
          <a:p>
            <a:pPr>
              <a:defRPr/>
            </a:pPr>
            <a:r>
              <a:rPr lang="ar-EG" sz="6000" dirty="0" smtClean="0">
                <a:solidFill>
                  <a:schemeClr val="accent5">
                    <a:lumMod val="25000"/>
                  </a:schemeClr>
                </a:solidFill>
              </a:rPr>
              <a:t>أهلاً و مرحباً بطالباتي العزيزات </a:t>
            </a:r>
            <a:r>
              <a:rPr lang="ar-SA" sz="6000" dirty="0" smtClean="0">
                <a:solidFill>
                  <a:schemeClr val="accent5">
                    <a:lumMod val="25000"/>
                  </a:schemeClr>
                </a:solidFill>
              </a:rPr>
              <a:t> </a:t>
            </a:r>
            <a:br>
              <a:rPr lang="ar-SA" sz="6000" dirty="0" smtClean="0">
                <a:solidFill>
                  <a:schemeClr val="accent5">
                    <a:lumMod val="25000"/>
                  </a:schemeClr>
                </a:solidFill>
              </a:rPr>
            </a:br>
            <a:endParaRPr lang="ar-SA" sz="6000" dirty="0">
              <a:solidFill>
                <a:schemeClr val="accent5">
                  <a:lumMod val="25000"/>
                </a:schemeClr>
              </a:solidFill>
            </a:endParaRPr>
          </a:p>
        </p:txBody>
      </p:sp>
      <p:pic>
        <p:nvPicPr>
          <p:cNvPr id="6147" name="Picture 2" descr="F:\DrAhlam Work\صور متحرك لايناس\الترحيب.gif"/>
          <p:cNvPicPr>
            <a:picLocks noGrp="1" noChangeAspect="1" noChangeArrowheads="1" noCro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-304800" y="1647825"/>
            <a:ext cx="2895600" cy="3352800"/>
          </a:xfrm>
        </p:spPr>
      </p:pic>
      <p:pic>
        <p:nvPicPr>
          <p:cNvPr id="6148" name="Picture 3" descr="F:\Local Disk (E)\رسالة الدكتوراة أكتوبر 2008 نسخة البرمجة\صور للتغذية الراجعة مهم\صورة1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3733800"/>
            <a:ext cx="2114550" cy="2533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70612222"/>
      </p:ext>
    </p:extLst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3124200" y="1447800"/>
            <a:ext cx="4743606" cy="707886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extrusionH="57150" contourW="12700">
              <a:bevelT w="25400" h="25400" prst="softRound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ar-SA" sz="4000" b="1" cap="none" spc="0" dirty="0" smtClean="0">
                <a:ln w="11430">
                  <a:noFill/>
                </a:ln>
                <a:solidFill>
                  <a:schemeClr val="accent5">
                    <a:lumMod val="7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  <a:reflection blurRad="6350" stA="60000" endA="900" endPos="58000" dir="5400000" sy="-100000" algn="bl" rotWithShape="0"/>
                </a:effectLst>
                <a:latin typeface="Simplified Arabic" pitchFamily="18" charset="-78"/>
                <a:cs typeface="Simplified Arabic" pitchFamily="18" charset="-78"/>
              </a:rPr>
              <a:t>المنظور الإسلامي للاتصال:</a:t>
            </a:r>
            <a:endParaRPr lang="ar-SA" sz="4000" b="1" cap="none" spc="0" dirty="0">
              <a:ln w="11430">
                <a:noFill/>
              </a:ln>
              <a:solidFill>
                <a:schemeClr val="accent5">
                  <a:lumMod val="7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  <a:reflection blurRad="6350" stA="60000" endA="900" endPos="58000" dir="5400000" sy="-100000" algn="bl" rotWithShape="0"/>
              </a:effectLst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5" name="مربع نص 4"/>
          <p:cNvSpPr txBox="1"/>
          <p:nvPr/>
        </p:nvSpPr>
        <p:spPr>
          <a:xfrm>
            <a:off x="762000" y="2390469"/>
            <a:ext cx="7543800" cy="193899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schemeClr val="accent5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الاتصال هو أساس الحياة بين البشر, وبالاتصال تتقارب الشعوب والقبائل والدين الإسلامي يدعو إلى الاتصال و</a:t>
            </a:r>
            <a:r>
              <a:rPr lang="ar-EG" sz="2400" b="1" dirty="0" smtClean="0">
                <a:solidFill>
                  <a:schemeClr val="accent5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إ</a:t>
            </a:r>
            <a:r>
              <a:rPr lang="ar-SA" sz="2400" b="1" dirty="0" err="1" smtClean="0">
                <a:solidFill>
                  <a:schemeClr val="accent5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لى</a:t>
            </a:r>
            <a:r>
              <a:rPr lang="ar-SA" sz="2400" b="1" dirty="0" smtClean="0">
                <a:solidFill>
                  <a:schemeClr val="accent5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 التعارف والتآلف.</a:t>
            </a:r>
          </a:p>
          <a:p>
            <a:endParaRPr lang="ar-SA" sz="2400" b="1" dirty="0" smtClean="0">
              <a:solidFill>
                <a:schemeClr val="accent5">
                  <a:lumMod val="7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endParaRPr lang="ar-SA" sz="2400" b="1" dirty="0" smtClean="0">
              <a:solidFill>
                <a:schemeClr val="accent5">
                  <a:lumMod val="7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endParaRPr lang="ar-SA" sz="2400" b="1" dirty="0">
              <a:solidFill>
                <a:schemeClr val="accent5">
                  <a:lumMod val="7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6" name="مربع نص 5"/>
          <p:cNvSpPr txBox="1"/>
          <p:nvPr/>
        </p:nvSpPr>
        <p:spPr>
          <a:xfrm>
            <a:off x="1295400" y="3733800"/>
            <a:ext cx="7162800" cy="584775"/>
          </a:xfrm>
          <a:prstGeom prst="rect">
            <a:avLst/>
          </a:prstGeom>
          <a:noFill/>
        </p:spPr>
        <p:txBody>
          <a:bodyPr wrap="square" rtlCol="1">
            <a:spAutoFit/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r>
              <a:rPr lang="ar-SA" sz="3200" b="1" dirty="0">
                <a:ln w="11430">
                  <a:noFill/>
                </a:ln>
                <a:solidFill>
                  <a:schemeClr val="accent5">
                    <a:lumMod val="7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  <a:reflection blurRad="6350" stA="60000" endA="900" endPos="58000" dir="5400000" sy="-100000" algn="bl" rotWithShape="0"/>
                </a:effectLst>
                <a:latin typeface="Simplified Arabic" pitchFamily="18" charset="-78"/>
                <a:cs typeface="Simplified Arabic" pitchFamily="18" charset="-78"/>
              </a:rPr>
              <a:t>يأخذ الاتصال في المنظور </a:t>
            </a:r>
            <a:r>
              <a:rPr lang="ar-SA" sz="3200" b="1" dirty="0" smtClean="0">
                <a:ln w="11430">
                  <a:noFill/>
                </a:ln>
                <a:solidFill>
                  <a:schemeClr val="accent5">
                    <a:lumMod val="7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  <a:reflection blurRad="6350" stA="60000" endA="900" endPos="58000" dir="5400000" sy="-100000" algn="bl" rotWithShape="0"/>
                </a:effectLst>
                <a:latin typeface="Simplified Arabic" pitchFamily="18" charset="-78"/>
                <a:cs typeface="Simplified Arabic" pitchFamily="18" charset="-78"/>
              </a:rPr>
              <a:t>الإسلامي </a:t>
            </a:r>
            <a:r>
              <a:rPr lang="ar-SA" sz="3200" b="1" dirty="0">
                <a:ln w="11430">
                  <a:noFill/>
                </a:ln>
                <a:solidFill>
                  <a:schemeClr val="accent5">
                    <a:lumMod val="7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  <a:reflection blurRad="6350" stA="60000" endA="900" endPos="58000" dir="5400000" sy="-100000" algn="bl" rotWithShape="0"/>
                </a:effectLst>
                <a:latin typeface="Simplified Arabic" pitchFamily="18" charset="-78"/>
                <a:cs typeface="Simplified Arabic" pitchFamily="18" charset="-78"/>
              </a:rPr>
              <a:t>عدة أشكال هي:</a:t>
            </a:r>
          </a:p>
        </p:txBody>
      </p:sp>
      <p:sp>
        <p:nvSpPr>
          <p:cNvPr id="8" name="مربع نص 7"/>
          <p:cNvSpPr txBox="1"/>
          <p:nvPr/>
        </p:nvSpPr>
        <p:spPr>
          <a:xfrm>
            <a:off x="1350892" y="4724400"/>
            <a:ext cx="6553200" cy="156966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ar-SA" sz="2400" b="1" dirty="0" smtClean="0">
                <a:solidFill>
                  <a:schemeClr val="accent5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الاتصال الروحي .</a:t>
            </a:r>
          </a:p>
          <a:p>
            <a:pPr marL="457200" indent="-457200">
              <a:buFont typeface="+mj-lt"/>
              <a:buAutoNum type="arabicPeriod"/>
            </a:pPr>
            <a:r>
              <a:rPr lang="ar-SA" sz="2400" b="1" dirty="0" smtClean="0">
                <a:solidFill>
                  <a:schemeClr val="accent5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الاتصال العضوي.</a:t>
            </a:r>
          </a:p>
          <a:p>
            <a:pPr marL="457200" indent="-457200">
              <a:buFont typeface="+mj-lt"/>
              <a:buAutoNum type="arabicPeriod"/>
            </a:pPr>
            <a:r>
              <a:rPr lang="ar-SA" sz="2400" b="1" dirty="0" smtClean="0">
                <a:solidFill>
                  <a:schemeClr val="accent5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الاتصال الروحي الإنساني (الجماهيري).</a:t>
            </a:r>
          </a:p>
          <a:p>
            <a:endParaRPr lang="ar-SA" sz="2400" b="1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1059542" y="1295400"/>
            <a:ext cx="695895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threePt" dir="t"/>
            </a:scene3d>
            <a:sp3d extrusionH="57150">
              <a:bevelT h="25400" prst="softRound"/>
            </a:sp3d>
          </a:bodyPr>
          <a:lstStyle/>
          <a:p>
            <a:pPr algn="ctr"/>
            <a:r>
              <a:rPr lang="ar-SA" sz="4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4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سمات الاتصال من المنظور الإسلامي</a:t>
            </a:r>
            <a:endParaRPr lang="ar-SA" sz="4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accent4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5" name="مربع نص 4"/>
          <p:cNvSpPr txBox="1"/>
          <p:nvPr/>
        </p:nvSpPr>
        <p:spPr>
          <a:xfrm>
            <a:off x="609600" y="2209800"/>
            <a:ext cx="7620000" cy="400109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spcAft>
                <a:spcPts val="600"/>
              </a:spcAft>
              <a:buFont typeface="Wingdings" pitchFamily="2" charset="2"/>
              <a:buChar char="v"/>
            </a:pPr>
            <a:r>
              <a:rPr lang="ar-SA" sz="2800" dirty="0" smtClean="0">
                <a:solidFill>
                  <a:schemeClr val="accent1">
                    <a:lumMod val="50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أن يتو</a:t>
            </a:r>
            <a:r>
              <a:rPr lang="ar-EG" sz="2800" dirty="0" smtClean="0">
                <a:solidFill>
                  <a:schemeClr val="accent1">
                    <a:lumMod val="50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</a:t>
            </a:r>
            <a:r>
              <a:rPr lang="ar-SA" sz="2800" dirty="0" smtClean="0">
                <a:solidFill>
                  <a:schemeClr val="accent1">
                    <a:lumMod val="50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فر حسن الظن في الاتصال بين المرسل والمستقبل.</a:t>
            </a:r>
          </a:p>
          <a:p>
            <a:pPr>
              <a:spcAft>
                <a:spcPts val="600"/>
              </a:spcAft>
              <a:buFont typeface="Wingdings" pitchFamily="2" charset="2"/>
              <a:buChar char="v"/>
            </a:pPr>
            <a:r>
              <a:rPr lang="ar-SA" sz="2800" dirty="0" smtClean="0">
                <a:solidFill>
                  <a:schemeClr val="accent1">
                    <a:lumMod val="50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أن تتو</a:t>
            </a:r>
            <a:r>
              <a:rPr lang="ar-EG" sz="2800" dirty="0" smtClean="0">
                <a:solidFill>
                  <a:schemeClr val="accent1">
                    <a:lumMod val="50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</a:t>
            </a:r>
            <a:r>
              <a:rPr lang="ar-SA" sz="2800" dirty="0" smtClean="0">
                <a:solidFill>
                  <a:schemeClr val="accent1">
                    <a:lumMod val="50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فر السرية في الاتصال.</a:t>
            </a:r>
          </a:p>
          <a:p>
            <a:pPr>
              <a:spcAft>
                <a:spcPts val="600"/>
              </a:spcAft>
              <a:buFont typeface="Wingdings" pitchFamily="2" charset="2"/>
              <a:buChar char="v"/>
            </a:pPr>
            <a:r>
              <a:rPr lang="ar-SA" sz="2800" dirty="0" smtClean="0">
                <a:solidFill>
                  <a:schemeClr val="accent1">
                    <a:lumMod val="50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أن يتو</a:t>
            </a:r>
            <a:r>
              <a:rPr lang="ar-EG" sz="2800" dirty="0" smtClean="0">
                <a:solidFill>
                  <a:schemeClr val="accent1">
                    <a:lumMod val="50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</a:t>
            </a:r>
            <a:r>
              <a:rPr lang="ar-SA" sz="2800" dirty="0" smtClean="0">
                <a:solidFill>
                  <a:schemeClr val="accent1">
                    <a:lumMod val="50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فر في الاتصال القول الحسن وقول الخير والبعد عن القول الباطل أو الصمت.</a:t>
            </a:r>
          </a:p>
          <a:p>
            <a:pPr>
              <a:spcAft>
                <a:spcPts val="600"/>
              </a:spcAft>
              <a:buFont typeface="Wingdings" pitchFamily="2" charset="2"/>
              <a:buChar char="v"/>
            </a:pPr>
            <a:r>
              <a:rPr lang="ar-SA" sz="2800" dirty="0" smtClean="0">
                <a:solidFill>
                  <a:schemeClr val="accent1">
                    <a:lumMod val="50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البعد عن الثرثرة والتكلف في الاتصال.</a:t>
            </a:r>
          </a:p>
          <a:p>
            <a:pPr>
              <a:spcAft>
                <a:spcPts val="600"/>
              </a:spcAft>
              <a:buFont typeface="Wingdings" pitchFamily="2" charset="2"/>
              <a:buChar char="v"/>
            </a:pPr>
            <a:r>
              <a:rPr lang="ar-SA" sz="2800" dirty="0" smtClean="0">
                <a:solidFill>
                  <a:schemeClr val="accent1">
                    <a:lumMod val="50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أن يخلو الاتصال من السخرية.</a:t>
            </a:r>
          </a:p>
          <a:p>
            <a:pPr>
              <a:spcAft>
                <a:spcPts val="600"/>
              </a:spcAft>
              <a:buFont typeface="Wingdings" pitchFamily="2" charset="2"/>
              <a:buChar char="v"/>
            </a:pPr>
            <a:r>
              <a:rPr lang="ar-SA" sz="2800" dirty="0" smtClean="0">
                <a:solidFill>
                  <a:schemeClr val="accent1">
                    <a:lumMod val="50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أن يتو</a:t>
            </a:r>
            <a:r>
              <a:rPr lang="ar-EG" sz="2800" dirty="0" smtClean="0">
                <a:solidFill>
                  <a:schemeClr val="accent1">
                    <a:lumMod val="50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</a:t>
            </a:r>
            <a:r>
              <a:rPr lang="ar-SA" sz="2800" dirty="0" smtClean="0">
                <a:solidFill>
                  <a:schemeClr val="accent1">
                    <a:lumMod val="50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فر في الاتصال الصدق وعدم الكذب.</a:t>
            </a:r>
          </a:p>
          <a:p>
            <a:pPr>
              <a:buFont typeface="Wingdings" pitchFamily="2" charset="2"/>
              <a:buChar char="v"/>
            </a:pPr>
            <a:endParaRPr lang="ar-SA" sz="2800" dirty="0">
              <a:solidFill>
                <a:schemeClr val="accent3">
                  <a:lumMod val="7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814802279"/>
      </p:ext>
    </p:extLst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1022908" y="1219200"/>
            <a:ext cx="6428363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pPr algn="ctr"/>
            <a:r>
              <a:rPr lang="ar-SA" sz="4800" b="1" cap="none" spc="0" dirty="0" smtClean="0">
                <a:ln w="18000">
                  <a:noFill/>
                  <a:prstDash val="solid"/>
                  <a:miter lim="800000"/>
                </a:ln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60000" endA="900" endPos="58000" dir="5400000" sy="-100000" algn="bl" rotWithShape="0"/>
                </a:effectLst>
                <a:latin typeface="Simplified Arabic" pitchFamily="18" charset="-78"/>
                <a:cs typeface="Simplified Arabic" pitchFamily="18" charset="-78"/>
              </a:rPr>
              <a:t>عناصر عملية الاتصال التعليمي</a:t>
            </a:r>
            <a:endParaRPr lang="ar-SA" sz="4800" b="1" cap="none" spc="0" dirty="0">
              <a:ln w="18000">
                <a:noFill/>
                <a:prstDash val="solid"/>
                <a:miter lim="800000"/>
              </a:ln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60000" endA="900" endPos="58000" dir="5400000" sy="-100000" algn="bl" rotWithShape="0"/>
              </a:effectLst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5" name="مربع نص 4"/>
          <p:cNvSpPr txBox="1"/>
          <p:nvPr/>
        </p:nvSpPr>
        <p:spPr>
          <a:xfrm>
            <a:off x="2362200" y="2514600"/>
            <a:ext cx="45720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schemeClr val="accent5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نموذج الاتصال التعليمي التقليدي:</a:t>
            </a:r>
            <a:endParaRPr lang="ar-SA" sz="2800" b="1" dirty="0">
              <a:solidFill>
                <a:schemeClr val="accent5">
                  <a:lumMod val="75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6" name="شكل بيضاوي 5"/>
          <p:cNvSpPr/>
          <p:nvPr/>
        </p:nvSpPr>
        <p:spPr>
          <a:xfrm>
            <a:off x="3505200" y="3581400"/>
            <a:ext cx="2133600" cy="1905000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200" b="1" dirty="0">
                <a:solidFill>
                  <a:schemeClr val="accent1">
                    <a:lumMod val="50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الرسالة</a:t>
            </a:r>
          </a:p>
          <a:p>
            <a:pPr algn="ctr"/>
            <a:endParaRPr lang="ar-SA" sz="3200" b="1" spc="-150" dirty="0" smtClean="0">
              <a:solidFill>
                <a:schemeClr val="tx2">
                  <a:lumMod val="60000"/>
                  <a:lumOff val="40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ctr"/>
            <a:r>
              <a:rPr lang="ar-SA" sz="3200" b="1" dirty="0">
                <a:solidFill>
                  <a:schemeClr val="accent1">
                    <a:lumMod val="50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الوسيلة</a:t>
            </a:r>
          </a:p>
        </p:txBody>
      </p:sp>
      <p:sp>
        <p:nvSpPr>
          <p:cNvPr id="8" name="شكل بيضاوي 7"/>
          <p:cNvSpPr/>
          <p:nvPr/>
        </p:nvSpPr>
        <p:spPr>
          <a:xfrm>
            <a:off x="6553200" y="3810000"/>
            <a:ext cx="1752600" cy="1524000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just"/>
            <a:r>
              <a:rPr lang="ar-SA" sz="3200" b="1" dirty="0" smtClean="0">
                <a:solidFill>
                  <a:schemeClr val="accent1">
                    <a:lumMod val="50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</a:t>
            </a:r>
            <a:r>
              <a:rPr lang="ar-SA" sz="3200" b="1" dirty="0">
                <a:solidFill>
                  <a:schemeClr val="accent1">
                    <a:lumMod val="50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لمرس</a:t>
            </a:r>
            <a:r>
              <a:rPr lang="ar-SA" sz="3200" b="1" dirty="0" smtClean="0">
                <a:solidFill>
                  <a:schemeClr val="accent1">
                    <a:lumMod val="50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ل</a:t>
            </a:r>
            <a:endParaRPr lang="ar-SA" sz="3200" b="1" dirty="0">
              <a:solidFill>
                <a:schemeClr val="accent1">
                  <a:lumMod val="50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9" name="شكل بيضاوي 8"/>
          <p:cNvSpPr/>
          <p:nvPr/>
        </p:nvSpPr>
        <p:spPr>
          <a:xfrm>
            <a:off x="685800" y="3771900"/>
            <a:ext cx="1981200" cy="1524000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200" b="1" dirty="0">
                <a:solidFill>
                  <a:schemeClr val="accent1">
                    <a:lumMod val="50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المستقبل</a:t>
            </a:r>
          </a:p>
        </p:txBody>
      </p:sp>
      <p:cxnSp>
        <p:nvCxnSpPr>
          <p:cNvPr id="11" name="رابط مستقيم 10"/>
          <p:cNvCxnSpPr>
            <a:stCxn id="6" idx="2"/>
            <a:endCxn id="6" idx="6"/>
          </p:cNvCxnSpPr>
          <p:nvPr/>
        </p:nvCxnSpPr>
        <p:spPr>
          <a:xfrm>
            <a:off x="3505200" y="4533900"/>
            <a:ext cx="2133600" cy="0"/>
          </a:xfrm>
          <a:prstGeom prst="line">
            <a:avLst/>
          </a:prstGeom>
          <a:ln w="22225" cmpd="sng">
            <a:solidFill>
              <a:schemeClr val="tx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رابط كسهم مستقيم 12"/>
          <p:cNvCxnSpPr/>
          <p:nvPr/>
        </p:nvCxnSpPr>
        <p:spPr>
          <a:xfrm flipH="1">
            <a:off x="5943600" y="4495800"/>
            <a:ext cx="381000" cy="0"/>
          </a:xfrm>
          <a:prstGeom prst="straightConnector1">
            <a:avLst/>
          </a:prstGeom>
          <a:ln w="25400">
            <a:solidFill>
              <a:schemeClr val="tx1">
                <a:lumMod val="40000"/>
                <a:lumOff val="6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رابط كسهم مستقيم 16"/>
          <p:cNvCxnSpPr/>
          <p:nvPr/>
        </p:nvCxnSpPr>
        <p:spPr>
          <a:xfrm flipH="1">
            <a:off x="2895600" y="4495800"/>
            <a:ext cx="381000" cy="0"/>
          </a:xfrm>
          <a:prstGeom prst="straightConnector1">
            <a:avLst/>
          </a:prstGeom>
          <a:ln w="25400">
            <a:solidFill>
              <a:schemeClr val="tx1">
                <a:lumMod val="40000"/>
                <a:lumOff val="6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66402792"/>
      </p:ext>
    </p:extLst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 animBg="1"/>
      <p:bldP spid="8" grpId="0" animBg="1"/>
      <p:bldP spid="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ربع نص 3"/>
          <p:cNvSpPr txBox="1"/>
          <p:nvPr/>
        </p:nvSpPr>
        <p:spPr>
          <a:xfrm>
            <a:off x="1600200" y="152400"/>
            <a:ext cx="525780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3200" b="1" dirty="0" smtClean="0">
                <a:solidFill>
                  <a:schemeClr val="bg1"/>
                </a:solidFill>
                <a:latin typeface="Simplified Arabic" pitchFamily="18" charset="-78"/>
                <a:cs typeface="PT Bold Heading" pitchFamily="2" charset="-78"/>
              </a:rPr>
              <a:t>نموذج الاتصال التعليمي الحديث:</a:t>
            </a:r>
            <a:endParaRPr lang="ar-SA" sz="3200" b="1" dirty="0">
              <a:solidFill>
                <a:schemeClr val="bg1"/>
              </a:solidFill>
              <a:latin typeface="Simplified Arabic" pitchFamily="18" charset="-78"/>
              <a:cs typeface="PT Bold Heading" pitchFamily="2" charset="-78"/>
            </a:endParaRPr>
          </a:p>
        </p:txBody>
      </p:sp>
      <p:sp>
        <p:nvSpPr>
          <p:cNvPr id="5" name="مستطيل مستدير الزوايا 4"/>
          <p:cNvSpPr/>
          <p:nvPr/>
        </p:nvSpPr>
        <p:spPr>
          <a:xfrm>
            <a:off x="6629400" y="2209800"/>
            <a:ext cx="2209800" cy="3200400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400" b="1" dirty="0" smtClean="0">
                <a:solidFill>
                  <a:schemeClr val="tx1">
                    <a:lumMod val="60000"/>
                    <a:lumOff val="40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المرسل</a:t>
            </a:r>
          </a:p>
          <a:p>
            <a:pPr algn="ctr"/>
            <a:endParaRPr lang="ar-SA" sz="2400" b="1" dirty="0" smtClean="0">
              <a:solidFill>
                <a:schemeClr val="tx1">
                  <a:lumMod val="60000"/>
                  <a:lumOff val="40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ctr"/>
            <a:r>
              <a:rPr lang="ar-SA" sz="2400" b="1" dirty="0" smtClean="0">
                <a:solidFill>
                  <a:schemeClr val="tx1">
                    <a:lumMod val="60000"/>
                    <a:lumOff val="40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مرسل</a:t>
            </a:r>
          </a:p>
          <a:p>
            <a:pPr algn="ctr"/>
            <a:r>
              <a:rPr lang="ar-SA" sz="2000" b="1" dirty="0" smtClean="0">
                <a:solidFill>
                  <a:schemeClr val="tx1">
                    <a:lumMod val="60000"/>
                    <a:lumOff val="40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تجهيز الرسالة</a:t>
            </a:r>
          </a:p>
          <a:p>
            <a:pPr algn="ctr"/>
            <a:endParaRPr lang="ar-SA" sz="2000" b="1" dirty="0" smtClean="0">
              <a:solidFill>
                <a:schemeClr val="tx1">
                  <a:lumMod val="60000"/>
                  <a:lumOff val="40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ctr"/>
            <a:r>
              <a:rPr lang="ar-SA" sz="2400" b="1" dirty="0" smtClean="0">
                <a:solidFill>
                  <a:schemeClr val="tx1">
                    <a:lumMod val="60000"/>
                    <a:lumOff val="40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مستقبل</a:t>
            </a:r>
            <a:r>
              <a:rPr lang="ar-SA" sz="2000" b="1" dirty="0" smtClean="0">
                <a:solidFill>
                  <a:schemeClr val="tx1">
                    <a:lumMod val="60000"/>
                    <a:lumOff val="40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 </a:t>
            </a:r>
          </a:p>
          <a:p>
            <a:pPr algn="ctr"/>
            <a:r>
              <a:rPr lang="ar-SA" sz="2000" b="1" dirty="0" smtClean="0">
                <a:solidFill>
                  <a:schemeClr val="tx1">
                    <a:lumMod val="60000"/>
                    <a:lumOff val="40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فك رموز الرسالة</a:t>
            </a:r>
            <a:endParaRPr lang="ar-SA" sz="2000" b="1" dirty="0">
              <a:solidFill>
                <a:schemeClr val="tx1">
                  <a:lumMod val="60000"/>
                  <a:lumOff val="40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cxnSp>
        <p:nvCxnSpPr>
          <p:cNvPr id="7" name="رابط مستقيم 6"/>
          <p:cNvCxnSpPr/>
          <p:nvPr/>
        </p:nvCxnSpPr>
        <p:spPr>
          <a:xfrm>
            <a:off x="7010400" y="3200400"/>
            <a:ext cx="1524000" cy="0"/>
          </a:xfrm>
          <a:prstGeom prst="line">
            <a:avLst/>
          </a:prstGeom>
          <a:ln w="22225">
            <a:solidFill>
              <a:schemeClr val="tx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رابط مستقيم 9"/>
          <p:cNvCxnSpPr/>
          <p:nvPr/>
        </p:nvCxnSpPr>
        <p:spPr>
          <a:xfrm>
            <a:off x="7010400" y="4267200"/>
            <a:ext cx="1524000" cy="0"/>
          </a:xfrm>
          <a:prstGeom prst="line">
            <a:avLst/>
          </a:prstGeom>
          <a:ln w="22225">
            <a:solidFill>
              <a:schemeClr val="tx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مستطيل مستدير الزوايا 10"/>
          <p:cNvSpPr/>
          <p:nvPr/>
        </p:nvSpPr>
        <p:spPr>
          <a:xfrm>
            <a:off x="381000" y="2209800"/>
            <a:ext cx="2209800" cy="3200400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400" b="1" dirty="0" smtClean="0">
                <a:solidFill>
                  <a:schemeClr val="tx1">
                    <a:lumMod val="60000"/>
                    <a:lumOff val="40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المستقبل</a:t>
            </a:r>
          </a:p>
          <a:p>
            <a:pPr algn="ctr"/>
            <a:endParaRPr lang="ar-SA" sz="2400" b="1" dirty="0" smtClean="0">
              <a:solidFill>
                <a:schemeClr val="tx1">
                  <a:lumMod val="60000"/>
                  <a:lumOff val="40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ctr"/>
            <a:r>
              <a:rPr lang="ar-SA" sz="2400" b="1" dirty="0" smtClean="0">
                <a:solidFill>
                  <a:schemeClr val="tx1">
                    <a:lumMod val="60000"/>
                    <a:lumOff val="40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مستقبل</a:t>
            </a:r>
            <a:r>
              <a:rPr lang="ar-SA" sz="2000" b="1" dirty="0" smtClean="0">
                <a:solidFill>
                  <a:schemeClr val="tx1">
                    <a:lumMod val="60000"/>
                    <a:lumOff val="40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 </a:t>
            </a:r>
          </a:p>
          <a:p>
            <a:pPr algn="ctr"/>
            <a:r>
              <a:rPr lang="ar-SA" sz="2000" b="1" dirty="0" smtClean="0">
                <a:solidFill>
                  <a:schemeClr val="tx1">
                    <a:lumMod val="60000"/>
                    <a:lumOff val="40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فك رموز الرسالة</a:t>
            </a:r>
          </a:p>
          <a:p>
            <a:pPr algn="ctr"/>
            <a:endParaRPr lang="ar-SA" sz="2000" b="1" dirty="0" smtClean="0">
              <a:solidFill>
                <a:schemeClr val="tx1">
                  <a:lumMod val="60000"/>
                  <a:lumOff val="40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ctr"/>
            <a:r>
              <a:rPr lang="ar-SA" sz="2000" b="1" dirty="0" smtClean="0">
                <a:solidFill>
                  <a:schemeClr val="tx1">
                    <a:lumMod val="60000"/>
                    <a:lumOff val="40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مرسل</a:t>
            </a:r>
          </a:p>
          <a:p>
            <a:pPr algn="ctr"/>
            <a:r>
              <a:rPr lang="ar-SA" b="1" dirty="0" smtClean="0">
                <a:solidFill>
                  <a:schemeClr val="tx1">
                    <a:lumMod val="60000"/>
                    <a:lumOff val="40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تجهيز الرسالة</a:t>
            </a:r>
          </a:p>
        </p:txBody>
      </p:sp>
      <p:cxnSp>
        <p:nvCxnSpPr>
          <p:cNvPr id="12" name="رابط مستقيم 11"/>
          <p:cNvCxnSpPr/>
          <p:nvPr/>
        </p:nvCxnSpPr>
        <p:spPr>
          <a:xfrm>
            <a:off x="685800" y="3200400"/>
            <a:ext cx="1524000" cy="0"/>
          </a:xfrm>
          <a:prstGeom prst="line">
            <a:avLst/>
          </a:prstGeom>
          <a:ln w="22225">
            <a:solidFill>
              <a:schemeClr val="tx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رابط مستقيم 12"/>
          <p:cNvCxnSpPr/>
          <p:nvPr/>
        </p:nvCxnSpPr>
        <p:spPr>
          <a:xfrm>
            <a:off x="685800" y="4267200"/>
            <a:ext cx="1524000" cy="0"/>
          </a:xfrm>
          <a:prstGeom prst="line">
            <a:avLst/>
          </a:prstGeom>
          <a:ln w="22225">
            <a:solidFill>
              <a:schemeClr val="tx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مستطيل مستدير الزوايا 14"/>
          <p:cNvSpPr/>
          <p:nvPr/>
        </p:nvSpPr>
        <p:spPr>
          <a:xfrm>
            <a:off x="3505200" y="1295400"/>
            <a:ext cx="2362200" cy="1219200"/>
          </a:xfrm>
          <a:prstGeom prst="roundRect">
            <a:avLst/>
          </a:prstGeom>
          <a:ln>
            <a:solidFill>
              <a:schemeClr val="accent5">
                <a:lumMod val="20000"/>
                <a:lumOff val="80000"/>
              </a:schemeClr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400" b="1" dirty="0" smtClean="0">
                <a:solidFill>
                  <a:schemeClr val="tx1">
                    <a:lumMod val="60000"/>
                    <a:lumOff val="40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الرسالة</a:t>
            </a:r>
          </a:p>
          <a:p>
            <a:pPr algn="ctr"/>
            <a:endParaRPr lang="ar-SA" sz="2400" b="1" dirty="0" smtClean="0">
              <a:solidFill>
                <a:schemeClr val="tx1">
                  <a:lumMod val="60000"/>
                  <a:lumOff val="40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ctr"/>
            <a:r>
              <a:rPr lang="ar-SA" sz="2400" b="1" dirty="0" smtClean="0">
                <a:solidFill>
                  <a:schemeClr val="tx1">
                    <a:lumMod val="60000"/>
                    <a:lumOff val="40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الوسيلة</a:t>
            </a:r>
            <a:endParaRPr lang="ar-SA" sz="2000" b="1" dirty="0">
              <a:solidFill>
                <a:schemeClr val="tx1">
                  <a:lumMod val="60000"/>
                  <a:lumOff val="40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cxnSp>
        <p:nvCxnSpPr>
          <p:cNvPr id="16" name="رابط مستقيم 15"/>
          <p:cNvCxnSpPr/>
          <p:nvPr/>
        </p:nvCxnSpPr>
        <p:spPr>
          <a:xfrm>
            <a:off x="3962400" y="1905000"/>
            <a:ext cx="1524000" cy="0"/>
          </a:xfrm>
          <a:prstGeom prst="line">
            <a:avLst/>
          </a:prstGeom>
          <a:ln w="22225">
            <a:solidFill>
              <a:schemeClr val="tx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مستطيل مستدير الزوايا 16"/>
          <p:cNvSpPr/>
          <p:nvPr/>
        </p:nvSpPr>
        <p:spPr>
          <a:xfrm>
            <a:off x="3505200" y="5410200"/>
            <a:ext cx="2362200" cy="1219200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400" b="1" dirty="0" smtClean="0">
                <a:solidFill>
                  <a:schemeClr val="tx1">
                    <a:lumMod val="60000"/>
                    <a:lumOff val="40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التغذية الراجعة</a:t>
            </a:r>
            <a:endParaRPr lang="ar-SA" sz="2000" b="1" dirty="0">
              <a:solidFill>
                <a:schemeClr val="tx1">
                  <a:lumMod val="60000"/>
                  <a:lumOff val="40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cxnSp>
        <p:nvCxnSpPr>
          <p:cNvPr id="19" name="رابط كسهم مستقيم 18"/>
          <p:cNvCxnSpPr/>
          <p:nvPr/>
        </p:nvCxnSpPr>
        <p:spPr>
          <a:xfrm flipH="1" flipV="1">
            <a:off x="6172200" y="1752600"/>
            <a:ext cx="685800" cy="304800"/>
          </a:xfrm>
          <a:prstGeom prst="straightConnector1">
            <a:avLst/>
          </a:prstGeom>
          <a:ln w="25400">
            <a:solidFill>
              <a:schemeClr val="accent5">
                <a:lumMod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رابط كسهم مستقيم 20"/>
          <p:cNvCxnSpPr/>
          <p:nvPr/>
        </p:nvCxnSpPr>
        <p:spPr>
          <a:xfrm flipV="1">
            <a:off x="6248400" y="5638800"/>
            <a:ext cx="533400" cy="381000"/>
          </a:xfrm>
          <a:prstGeom prst="straightConnector1">
            <a:avLst/>
          </a:prstGeom>
          <a:ln w="25400">
            <a:solidFill>
              <a:schemeClr val="accent5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رابط كسهم مستقيم 22"/>
          <p:cNvCxnSpPr/>
          <p:nvPr/>
        </p:nvCxnSpPr>
        <p:spPr>
          <a:xfrm flipH="1">
            <a:off x="2514600" y="1828800"/>
            <a:ext cx="609600" cy="228600"/>
          </a:xfrm>
          <a:prstGeom prst="straightConnector1">
            <a:avLst/>
          </a:prstGeom>
          <a:ln w="25400">
            <a:solidFill>
              <a:schemeClr val="accent5">
                <a:lumMod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رابط كسهم مستقيم 27"/>
          <p:cNvCxnSpPr/>
          <p:nvPr/>
        </p:nvCxnSpPr>
        <p:spPr>
          <a:xfrm>
            <a:off x="2438400" y="5715000"/>
            <a:ext cx="838200" cy="381000"/>
          </a:xfrm>
          <a:prstGeom prst="straightConnector1">
            <a:avLst/>
          </a:prstGeom>
          <a:ln w="25400">
            <a:solidFill>
              <a:schemeClr val="accent5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62545150"/>
      </p:ext>
    </p:extLst>
  </p:cSld>
  <p:clrMapOvr>
    <a:masterClrMapping/>
  </p:clrMapOvr>
  <p:transition spd="med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1000" tmFilter="0,0; .5, 1; 1, 1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6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600"/>
                            </p:stCondLst>
                            <p:childTnLst>
                              <p:par>
                                <p:cTn id="29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8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7600"/>
                            </p:stCondLst>
                            <p:childTnLst>
                              <p:par>
                                <p:cTn id="3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9600"/>
                            </p:stCondLst>
                            <p:childTnLst>
                              <p:par>
                                <p:cTn id="43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1600"/>
                            </p:stCondLst>
                            <p:childTnLst>
                              <p:par>
                                <p:cTn id="5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3600"/>
                            </p:stCondLst>
                            <p:childTnLst>
                              <p:par>
                                <p:cTn id="60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800" decel="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5600"/>
                            </p:stCondLst>
                            <p:childTnLst>
                              <p:par>
                                <p:cTn id="6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11" grpId="0" animBg="1"/>
      <p:bldP spid="15" grpId="0" animBg="1"/>
      <p:bldP spid="1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z="3600" dirty="0" smtClean="0">
                <a:cs typeface="PT Bold Heading" pitchFamily="2" charset="-78"/>
              </a:rPr>
              <a:t>خصائص المرسل </a:t>
            </a:r>
            <a:endParaRPr lang="ar-SA" sz="3600" dirty="0">
              <a:cs typeface="PT Bold Heading" pitchFamily="2" charset="-78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533400" y="1828800"/>
            <a:ext cx="80010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ar-SA" sz="3600" b="1" u="sng" dirty="0"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PT Bold Heading" pitchFamily="2" charset="-78"/>
              </a:rPr>
              <a:t>المرسل</a:t>
            </a:r>
            <a:r>
              <a:rPr lang="ar-SA" sz="3600" b="1" u="sng" dirty="0" smtClean="0"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PT Bold Heading" pitchFamily="2" charset="-78"/>
              </a:rPr>
              <a:t>:</a:t>
            </a:r>
          </a:p>
          <a:p>
            <a:pPr algn="just"/>
            <a:endParaRPr lang="ar-SA" sz="3200" b="1" u="sng" dirty="0">
              <a:solidFill>
                <a:schemeClr val="tx1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PT Bold Heading" pitchFamily="2" charset="-78"/>
            </a:endParaRPr>
          </a:p>
          <a:p>
            <a:pPr algn="just"/>
            <a:r>
              <a:rPr lang="ar-SA" sz="3200" b="1" dirty="0">
                <a:solidFill>
                  <a:schemeClr val="accent1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هو العنصر الأول من عناصر الاتصال وهو مصدر الرسالة التي يترتب عليها التفاعل في موقف الاتصال . والمعلم في الموقف التعليمي هو الذي يصوغ الرسالة أي وضعها في صورة ألفاظ, أو رسوم , أو رموز بغرض الوصول </a:t>
            </a:r>
            <a:r>
              <a:rPr lang="ar-EG" sz="3200" b="1" dirty="0" smtClean="0">
                <a:solidFill>
                  <a:schemeClr val="accent1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إ</a:t>
            </a:r>
            <a:r>
              <a:rPr lang="ar-SA" sz="3200" b="1" dirty="0" err="1" smtClean="0">
                <a:solidFill>
                  <a:schemeClr val="accent1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لى</a:t>
            </a:r>
            <a:r>
              <a:rPr lang="ar-SA" sz="3200" b="1" dirty="0" smtClean="0">
                <a:solidFill>
                  <a:schemeClr val="accent1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SA" sz="3200" b="1" dirty="0">
                <a:solidFill>
                  <a:schemeClr val="accent1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هدف محدد وقد يكون المرسل شخصا واحد </a:t>
            </a:r>
            <a:r>
              <a:rPr lang="ar-EG" sz="3200" b="1" dirty="0" smtClean="0">
                <a:solidFill>
                  <a:schemeClr val="accent1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أ</a:t>
            </a:r>
            <a:r>
              <a:rPr lang="ar-SA" sz="3200" b="1" dirty="0" smtClean="0">
                <a:solidFill>
                  <a:schemeClr val="accent1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و </a:t>
            </a:r>
            <a:r>
              <a:rPr lang="ar-SA" sz="3200" b="1" dirty="0">
                <a:solidFill>
                  <a:schemeClr val="accent1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مجموعة </a:t>
            </a:r>
            <a:r>
              <a:rPr lang="ar-EG" sz="3200" b="1" dirty="0" smtClean="0">
                <a:solidFill>
                  <a:schemeClr val="accent1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أ</a:t>
            </a:r>
            <a:r>
              <a:rPr lang="ar-SA" sz="3200" b="1" dirty="0" smtClean="0">
                <a:solidFill>
                  <a:schemeClr val="accent1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شخاص </a:t>
            </a:r>
            <a:r>
              <a:rPr lang="ar-EG" sz="3200" b="1" dirty="0" smtClean="0">
                <a:solidFill>
                  <a:schemeClr val="accent1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أ</a:t>
            </a:r>
            <a:r>
              <a:rPr lang="ar-SA" sz="3200" b="1" dirty="0" smtClean="0">
                <a:solidFill>
                  <a:schemeClr val="accent1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و آلة </a:t>
            </a:r>
            <a:r>
              <a:rPr lang="ar-SA" sz="3200" b="1" dirty="0">
                <a:solidFill>
                  <a:schemeClr val="accent1">
                    <a:lumMod val="75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تعليمية.</a:t>
            </a:r>
          </a:p>
        </p:txBody>
      </p:sp>
    </p:spTree>
    <p:extLst>
      <p:ext uri="{BB962C8B-B14F-4D97-AF65-F5344CB8AC3E}">
        <p14:creationId xmlns:p14="http://schemas.microsoft.com/office/powerpoint/2010/main" val="1639081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021TGp_bizmedical_light">
  <a:themeElements>
    <a:clrScheme name="021TGp_bizmedical_light 3">
      <a:dk1>
        <a:srgbClr val="000066"/>
      </a:dk1>
      <a:lt1>
        <a:srgbClr val="FFFFFF"/>
      </a:lt1>
      <a:dk2>
        <a:srgbClr val="58A252"/>
      </a:dk2>
      <a:lt2>
        <a:srgbClr val="B2B2B2"/>
      </a:lt2>
      <a:accent1>
        <a:srgbClr val="9999FF"/>
      </a:accent1>
      <a:accent2>
        <a:srgbClr val="2C95A0"/>
      </a:accent2>
      <a:accent3>
        <a:srgbClr val="FFFFFF"/>
      </a:accent3>
      <a:accent4>
        <a:srgbClr val="000056"/>
      </a:accent4>
      <a:accent5>
        <a:srgbClr val="CACAFF"/>
      </a:accent5>
      <a:accent6>
        <a:srgbClr val="278791"/>
      </a:accent6>
      <a:hlink>
        <a:srgbClr val="5A7CC0"/>
      </a:hlink>
      <a:folHlink>
        <a:srgbClr val="872ECA"/>
      </a:folHlink>
    </a:clrScheme>
    <a:fontScheme name="021TGp_bizmedical_light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تقنية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021TGp_bizmedical_light 1">
        <a:dk1>
          <a:srgbClr val="000066"/>
        </a:dk1>
        <a:lt1>
          <a:srgbClr val="FFFFFF"/>
        </a:lt1>
        <a:dk2>
          <a:srgbClr val="58A252"/>
        </a:dk2>
        <a:lt2>
          <a:srgbClr val="B2B2B2"/>
        </a:lt2>
        <a:accent1>
          <a:srgbClr val="33CCCC"/>
        </a:accent1>
        <a:accent2>
          <a:srgbClr val="0099CC"/>
        </a:accent2>
        <a:accent3>
          <a:srgbClr val="FFFFFF"/>
        </a:accent3>
        <a:accent4>
          <a:srgbClr val="000056"/>
        </a:accent4>
        <a:accent5>
          <a:srgbClr val="ADE2E2"/>
        </a:accent5>
        <a:accent6>
          <a:srgbClr val="008AB9"/>
        </a:accent6>
        <a:hlink>
          <a:srgbClr val="6A9EB0"/>
        </a:hlink>
        <a:folHlink>
          <a:srgbClr val="6666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21TGp_bizmedical_light 2">
        <a:dk1>
          <a:srgbClr val="000066"/>
        </a:dk1>
        <a:lt1>
          <a:srgbClr val="FFFFFF"/>
        </a:lt1>
        <a:dk2>
          <a:srgbClr val="415CB3"/>
        </a:dk2>
        <a:lt2>
          <a:srgbClr val="B2B2B2"/>
        </a:lt2>
        <a:accent1>
          <a:srgbClr val="55AEEB"/>
        </a:accent1>
        <a:accent2>
          <a:srgbClr val="FF9933"/>
        </a:accent2>
        <a:accent3>
          <a:srgbClr val="FFFFFF"/>
        </a:accent3>
        <a:accent4>
          <a:srgbClr val="000056"/>
        </a:accent4>
        <a:accent5>
          <a:srgbClr val="B4D3F3"/>
        </a:accent5>
        <a:accent6>
          <a:srgbClr val="E78A2D"/>
        </a:accent6>
        <a:hlink>
          <a:srgbClr val="4D7AB5"/>
        </a:hlink>
        <a:folHlink>
          <a:srgbClr val="9964A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21TGp_bizmedical_light 3">
        <a:dk1>
          <a:srgbClr val="000066"/>
        </a:dk1>
        <a:lt1>
          <a:srgbClr val="FFFFFF"/>
        </a:lt1>
        <a:dk2>
          <a:srgbClr val="58A252"/>
        </a:dk2>
        <a:lt2>
          <a:srgbClr val="B2B2B2"/>
        </a:lt2>
        <a:accent1>
          <a:srgbClr val="9999FF"/>
        </a:accent1>
        <a:accent2>
          <a:srgbClr val="2C95A0"/>
        </a:accent2>
        <a:accent3>
          <a:srgbClr val="FFFFFF"/>
        </a:accent3>
        <a:accent4>
          <a:srgbClr val="000056"/>
        </a:accent4>
        <a:accent5>
          <a:srgbClr val="CACAFF"/>
        </a:accent5>
        <a:accent6>
          <a:srgbClr val="278791"/>
        </a:accent6>
        <a:hlink>
          <a:srgbClr val="5A7CC0"/>
        </a:hlink>
        <a:folHlink>
          <a:srgbClr val="872EC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1503</TotalTime>
  <Words>988</Words>
  <Application>Microsoft Office PowerPoint</Application>
  <PresentationFormat>عرض على الشاشة (3:4)‏</PresentationFormat>
  <Paragraphs>158</Paragraphs>
  <Slides>23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23</vt:i4>
      </vt:variant>
    </vt:vector>
  </HeadingPairs>
  <TitlesOfParts>
    <vt:vector size="24" baseType="lpstr">
      <vt:lpstr>1_021TGp_bizmedical_light</vt:lpstr>
      <vt:lpstr>عرض تقديمي في PowerPoint</vt:lpstr>
      <vt:lpstr>عرض تقديمي في PowerPoint</vt:lpstr>
      <vt:lpstr>عرض تقديمي في PowerPoint</vt:lpstr>
      <vt:lpstr>أهلاً و مرحباً بطالباتي العزيزات   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خصائص المرسل 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مهارات اللغة اللفظية</vt:lpstr>
      <vt:lpstr>عرض تقديمي في PowerPoint</vt:lpstr>
      <vt:lpstr>خصائص  اللغة غير اللفظية للمرسل</vt:lpstr>
      <vt:lpstr>عرض تقديمي في PowerPoint</vt:lpstr>
      <vt:lpstr>عرض تقديمي في PowerPoint</vt:lpstr>
      <vt:lpstr>    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Asus</dc:creator>
  <cp:lastModifiedBy>hp</cp:lastModifiedBy>
  <cp:revision>94</cp:revision>
  <dcterms:created xsi:type="dcterms:W3CDTF">2012-03-06T13:27:19Z</dcterms:created>
  <dcterms:modified xsi:type="dcterms:W3CDTF">2015-02-25T15:54:14Z</dcterms:modified>
</cp:coreProperties>
</file>