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 id="2147483792" r:id="rId2"/>
    <p:sldMasterId id="2147483804" r:id="rId3"/>
  </p:sldMasterIdLst>
  <p:sldIdLst>
    <p:sldId id="284" r:id="rId4"/>
    <p:sldId id="285" r:id="rId5"/>
    <p:sldId id="256" r:id="rId6"/>
    <p:sldId id="283" r:id="rId7"/>
    <p:sldId id="282" r:id="rId8"/>
    <p:sldId id="263" r:id="rId9"/>
    <p:sldId id="264" r:id="rId10"/>
    <p:sldId id="265" r:id="rId11"/>
    <p:sldId id="266" r:id="rId12"/>
    <p:sldId id="267" r:id="rId13"/>
    <p:sldId id="268" r:id="rId14"/>
    <p:sldId id="269" r:id="rId15"/>
    <p:sldId id="270" r:id="rId16"/>
    <p:sldId id="271" r:id="rId17"/>
    <p:sldId id="260" r:id="rId18"/>
    <p:sldId id="272" r:id="rId19"/>
    <p:sldId id="273" r:id="rId20"/>
    <p:sldId id="274" r:id="rId21"/>
    <p:sldId id="275" r:id="rId22"/>
    <p:sldId id="276" r:id="rId23"/>
    <p:sldId id="277" r:id="rId24"/>
    <p:sldId id="279" r:id="rId25"/>
    <p:sldId id="280" r:id="rId26"/>
    <p:sldId id="278"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11/05/36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19" y="2130433"/>
            <a:ext cx="7772398" cy="1470027"/>
          </a:xfrm>
        </p:spPr>
        <p:txBody>
          <a:bodyPr/>
          <a:lstStyle/>
          <a:p>
            <a:r>
              <a:rPr lang="ar-SA" smtClean="0"/>
              <a:t>انقر لتحرير نمط العنوان الرئيسي</a:t>
            </a:r>
            <a:endParaRPr lang="ar-EG"/>
          </a:p>
        </p:txBody>
      </p:sp>
      <p:sp>
        <p:nvSpPr>
          <p:cNvPr id="3" name="عنوان فرعي 2"/>
          <p:cNvSpPr>
            <a:spLocks noGrp="1"/>
          </p:cNvSpPr>
          <p:nvPr>
            <p:ph type="subTitle" idx="1"/>
          </p:nvPr>
        </p:nvSpPr>
        <p:spPr>
          <a:xfrm>
            <a:off x="1371606" y="3886229"/>
            <a:ext cx="6400796" cy="1752602"/>
          </a:xfrm>
        </p:spPr>
        <p:txBody>
          <a:bodyPr/>
          <a:lstStyle>
            <a:lvl1pPr marL="0" indent="0" algn="ctr">
              <a:buNone/>
              <a:defRPr>
                <a:solidFill>
                  <a:schemeClr val="tx1">
                    <a:tint val="75000"/>
                  </a:schemeClr>
                </a:solidFill>
              </a:defRPr>
            </a:lvl1pPr>
            <a:lvl2pPr marL="593570" indent="0" algn="ctr">
              <a:buNone/>
              <a:defRPr>
                <a:solidFill>
                  <a:schemeClr val="tx1">
                    <a:tint val="75000"/>
                  </a:schemeClr>
                </a:solidFill>
              </a:defRPr>
            </a:lvl2pPr>
            <a:lvl3pPr marL="1187149" indent="0" algn="ctr">
              <a:buNone/>
              <a:defRPr>
                <a:solidFill>
                  <a:schemeClr val="tx1">
                    <a:tint val="75000"/>
                  </a:schemeClr>
                </a:solidFill>
              </a:defRPr>
            </a:lvl3pPr>
            <a:lvl4pPr marL="1780721" indent="0" algn="ctr">
              <a:buNone/>
              <a:defRPr>
                <a:solidFill>
                  <a:schemeClr val="tx1">
                    <a:tint val="75000"/>
                  </a:schemeClr>
                </a:solidFill>
              </a:defRPr>
            </a:lvl4pPr>
            <a:lvl5pPr marL="2374292" indent="0" algn="ctr">
              <a:buNone/>
              <a:defRPr>
                <a:solidFill>
                  <a:schemeClr val="tx1">
                    <a:tint val="75000"/>
                  </a:schemeClr>
                </a:solidFill>
              </a:defRPr>
            </a:lvl5pPr>
            <a:lvl6pPr marL="2967861" indent="0" algn="ctr">
              <a:buNone/>
              <a:defRPr>
                <a:solidFill>
                  <a:schemeClr val="tx1">
                    <a:tint val="75000"/>
                  </a:schemeClr>
                </a:solidFill>
              </a:defRPr>
            </a:lvl6pPr>
            <a:lvl7pPr marL="3561433" indent="0" algn="ctr">
              <a:buNone/>
              <a:defRPr>
                <a:solidFill>
                  <a:schemeClr val="tx1">
                    <a:tint val="75000"/>
                  </a:schemeClr>
                </a:solidFill>
              </a:defRPr>
            </a:lvl7pPr>
            <a:lvl8pPr marL="4155006" indent="0" algn="ctr">
              <a:buNone/>
              <a:defRPr>
                <a:solidFill>
                  <a:schemeClr val="tx1">
                    <a:tint val="75000"/>
                  </a:schemeClr>
                </a:solidFill>
              </a:defRPr>
            </a:lvl8pPr>
            <a:lvl9pPr marL="4748581" indent="0" algn="ctr">
              <a:buNone/>
              <a:defRPr>
                <a:solidFill>
                  <a:schemeClr val="tx1">
                    <a:tint val="75000"/>
                  </a:schemeClr>
                </a:solidFill>
              </a:defRPr>
            </a:lvl9pPr>
          </a:lstStyle>
          <a:p>
            <a:r>
              <a:rPr lang="ar-SA" smtClean="0"/>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2199324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3773197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34" y="4406903"/>
            <a:ext cx="7772398" cy="1362072"/>
          </a:xfrm>
        </p:spPr>
        <p:txBody>
          <a:bodyPr anchor="t"/>
          <a:lstStyle>
            <a:lvl1pPr algn="r">
              <a:defRPr sz="4800" b="1" cap="all"/>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722334" y="2906742"/>
            <a:ext cx="7772398" cy="1500191"/>
          </a:xfrm>
        </p:spPr>
        <p:txBody>
          <a:bodyPr anchor="b"/>
          <a:lstStyle>
            <a:lvl1pPr marL="0" indent="0">
              <a:buNone/>
              <a:defRPr sz="2600">
                <a:solidFill>
                  <a:schemeClr val="tx1">
                    <a:tint val="75000"/>
                  </a:schemeClr>
                </a:solidFill>
              </a:defRPr>
            </a:lvl1pPr>
            <a:lvl2pPr marL="593570" indent="0">
              <a:buNone/>
              <a:defRPr sz="1800">
                <a:solidFill>
                  <a:schemeClr val="tx1">
                    <a:tint val="75000"/>
                  </a:schemeClr>
                </a:solidFill>
              </a:defRPr>
            </a:lvl2pPr>
            <a:lvl3pPr marL="1187149" indent="0">
              <a:buNone/>
              <a:defRPr sz="1800">
                <a:solidFill>
                  <a:schemeClr val="tx1">
                    <a:tint val="75000"/>
                  </a:schemeClr>
                </a:solidFill>
              </a:defRPr>
            </a:lvl3pPr>
            <a:lvl4pPr marL="1780721" indent="0">
              <a:buNone/>
              <a:defRPr sz="1800">
                <a:solidFill>
                  <a:schemeClr val="tx1">
                    <a:tint val="75000"/>
                  </a:schemeClr>
                </a:solidFill>
              </a:defRPr>
            </a:lvl4pPr>
            <a:lvl5pPr marL="2374292" indent="0">
              <a:buNone/>
              <a:defRPr sz="1800">
                <a:solidFill>
                  <a:schemeClr val="tx1">
                    <a:tint val="75000"/>
                  </a:schemeClr>
                </a:solidFill>
              </a:defRPr>
            </a:lvl5pPr>
            <a:lvl6pPr marL="2967861" indent="0">
              <a:buNone/>
              <a:defRPr sz="1800">
                <a:solidFill>
                  <a:schemeClr val="tx1">
                    <a:tint val="75000"/>
                  </a:schemeClr>
                </a:solidFill>
              </a:defRPr>
            </a:lvl6pPr>
            <a:lvl7pPr marL="3561433" indent="0">
              <a:buNone/>
              <a:defRPr sz="1800">
                <a:solidFill>
                  <a:schemeClr val="tx1">
                    <a:tint val="75000"/>
                  </a:schemeClr>
                </a:solidFill>
              </a:defRPr>
            </a:lvl7pPr>
            <a:lvl8pPr marL="4155006" indent="0">
              <a:buNone/>
              <a:defRPr sz="1800">
                <a:solidFill>
                  <a:schemeClr val="tx1">
                    <a:tint val="75000"/>
                  </a:schemeClr>
                </a:solidFill>
              </a:defRPr>
            </a:lvl8pPr>
            <a:lvl9pPr marL="4748581" indent="0">
              <a:buNone/>
              <a:defRPr sz="18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4242822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sz="half" idx="1"/>
          </p:nvPr>
        </p:nvSpPr>
        <p:spPr>
          <a:xfrm>
            <a:off x="474674" y="1477973"/>
            <a:ext cx="4200534" cy="4183055"/>
          </a:xfrm>
        </p:spPr>
        <p:txBody>
          <a:bodyPr/>
          <a:lstStyle>
            <a:lvl1pPr>
              <a:defRPr sz="4000"/>
            </a:lvl1pPr>
            <a:lvl2pPr>
              <a:defRPr sz="2900"/>
            </a:lvl2pPr>
            <a:lvl3pPr>
              <a:defRPr sz="26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حتوى 3"/>
          <p:cNvSpPr>
            <a:spLocks noGrp="1"/>
          </p:cNvSpPr>
          <p:nvPr>
            <p:ph sz="half" idx="2"/>
          </p:nvPr>
        </p:nvSpPr>
        <p:spPr>
          <a:xfrm>
            <a:off x="4827611" y="1477973"/>
            <a:ext cx="4202112" cy="4183055"/>
          </a:xfrm>
        </p:spPr>
        <p:txBody>
          <a:bodyPr/>
          <a:lstStyle>
            <a:lvl1pPr>
              <a:defRPr sz="4000"/>
            </a:lvl1pPr>
            <a:lvl2pPr>
              <a:defRPr sz="2900"/>
            </a:lvl2pPr>
            <a:lvl3pPr>
              <a:defRPr sz="26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تاريخ 4"/>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EG">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3272587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16" y="274645"/>
            <a:ext cx="8229604" cy="1143005"/>
          </a:xfrm>
        </p:spPr>
        <p:txBody>
          <a:bodyPr/>
          <a:lstStyle>
            <a:lvl1pPr>
              <a:defRPr/>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4" y="1535135"/>
            <a:ext cx="4040194" cy="639764"/>
          </a:xfrm>
        </p:spPr>
        <p:txBody>
          <a:bodyPr anchor="b"/>
          <a:lstStyle>
            <a:lvl1pPr marL="0" indent="0">
              <a:buNone/>
              <a:defRPr sz="2900" b="1"/>
            </a:lvl1pPr>
            <a:lvl2pPr marL="593570" indent="0">
              <a:buNone/>
              <a:defRPr sz="2600" b="1"/>
            </a:lvl2pPr>
            <a:lvl3pPr marL="1187149" indent="0">
              <a:buNone/>
              <a:defRPr sz="1800" b="1"/>
            </a:lvl3pPr>
            <a:lvl4pPr marL="1780721" indent="0">
              <a:buNone/>
              <a:defRPr sz="1800" b="1"/>
            </a:lvl4pPr>
            <a:lvl5pPr marL="2374292" indent="0">
              <a:buNone/>
              <a:defRPr sz="1800" b="1"/>
            </a:lvl5pPr>
            <a:lvl6pPr marL="2967861" indent="0">
              <a:buNone/>
              <a:defRPr sz="1800" b="1"/>
            </a:lvl6pPr>
            <a:lvl7pPr marL="3561433" indent="0">
              <a:buNone/>
              <a:defRPr sz="1800" b="1"/>
            </a:lvl7pPr>
            <a:lvl8pPr marL="4155006" indent="0">
              <a:buNone/>
              <a:defRPr sz="1800" b="1"/>
            </a:lvl8pPr>
            <a:lvl9pPr marL="4748581" indent="0">
              <a:buNone/>
              <a:defRPr sz="18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4" y="2174901"/>
            <a:ext cx="4040194" cy="3951288"/>
          </a:xfrm>
        </p:spPr>
        <p:txBody>
          <a:bodyPr/>
          <a:lstStyle>
            <a:lvl1pPr>
              <a:defRPr sz="2900"/>
            </a:lvl1pPr>
            <a:lvl2pPr>
              <a:defRPr sz="26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نص 4"/>
          <p:cNvSpPr>
            <a:spLocks noGrp="1"/>
          </p:cNvSpPr>
          <p:nvPr>
            <p:ph type="body" sz="quarter" idx="3"/>
          </p:nvPr>
        </p:nvSpPr>
        <p:spPr>
          <a:xfrm>
            <a:off x="4645040" y="1535135"/>
            <a:ext cx="4041779" cy="639764"/>
          </a:xfrm>
        </p:spPr>
        <p:txBody>
          <a:bodyPr anchor="b"/>
          <a:lstStyle>
            <a:lvl1pPr marL="0" indent="0">
              <a:buNone/>
              <a:defRPr sz="2900" b="1"/>
            </a:lvl1pPr>
            <a:lvl2pPr marL="593570" indent="0">
              <a:buNone/>
              <a:defRPr sz="2600" b="1"/>
            </a:lvl2pPr>
            <a:lvl3pPr marL="1187149" indent="0">
              <a:buNone/>
              <a:defRPr sz="1800" b="1"/>
            </a:lvl3pPr>
            <a:lvl4pPr marL="1780721" indent="0">
              <a:buNone/>
              <a:defRPr sz="1800" b="1"/>
            </a:lvl4pPr>
            <a:lvl5pPr marL="2374292" indent="0">
              <a:buNone/>
              <a:defRPr sz="1800" b="1"/>
            </a:lvl5pPr>
            <a:lvl6pPr marL="2967861" indent="0">
              <a:buNone/>
              <a:defRPr sz="1800" b="1"/>
            </a:lvl6pPr>
            <a:lvl7pPr marL="3561433" indent="0">
              <a:buNone/>
              <a:defRPr sz="1800" b="1"/>
            </a:lvl7pPr>
            <a:lvl8pPr marL="4155006" indent="0">
              <a:buNone/>
              <a:defRPr sz="1800" b="1"/>
            </a:lvl8pPr>
            <a:lvl9pPr marL="4748581" indent="0">
              <a:buNone/>
              <a:defRPr sz="18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40" y="2174901"/>
            <a:ext cx="4041779" cy="3951288"/>
          </a:xfrm>
        </p:spPr>
        <p:txBody>
          <a:bodyPr/>
          <a:lstStyle>
            <a:lvl1pPr>
              <a:defRPr sz="2900"/>
            </a:lvl1pPr>
            <a:lvl2pPr>
              <a:defRPr sz="26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7" name="عنصر نائب للتاريخ 6"/>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EG">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964407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EG">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41853330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EG">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15017872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9" y="273079"/>
            <a:ext cx="3008316" cy="1162046"/>
          </a:xfrm>
        </p:spPr>
        <p:txBody>
          <a:bodyPr anchor="b"/>
          <a:lstStyle>
            <a:lvl1pPr algn="r">
              <a:defRPr sz="2600" b="1"/>
            </a:lvl1pPr>
          </a:lstStyle>
          <a:p>
            <a:r>
              <a:rPr lang="ar-SA" smtClean="0"/>
              <a:t>انقر لتحرير نمط العنوان الرئيسي</a:t>
            </a:r>
            <a:endParaRPr lang="ar-EG"/>
          </a:p>
        </p:txBody>
      </p:sp>
      <p:sp>
        <p:nvSpPr>
          <p:cNvPr id="3" name="عنصر نائب للمحتوى 2"/>
          <p:cNvSpPr>
            <a:spLocks noGrp="1"/>
          </p:cNvSpPr>
          <p:nvPr>
            <p:ph idx="1"/>
          </p:nvPr>
        </p:nvSpPr>
        <p:spPr>
          <a:xfrm>
            <a:off x="3575061" y="273066"/>
            <a:ext cx="5111757" cy="5853112"/>
          </a:xfrm>
        </p:spPr>
        <p:txBody>
          <a:bodyPr/>
          <a:lstStyle>
            <a:lvl1pPr>
              <a:defRPr sz="4400"/>
            </a:lvl1pPr>
            <a:lvl2pPr>
              <a:defRPr sz="4000"/>
            </a:lvl2pPr>
            <a:lvl3pPr>
              <a:defRPr sz="2900"/>
            </a:lvl3pPr>
            <a:lvl4pPr>
              <a:defRPr sz="2600"/>
            </a:lvl4pPr>
            <a:lvl5pPr>
              <a:defRPr sz="2600"/>
            </a:lvl5pPr>
            <a:lvl6pPr>
              <a:defRPr sz="2600"/>
            </a:lvl6pPr>
            <a:lvl7pPr>
              <a:defRPr sz="2600"/>
            </a:lvl7pPr>
            <a:lvl8pPr>
              <a:defRPr sz="2600"/>
            </a:lvl8pPr>
            <a:lvl9pPr>
              <a:defRPr sz="2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نص 3"/>
          <p:cNvSpPr>
            <a:spLocks noGrp="1"/>
          </p:cNvSpPr>
          <p:nvPr>
            <p:ph type="body" sz="half" idx="2"/>
          </p:nvPr>
        </p:nvSpPr>
        <p:spPr>
          <a:xfrm>
            <a:off x="457209" y="1435105"/>
            <a:ext cx="3008316" cy="4691062"/>
          </a:xfrm>
        </p:spPr>
        <p:txBody>
          <a:bodyPr/>
          <a:lstStyle>
            <a:lvl1pPr marL="0" indent="0">
              <a:buNone/>
              <a:defRPr sz="1800"/>
            </a:lvl1pPr>
            <a:lvl2pPr marL="593570" indent="0">
              <a:buNone/>
              <a:defRPr sz="1800"/>
            </a:lvl2pPr>
            <a:lvl3pPr marL="1187149" indent="0">
              <a:buNone/>
              <a:defRPr sz="1500"/>
            </a:lvl3pPr>
            <a:lvl4pPr marL="1780721" indent="0">
              <a:buNone/>
              <a:defRPr sz="400"/>
            </a:lvl4pPr>
            <a:lvl5pPr marL="2374292" indent="0">
              <a:buNone/>
              <a:defRPr sz="400"/>
            </a:lvl5pPr>
            <a:lvl6pPr marL="2967861" indent="0">
              <a:buNone/>
              <a:defRPr sz="400"/>
            </a:lvl6pPr>
            <a:lvl7pPr marL="3561433" indent="0">
              <a:buNone/>
              <a:defRPr sz="400"/>
            </a:lvl7pPr>
            <a:lvl8pPr marL="4155006" indent="0">
              <a:buNone/>
              <a:defRPr sz="400"/>
            </a:lvl8pPr>
            <a:lvl9pPr marL="4748581" indent="0">
              <a:buNone/>
              <a:defRPr sz="4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EG">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262443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303" y="4800626"/>
            <a:ext cx="5486400" cy="566739"/>
          </a:xfrm>
        </p:spPr>
        <p:txBody>
          <a:bodyPr anchor="b"/>
          <a:lstStyle>
            <a:lvl1pPr algn="r">
              <a:defRPr sz="2600" b="1"/>
            </a:lvl1pPr>
          </a:lstStyle>
          <a:p>
            <a:r>
              <a:rPr lang="ar-SA" smtClean="0"/>
              <a:t>انقر لتحرير نمط العنوان الرئيسي</a:t>
            </a:r>
            <a:endParaRPr lang="ar-EG"/>
          </a:p>
        </p:txBody>
      </p:sp>
      <p:sp>
        <p:nvSpPr>
          <p:cNvPr id="3" name="عنصر نائب للصورة 2"/>
          <p:cNvSpPr>
            <a:spLocks noGrp="1"/>
          </p:cNvSpPr>
          <p:nvPr>
            <p:ph type="pic" idx="1"/>
          </p:nvPr>
        </p:nvSpPr>
        <p:spPr>
          <a:xfrm>
            <a:off x="1792303" y="612797"/>
            <a:ext cx="5486400" cy="4114800"/>
          </a:xfrm>
        </p:spPr>
        <p:txBody>
          <a:bodyPr/>
          <a:lstStyle>
            <a:lvl1pPr marL="0" indent="0">
              <a:buNone/>
              <a:defRPr sz="4400"/>
            </a:lvl1pPr>
            <a:lvl2pPr marL="593570" indent="0">
              <a:buNone/>
              <a:defRPr sz="4000"/>
            </a:lvl2pPr>
            <a:lvl3pPr marL="1187149" indent="0">
              <a:buNone/>
              <a:defRPr sz="2900"/>
            </a:lvl3pPr>
            <a:lvl4pPr marL="1780721" indent="0">
              <a:buNone/>
              <a:defRPr sz="2600"/>
            </a:lvl4pPr>
            <a:lvl5pPr marL="2374292" indent="0">
              <a:buNone/>
              <a:defRPr sz="2600"/>
            </a:lvl5pPr>
            <a:lvl6pPr marL="2967861" indent="0">
              <a:buNone/>
              <a:defRPr sz="2600"/>
            </a:lvl6pPr>
            <a:lvl7pPr marL="3561433" indent="0">
              <a:buNone/>
              <a:defRPr sz="2600"/>
            </a:lvl7pPr>
            <a:lvl8pPr marL="4155006" indent="0">
              <a:buNone/>
              <a:defRPr sz="2600"/>
            </a:lvl8pPr>
            <a:lvl9pPr marL="4748581" indent="0">
              <a:buNone/>
              <a:defRPr sz="2600"/>
            </a:lvl9pPr>
          </a:lstStyle>
          <a:p>
            <a:endParaRPr lang="ar-EG"/>
          </a:p>
        </p:txBody>
      </p:sp>
      <p:sp>
        <p:nvSpPr>
          <p:cNvPr id="4" name="عنصر نائب للنص 3"/>
          <p:cNvSpPr>
            <a:spLocks noGrp="1"/>
          </p:cNvSpPr>
          <p:nvPr>
            <p:ph type="body" sz="half" idx="2"/>
          </p:nvPr>
        </p:nvSpPr>
        <p:spPr>
          <a:xfrm>
            <a:off x="1792303" y="5367364"/>
            <a:ext cx="5486400" cy="804857"/>
          </a:xfrm>
        </p:spPr>
        <p:txBody>
          <a:bodyPr/>
          <a:lstStyle>
            <a:lvl1pPr marL="0" indent="0">
              <a:buNone/>
              <a:defRPr sz="1800"/>
            </a:lvl1pPr>
            <a:lvl2pPr marL="593570" indent="0">
              <a:buNone/>
              <a:defRPr sz="1800"/>
            </a:lvl2pPr>
            <a:lvl3pPr marL="1187149" indent="0">
              <a:buNone/>
              <a:defRPr sz="1500"/>
            </a:lvl3pPr>
            <a:lvl4pPr marL="1780721" indent="0">
              <a:buNone/>
              <a:defRPr sz="400"/>
            </a:lvl4pPr>
            <a:lvl5pPr marL="2374292" indent="0">
              <a:buNone/>
              <a:defRPr sz="400"/>
            </a:lvl5pPr>
            <a:lvl6pPr marL="2967861" indent="0">
              <a:buNone/>
              <a:defRPr sz="400"/>
            </a:lvl6pPr>
            <a:lvl7pPr marL="3561433" indent="0">
              <a:buNone/>
              <a:defRPr sz="400"/>
            </a:lvl7pPr>
            <a:lvl8pPr marL="4155006" indent="0">
              <a:buNone/>
              <a:defRPr sz="400"/>
            </a:lvl8pPr>
            <a:lvl9pPr marL="4748581" indent="0">
              <a:buNone/>
              <a:defRPr sz="4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EG">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194305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490471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91341" y="254016"/>
            <a:ext cx="2138364" cy="5407029"/>
          </a:xfrm>
        </p:spPr>
        <p:txBody>
          <a:bodyPr vert="eaVert"/>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474676" y="254016"/>
            <a:ext cx="6264275" cy="54070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7894655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19" y="2130431"/>
            <a:ext cx="7772398" cy="1470027"/>
          </a:xfrm>
        </p:spPr>
        <p:txBody>
          <a:bodyPr/>
          <a:lstStyle/>
          <a:p>
            <a:r>
              <a:rPr lang="ar-SA" smtClean="0"/>
              <a:t>انقر لتحرير نمط العنوان الرئيسي</a:t>
            </a:r>
            <a:endParaRPr lang="ar-EG"/>
          </a:p>
        </p:txBody>
      </p:sp>
      <p:sp>
        <p:nvSpPr>
          <p:cNvPr id="3" name="عنوان فرعي 2"/>
          <p:cNvSpPr>
            <a:spLocks noGrp="1"/>
          </p:cNvSpPr>
          <p:nvPr>
            <p:ph type="subTitle" idx="1"/>
          </p:nvPr>
        </p:nvSpPr>
        <p:spPr>
          <a:xfrm>
            <a:off x="1371606" y="3886229"/>
            <a:ext cx="6400796" cy="1752602"/>
          </a:xfrm>
        </p:spPr>
        <p:txBody>
          <a:bodyPr/>
          <a:lstStyle>
            <a:lvl1pPr marL="0" indent="0" algn="ctr">
              <a:buNone/>
              <a:defRPr>
                <a:solidFill>
                  <a:schemeClr val="tx1">
                    <a:tint val="75000"/>
                  </a:schemeClr>
                </a:solidFill>
              </a:defRPr>
            </a:lvl1pPr>
            <a:lvl2pPr marL="593691" indent="0" algn="ctr">
              <a:buNone/>
              <a:defRPr>
                <a:solidFill>
                  <a:schemeClr val="tx1">
                    <a:tint val="75000"/>
                  </a:schemeClr>
                </a:solidFill>
              </a:defRPr>
            </a:lvl2pPr>
            <a:lvl3pPr marL="1187391" indent="0" algn="ctr">
              <a:buNone/>
              <a:defRPr>
                <a:solidFill>
                  <a:schemeClr val="tx1">
                    <a:tint val="75000"/>
                  </a:schemeClr>
                </a:solidFill>
              </a:defRPr>
            </a:lvl3pPr>
            <a:lvl4pPr marL="1781085" indent="0" algn="ctr">
              <a:buNone/>
              <a:defRPr>
                <a:solidFill>
                  <a:schemeClr val="tx1">
                    <a:tint val="75000"/>
                  </a:schemeClr>
                </a:solidFill>
              </a:defRPr>
            </a:lvl4pPr>
            <a:lvl5pPr marL="2374776" indent="0" algn="ctr">
              <a:buNone/>
              <a:defRPr>
                <a:solidFill>
                  <a:schemeClr val="tx1">
                    <a:tint val="75000"/>
                  </a:schemeClr>
                </a:solidFill>
              </a:defRPr>
            </a:lvl5pPr>
            <a:lvl6pPr marL="2968465" indent="0" algn="ctr">
              <a:buNone/>
              <a:defRPr>
                <a:solidFill>
                  <a:schemeClr val="tx1">
                    <a:tint val="75000"/>
                  </a:schemeClr>
                </a:solidFill>
              </a:defRPr>
            </a:lvl6pPr>
            <a:lvl7pPr marL="3562160" indent="0" algn="ctr">
              <a:buNone/>
              <a:defRPr>
                <a:solidFill>
                  <a:schemeClr val="tx1">
                    <a:tint val="75000"/>
                  </a:schemeClr>
                </a:solidFill>
              </a:defRPr>
            </a:lvl7pPr>
            <a:lvl8pPr marL="4155854" indent="0" algn="ctr">
              <a:buNone/>
              <a:defRPr>
                <a:solidFill>
                  <a:schemeClr val="tx1">
                    <a:tint val="75000"/>
                  </a:schemeClr>
                </a:solidFill>
              </a:defRPr>
            </a:lvl8pPr>
            <a:lvl9pPr marL="4749550" indent="0" algn="ctr">
              <a:buNone/>
              <a:defRPr>
                <a:solidFill>
                  <a:schemeClr val="tx1">
                    <a:tint val="75000"/>
                  </a:schemeClr>
                </a:solidFill>
              </a:defRPr>
            </a:lvl9pPr>
          </a:lstStyle>
          <a:p>
            <a:r>
              <a:rPr lang="ar-SA" smtClean="0"/>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15440356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21148776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34" y="4406903"/>
            <a:ext cx="7772398" cy="1362072"/>
          </a:xfrm>
        </p:spPr>
        <p:txBody>
          <a:bodyPr anchor="t"/>
          <a:lstStyle>
            <a:lvl1pPr algn="r">
              <a:defRPr sz="4800" b="1" cap="all"/>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722334" y="2906740"/>
            <a:ext cx="7772398" cy="1500191"/>
          </a:xfrm>
        </p:spPr>
        <p:txBody>
          <a:bodyPr anchor="b"/>
          <a:lstStyle>
            <a:lvl1pPr marL="0" indent="0">
              <a:buNone/>
              <a:defRPr sz="2600">
                <a:solidFill>
                  <a:schemeClr val="tx1">
                    <a:tint val="75000"/>
                  </a:schemeClr>
                </a:solidFill>
              </a:defRPr>
            </a:lvl1pPr>
            <a:lvl2pPr marL="593691" indent="0">
              <a:buNone/>
              <a:defRPr sz="1800">
                <a:solidFill>
                  <a:schemeClr val="tx1">
                    <a:tint val="75000"/>
                  </a:schemeClr>
                </a:solidFill>
              </a:defRPr>
            </a:lvl2pPr>
            <a:lvl3pPr marL="1187391" indent="0">
              <a:buNone/>
              <a:defRPr sz="1800">
                <a:solidFill>
                  <a:schemeClr val="tx1">
                    <a:tint val="75000"/>
                  </a:schemeClr>
                </a:solidFill>
              </a:defRPr>
            </a:lvl3pPr>
            <a:lvl4pPr marL="1781085" indent="0">
              <a:buNone/>
              <a:defRPr sz="1800">
                <a:solidFill>
                  <a:schemeClr val="tx1">
                    <a:tint val="75000"/>
                  </a:schemeClr>
                </a:solidFill>
              </a:defRPr>
            </a:lvl4pPr>
            <a:lvl5pPr marL="2374776" indent="0">
              <a:buNone/>
              <a:defRPr sz="1800">
                <a:solidFill>
                  <a:schemeClr val="tx1">
                    <a:tint val="75000"/>
                  </a:schemeClr>
                </a:solidFill>
              </a:defRPr>
            </a:lvl5pPr>
            <a:lvl6pPr marL="2968465" indent="0">
              <a:buNone/>
              <a:defRPr sz="1800">
                <a:solidFill>
                  <a:schemeClr val="tx1">
                    <a:tint val="75000"/>
                  </a:schemeClr>
                </a:solidFill>
              </a:defRPr>
            </a:lvl6pPr>
            <a:lvl7pPr marL="3562160" indent="0">
              <a:buNone/>
              <a:defRPr sz="1800">
                <a:solidFill>
                  <a:schemeClr val="tx1">
                    <a:tint val="75000"/>
                  </a:schemeClr>
                </a:solidFill>
              </a:defRPr>
            </a:lvl7pPr>
            <a:lvl8pPr marL="4155854" indent="0">
              <a:buNone/>
              <a:defRPr sz="1800">
                <a:solidFill>
                  <a:schemeClr val="tx1">
                    <a:tint val="75000"/>
                  </a:schemeClr>
                </a:solidFill>
              </a:defRPr>
            </a:lvl8pPr>
            <a:lvl9pPr marL="4749550" indent="0">
              <a:buNone/>
              <a:defRPr sz="18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4957306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sz="half" idx="1"/>
          </p:nvPr>
        </p:nvSpPr>
        <p:spPr>
          <a:xfrm>
            <a:off x="474674" y="1477973"/>
            <a:ext cx="4200534" cy="4183055"/>
          </a:xfrm>
        </p:spPr>
        <p:txBody>
          <a:bodyPr/>
          <a:lstStyle>
            <a:lvl1pPr>
              <a:defRPr sz="4000"/>
            </a:lvl1pPr>
            <a:lvl2pPr>
              <a:defRPr sz="2900"/>
            </a:lvl2pPr>
            <a:lvl3pPr>
              <a:defRPr sz="26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حتوى 3"/>
          <p:cNvSpPr>
            <a:spLocks noGrp="1"/>
          </p:cNvSpPr>
          <p:nvPr>
            <p:ph sz="half" idx="2"/>
          </p:nvPr>
        </p:nvSpPr>
        <p:spPr>
          <a:xfrm>
            <a:off x="4827611" y="1477973"/>
            <a:ext cx="4202112" cy="4183055"/>
          </a:xfrm>
        </p:spPr>
        <p:txBody>
          <a:bodyPr/>
          <a:lstStyle>
            <a:lvl1pPr>
              <a:defRPr sz="4000"/>
            </a:lvl1pPr>
            <a:lvl2pPr>
              <a:defRPr sz="2900"/>
            </a:lvl2pPr>
            <a:lvl3pPr>
              <a:defRPr sz="26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تاريخ 4"/>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EG">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29189447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16" y="274643"/>
            <a:ext cx="8229604" cy="1143005"/>
          </a:xfrm>
        </p:spPr>
        <p:txBody>
          <a:bodyPr/>
          <a:lstStyle>
            <a:lvl1pPr>
              <a:defRPr/>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4" y="1535135"/>
            <a:ext cx="4040194" cy="639764"/>
          </a:xfrm>
        </p:spPr>
        <p:txBody>
          <a:bodyPr anchor="b"/>
          <a:lstStyle>
            <a:lvl1pPr marL="0" indent="0">
              <a:buNone/>
              <a:defRPr sz="2900" b="1"/>
            </a:lvl1pPr>
            <a:lvl2pPr marL="593691" indent="0">
              <a:buNone/>
              <a:defRPr sz="2600" b="1"/>
            </a:lvl2pPr>
            <a:lvl3pPr marL="1187391" indent="0">
              <a:buNone/>
              <a:defRPr sz="1800" b="1"/>
            </a:lvl3pPr>
            <a:lvl4pPr marL="1781085" indent="0">
              <a:buNone/>
              <a:defRPr sz="1800" b="1"/>
            </a:lvl4pPr>
            <a:lvl5pPr marL="2374776" indent="0">
              <a:buNone/>
              <a:defRPr sz="1800" b="1"/>
            </a:lvl5pPr>
            <a:lvl6pPr marL="2968465" indent="0">
              <a:buNone/>
              <a:defRPr sz="1800" b="1"/>
            </a:lvl6pPr>
            <a:lvl7pPr marL="3562160" indent="0">
              <a:buNone/>
              <a:defRPr sz="1800" b="1"/>
            </a:lvl7pPr>
            <a:lvl8pPr marL="4155854" indent="0">
              <a:buNone/>
              <a:defRPr sz="1800" b="1"/>
            </a:lvl8pPr>
            <a:lvl9pPr marL="4749550" indent="0">
              <a:buNone/>
              <a:defRPr sz="18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4" y="2174901"/>
            <a:ext cx="4040194" cy="3951288"/>
          </a:xfrm>
        </p:spPr>
        <p:txBody>
          <a:bodyPr/>
          <a:lstStyle>
            <a:lvl1pPr>
              <a:defRPr sz="2900"/>
            </a:lvl1pPr>
            <a:lvl2pPr>
              <a:defRPr sz="26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نص 4"/>
          <p:cNvSpPr>
            <a:spLocks noGrp="1"/>
          </p:cNvSpPr>
          <p:nvPr>
            <p:ph type="body" sz="quarter" idx="3"/>
          </p:nvPr>
        </p:nvSpPr>
        <p:spPr>
          <a:xfrm>
            <a:off x="4645038" y="1535135"/>
            <a:ext cx="4041779" cy="639764"/>
          </a:xfrm>
        </p:spPr>
        <p:txBody>
          <a:bodyPr anchor="b"/>
          <a:lstStyle>
            <a:lvl1pPr marL="0" indent="0">
              <a:buNone/>
              <a:defRPr sz="2900" b="1"/>
            </a:lvl1pPr>
            <a:lvl2pPr marL="593691" indent="0">
              <a:buNone/>
              <a:defRPr sz="2600" b="1"/>
            </a:lvl2pPr>
            <a:lvl3pPr marL="1187391" indent="0">
              <a:buNone/>
              <a:defRPr sz="1800" b="1"/>
            </a:lvl3pPr>
            <a:lvl4pPr marL="1781085" indent="0">
              <a:buNone/>
              <a:defRPr sz="1800" b="1"/>
            </a:lvl4pPr>
            <a:lvl5pPr marL="2374776" indent="0">
              <a:buNone/>
              <a:defRPr sz="1800" b="1"/>
            </a:lvl5pPr>
            <a:lvl6pPr marL="2968465" indent="0">
              <a:buNone/>
              <a:defRPr sz="1800" b="1"/>
            </a:lvl6pPr>
            <a:lvl7pPr marL="3562160" indent="0">
              <a:buNone/>
              <a:defRPr sz="1800" b="1"/>
            </a:lvl7pPr>
            <a:lvl8pPr marL="4155854" indent="0">
              <a:buNone/>
              <a:defRPr sz="1800" b="1"/>
            </a:lvl8pPr>
            <a:lvl9pPr marL="4749550" indent="0">
              <a:buNone/>
              <a:defRPr sz="18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38" y="2174901"/>
            <a:ext cx="4041779" cy="3951288"/>
          </a:xfrm>
        </p:spPr>
        <p:txBody>
          <a:bodyPr/>
          <a:lstStyle>
            <a:lvl1pPr>
              <a:defRPr sz="2900"/>
            </a:lvl1pPr>
            <a:lvl2pPr>
              <a:defRPr sz="26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7" name="عنصر نائب للتاريخ 6"/>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EG">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9261063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EG">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3248524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EG">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1157640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9" y="273077"/>
            <a:ext cx="3008316" cy="1162046"/>
          </a:xfrm>
        </p:spPr>
        <p:txBody>
          <a:bodyPr anchor="b"/>
          <a:lstStyle>
            <a:lvl1pPr algn="r">
              <a:defRPr sz="2600" b="1"/>
            </a:lvl1pPr>
          </a:lstStyle>
          <a:p>
            <a:r>
              <a:rPr lang="ar-SA" smtClean="0"/>
              <a:t>انقر لتحرير نمط العنوان الرئيسي</a:t>
            </a:r>
            <a:endParaRPr lang="ar-EG"/>
          </a:p>
        </p:txBody>
      </p:sp>
      <p:sp>
        <p:nvSpPr>
          <p:cNvPr id="3" name="عنصر نائب للمحتوى 2"/>
          <p:cNvSpPr>
            <a:spLocks noGrp="1"/>
          </p:cNvSpPr>
          <p:nvPr>
            <p:ph idx="1"/>
          </p:nvPr>
        </p:nvSpPr>
        <p:spPr>
          <a:xfrm>
            <a:off x="3575061" y="273064"/>
            <a:ext cx="5111757" cy="5853112"/>
          </a:xfrm>
        </p:spPr>
        <p:txBody>
          <a:bodyPr/>
          <a:lstStyle>
            <a:lvl1pPr>
              <a:defRPr sz="4400"/>
            </a:lvl1pPr>
            <a:lvl2pPr>
              <a:defRPr sz="4000"/>
            </a:lvl2pPr>
            <a:lvl3pPr>
              <a:defRPr sz="2900"/>
            </a:lvl3pPr>
            <a:lvl4pPr>
              <a:defRPr sz="2600"/>
            </a:lvl4pPr>
            <a:lvl5pPr>
              <a:defRPr sz="2600"/>
            </a:lvl5pPr>
            <a:lvl6pPr>
              <a:defRPr sz="2600"/>
            </a:lvl6pPr>
            <a:lvl7pPr>
              <a:defRPr sz="2600"/>
            </a:lvl7pPr>
            <a:lvl8pPr>
              <a:defRPr sz="2600"/>
            </a:lvl8pPr>
            <a:lvl9pPr>
              <a:defRPr sz="2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نص 3"/>
          <p:cNvSpPr>
            <a:spLocks noGrp="1"/>
          </p:cNvSpPr>
          <p:nvPr>
            <p:ph type="body" sz="half" idx="2"/>
          </p:nvPr>
        </p:nvSpPr>
        <p:spPr>
          <a:xfrm>
            <a:off x="457209" y="1435105"/>
            <a:ext cx="3008316" cy="4691062"/>
          </a:xfrm>
        </p:spPr>
        <p:txBody>
          <a:bodyPr/>
          <a:lstStyle>
            <a:lvl1pPr marL="0" indent="0">
              <a:buNone/>
              <a:defRPr sz="1800"/>
            </a:lvl1pPr>
            <a:lvl2pPr marL="593691" indent="0">
              <a:buNone/>
              <a:defRPr sz="1800"/>
            </a:lvl2pPr>
            <a:lvl3pPr marL="1187391" indent="0">
              <a:buNone/>
              <a:defRPr sz="1500"/>
            </a:lvl3pPr>
            <a:lvl4pPr marL="1781085" indent="0">
              <a:buNone/>
              <a:defRPr sz="400"/>
            </a:lvl4pPr>
            <a:lvl5pPr marL="2374776" indent="0">
              <a:buNone/>
              <a:defRPr sz="400"/>
            </a:lvl5pPr>
            <a:lvl6pPr marL="2968465" indent="0">
              <a:buNone/>
              <a:defRPr sz="400"/>
            </a:lvl6pPr>
            <a:lvl7pPr marL="3562160" indent="0">
              <a:buNone/>
              <a:defRPr sz="400"/>
            </a:lvl7pPr>
            <a:lvl8pPr marL="4155854" indent="0">
              <a:buNone/>
              <a:defRPr sz="400"/>
            </a:lvl8pPr>
            <a:lvl9pPr marL="4749550" indent="0">
              <a:buNone/>
              <a:defRPr sz="4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EG">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19966967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303" y="4800626"/>
            <a:ext cx="5486400" cy="566739"/>
          </a:xfrm>
        </p:spPr>
        <p:txBody>
          <a:bodyPr anchor="b"/>
          <a:lstStyle>
            <a:lvl1pPr algn="r">
              <a:defRPr sz="2600" b="1"/>
            </a:lvl1pPr>
          </a:lstStyle>
          <a:p>
            <a:r>
              <a:rPr lang="ar-SA" smtClean="0"/>
              <a:t>انقر لتحرير نمط العنوان الرئيسي</a:t>
            </a:r>
            <a:endParaRPr lang="ar-EG"/>
          </a:p>
        </p:txBody>
      </p:sp>
      <p:sp>
        <p:nvSpPr>
          <p:cNvPr id="3" name="عنصر نائب للصورة 2"/>
          <p:cNvSpPr>
            <a:spLocks noGrp="1"/>
          </p:cNvSpPr>
          <p:nvPr>
            <p:ph type="pic" idx="1"/>
          </p:nvPr>
        </p:nvSpPr>
        <p:spPr>
          <a:xfrm>
            <a:off x="1792303" y="612795"/>
            <a:ext cx="5486400" cy="4114800"/>
          </a:xfrm>
        </p:spPr>
        <p:txBody>
          <a:bodyPr/>
          <a:lstStyle>
            <a:lvl1pPr marL="0" indent="0">
              <a:buNone/>
              <a:defRPr sz="4400"/>
            </a:lvl1pPr>
            <a:lvl2pPr marL="593691" indent="0">
              <a:buNone/>
              <a:defRPr sz="4000"/>
            </a:lvl2pPr>
            <a:lvl3pPr marL="1187391" indent="0">
              <a:buNone/>
              <a:defRPr sz="2900"/>
            </a:lvl3pPr>
            <a:lvl4pPr marL="1781085" indent="0">
              <a:buNone/>
              <a:defRPr sz="2600"/>
            </a:lvl4pPr>
            <a:lvl5pPr marL="2374776" indent="0">
              <a:buNone/>
              <a:defRPr sz="2600"/>
            </a:lvl5pPr>
            <a:lvl6pPr marL="2968465" indent="0">
              <a:buNone/>
              <a:defRPr sz="2600"/>
            </a:lvl6pPr>
            <a:lvl7pPr marL="3562160" indent="0">
              <a:buNone/>
              <a:defRPr sz="2600"/>
            </a:lvl7pPr>
            <a:lvl8pPr marL="4155854" indent="0">
              <a:buNone/>
              <a:defRPr sz="2600"/>
            </a:lvl8pPr>
            <a:lvl9pPr marL="4749550" indent="0">
              <a:buNone/>
              <a:defRPr sz="2600"/>
            </a:lvl9pPr>
          </a:lstStyle>
          <a:p>
            <a:endParaRPr lang="ar-EG"/>
          </a:p>
        </p:txBody>
      </p:sp>
      <p:sp>
        <p:nvSpPr>
          <p:cNvPr id="4" name="عنصر نائب للنص 3"/>
          <p:cNvSpPr>
            <a:spLocks noGrp="1"/>
          </p:cNvSpPr>
          <p:nvPr>
            <p:ph type="body" sz="half" idx="2"/>
          </p:nvPr>
        </p:nvSpPr>
        <p:spPr>
          <a:xfrm>
            <a:off x="1792303" y="5367362"/>
            <a:ext cx="5486400" cy="804857"/>
          </a:xfrm>
        </p:spPr>
        <p:txBody>
          <a:bodyPr/>
          <a:lstStyle>
            <a:lvl1pPr marL="0" indent="0">
              <a:buNone/>
              <a:defRPr sz="1800"/>
            </a:lvl1pPr>
            <a:lvl2pPr marL="593691" indent="0">
              <a:buNone/>
              <a:defRPr sz="1800"/>
            </a:lvl2pPr>
            <a:lvl3pPr marL="1187391" indent="0">
              <a:buNone/>
              <a:defRPr sz="1500"/>
            </a:lvl3pPr>
            <a:lvl4pPr marL="1781085" indent="0">
              <a:buNone/>
              <a:defRPr sz="400"/>
            </a:lvl4pPr>
            <a:lvl5pPr marL="2374776" indent="0">
              <a:buNone/>
              <a:defRPr sz="400"/>
            </a:lvl5pPr>
            <a:lvl6pPr marL="2968465" indent="0">
              <a:buNone/>
              <a:defRPr sz="400"/>
            </a:lvl6pPr>
            <a:lvl7pPr marL="3562160" indent="0">
              <a:buNone/>
              <a:defRPr sz="400"/>
            </a:lvl7pPr>
            <a:lvl8pPr marL="4155854" indent="0">
              <a:buNone/>
              <a:defRPr sz="400"/>
            </a:lvl8pPr>
            <a:lvl9pPr marL="4749550" indent="0">
              <a:buNone/>
              <a:defRPr sz="4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EG">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5158921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23836590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91341" y="254014"/>
            <a:ext cx="2138364" cy="5407029"/>
          </a:xfrm>
        </p:spPr>
        <p:txBody>
          <a:bodyPr vert="eaVert"/>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474674" y="254014"/>
            <a:ext cx="6264275" cy="54070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3C9AE717-A6EC-44D6-B011-D2A8FE663C0F}" type="datetimeFigureOut">
              <a:rPr lang="ar-EG" smtClean="0">
                <a:solidFill>
                  <a:prstClr val="black">
                    <a:tint val="75000"/>
                  </a:prstClr>
                </a:solidFill>
              </a:rPr>
              <a:pPr/>
              <a:t>11/05/1436</a:t>
            </a:fld>
            <a:endParaRPr lang="ar-EG">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EG">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E82EDBD-6CE7-4111-95DA-3243A8A5E9B7}"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1049807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11/05/36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11/05/36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11/05/36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11/05/36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16" y="274645"/>
            <a:ext cx="8229604" cy="1143005"/>
          </a:xfrm>
          <a:prstGeom prst="rect">
            <a:avLst/>
          </a:prstGeom>
        </p:spPr>
        <p:txBody>
          <a:bodyPr vert="horz" lIns="118721" tIns="59354" rIns="118721" bIns="59354" rtlCol="1" anchor="ctr">
            <a:normAutofit/>
          </a:body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16" y="1600218"/>
            <a:ext cx="8229604" cy="4525969"/>
          </a:xfrm>
          <a:prstGeom prst="rect">
            <a:avLst/>
          </a:prstGeom>
        </p:spPr>
        <p:txBody>
          <a:bodyPr vert="horz" lIns="118721" tIns="59354" rIns="118721" bIns="59354"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2"/>
          </p:nvPr>
        </p:nvSpPr>
        <p:spPr>
          <a:xfrm>
            <a:off x="6553221" y="6356376"/>
            <a:ext cx="2133597" cy="365124"/>
          </a:xfrm>
          <a:prstGeom prst="rect">
            <a:avLst/>
          </a:prstGeom>
        </p:spPr>
        <p:txBody>
          <a:bodyPr vert="horz" lIns="118721" tIns="59354" rIns="118721" bIns="59354" rtlCol="1" anchor="ctr"/>
          <a:lstStyle>
            <a:lvl1pPr algn="r">
              <a:defRPr sz="1800">
                <a:solidFill>
                  <a:schemeClr val="tx1">
                    <a:tint val="75000"/>
                  </a:schemeClr>
                </a:solidFill>
              </a:defRPr>
            </a:lvl1pPr>
          </a:lstStyle>
          <a:p>
            <a:pPr defTabSz="1187149"/>
            <a:fld id="{3C9AE717-A6EC-44D6-B011-D2A8FE663C0F}" type="datetimeFigureOut">
              <a:rPr lang="ar-EG" smtClean="0">
                <a:solidFill>
                  <a:prstClr val="black">
                    <a:tint val="75000"/>
                  </a:prstClr>
                </a:solidFill>
              </a:rPr>
              <a:pPr defTabSz="1187149"/>
              <a:t>11/05/1436</a:t>
            </a:fld>
            <a:endParaRPr lang="ar-EG">
              <a:solidFill>
                <a:prstClr val="black">
                  <a:tint val="75000"/>
                </a:prstClr>
              </a:solidFill>
            </a:endParaRPr>
          </a:p>
        </p:txBody>
      </p:sp>
      <p:sp>
        <p:nvSpPr>
          <p:cNvPr id="5" name="عنصر نائب للتذييل 4"/>
          <p:cNvSpPr>
            <a:spLocks noGrp="1"/>
          </p:cNvSpPr>
          <p:nvPr>
            <p:ph type="ftr" sz="quarter" idx="3"/>
          </p:nvPr>
        </p:nvSpPr>
        <p:spPr>
          <a:xfrm>
            <a:off x="3124213" y="6356376"/>
            <a:ext cx="2895604" cy="365124"/>
          </a:xfrm>
          <a:prstGeom prst="rect">
            <a:avLst/>
          </a:prstGeom>
        </p:spPr>
        <p:txBody>
          <a:bodyPr vert="horz" lIns="118721" tIns="59354" rIns="118721" bIns="59354" rtlCol="1" anchor="ctr"/>
          <a:lstStyle>
            <a:lvl1pPr algn="ctr">
              <a:defRPr sz="1800">
                <a:solidFill>
                  <a:schemeClr val="tx1">
                    <a:tint val="75000"/>
                  </a:schemeClr>
                </a:solidFill>
              </a:defRPr>
            </a:lvl1pPr>
          </a:lstStyle>
          <a:p>
            <a:pPr defTabSz="1187149"/>
            <a:endParaRPr lang="ar-EG">
              <a:solidFill>
                <a:prstClr val="black">
                  <a:tint val="75000"/>
                </a:prstClr>
              </a:solidFill>
            </a:endParaRPr>
          </a:p>
        </p:txBody>
      </p:sp>
      <p:sp>
        <p:nvSpPr>
          <p:cNvPr id="6" name="عنصر نائب لرقم الشريحة 5"/>
          <p:cNvSpPr>
            <a:spLocks noGrp="1"/>
          </p:cNvSpPr>
          <p:nvPr>
            <p:ph type="sldNum" sz="quarter" idx="4"/>
          </p:nvPr>
        </p:nvSpPr>
        <p:spPr>
          <a:xfrm>
            <a:off x="457225" y="6356376"/>
            <a:ext cx="2133597" cy="365124"/>
          </a:xfrm>
          <a:prstGeom prst="rect">
            <a:avLst/>
          </a:prstGeom>
        </p:spPr>
        <p:txBody>
          <a:bodyPr vert="horz" lIns="118721" tIns="59354" rIns="118721" bIns="59354" rtlCol="1" anchor="ctr"/>
          <a:lstStyle>
            <a:lvl1pPr algn="l">
              <a:defRPr sz="1800">
                <a:solidFill>
                  <a:schemeClr val="tx1">
                    <a:tint val="75000"/>
                  </a:schemeClr>
                </a:solidFill>
              </a:defRPr>
            </a:lvl1pPr>
          </a:lstStyle>
          <a:p>
            <a:pPr defTabSz="1187149"/>
            <a:fld id="{BE82EDBD-6CE7-4111-95DA-3243A8A5E9B7}" type="slidenum">
              <a:rPr lang="ar-EG" smtClean="0">
                <a:solidFill>
                  <a:prstClr val="black">
                    <a:tint val="75000"/>
                  </a:prstClr>
                </a:solidFill>
              </a:rPr>
              <a:pPr defTabSz="1187149"/>
              <a:t>‹#›</a:t>
            </a:fld>
            <a:endParaRPr lang="ar-EG">
              <a:solidFill>
                <a:prstClr val="black">
                  <a:tint val="75000"/>
                </a:prstClr>
              </a:solidFill>
            </a:endParaRPr>
          </a:p>
        </p:txBody>
      </p:sp>
    </p:spTree>
    <p:extLst>
      <p:ext uri="{BB962C8B-B14F-4D97-AF65-F5344CB8AC3E}">
        <p14:creationId xmlns:p14="http://schemas.microsoft.com/office/powerpoint/2010/main" val="423528373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1187149" rtl="1" eaLnBrk="1" latinLnBrk="0" hangingPunct="1">
        <a:spcBef>
          <a:spcPct val="0"/>
        </a:spcBef>
        <a:buNone/>
        <a:defRPr sz="6000" kern="1200">
          <a:solidFill>
            <a:schemeClr val="tx1"/>
          </a:solidFill>
          <a:latin typeface="+mj-lt"/>
          <a:ea typeface="+mj-ea"/>
          <a:cs typeface="+mj-cs"/>
        </a:defRPr>
      </a:lvl1pPr>
    </p:titleStyle>
    <p:bodyStyle>
      <a:lvl1pPr marL="445179" indent="-445179" algn="r" defTabSz="1187149" rtl="1" eaLnBrk="1" latinLnBrk="0" hangingPunct="1">
        <a:spcBef>
          <a:spcPct val="20000"/>
        </a:spcBef>
        <a:buFont typeface="Arial" pitchFamily="34" charset="0"/>
        <a:buChar char="•"/>
        <a:defRPr sz="4400" kern="1200">
          <a:solidFill>
            <a:schemeClr val="tx1"/>
          </a:solidFill>
          <a:latin typeface="+mn-lt"/>
          <a:ea typeface="+mn-ea"/>
          <a:cs typeface="+mn-cs"/>
        </a:defRPr>
      </a:lvl1pPr>
      <a:lvl2pPr marL="964561" indent="-370986" algn="r" defTabSz="1187149" rtl="1" eaLnBrk="1" latinLnBrk="0" hangingPunct="1">
        <a:spcBef>
          <a:spcPct val="20000"/>
        </a:spcBef>
        <a:buFont typeface="Arial" pitchFamily="34" charset="0"/>
        <a:buChar char="–"/>
        <a:defRPr sz="4000" kern="1200">
          <a:solidFill>
            <a:schemeClr val="tx1"/>
          </a:solidFill>
          <a:latin typeface="+mn-lt"/>
          <a:ea typeface="+mn-ea"/>
          <a:cs typeface="+mn-cs"/>
        </a:defRPr>
      </a:lvl2pPr>
      <a:lvl3pPr marL="1483933" indent="-296789" algn="r" defTabSz="1187149" rtl="1" eaLnBrk="1" latinLnBrk="0" hangingPunct="1">
        <a:spcBef>
          <a:spcPct val="20000"/>
        </a:spcBef>
        <a:buFont typeface="Arial" pitchFamily="34" charset="0"/>
        <a:buChar char="•"/>
        <a:defRPr sz="2900" kern="1200">
          <a:solidFill>
            <a:schemeClr val="tx1"/>
          </a:solidFill>
          <a:latin typeface="+mn-lt"/>
          <a:ea typeface="+mn-ea"/>
          <a:cs typeface="+mn-cs"/>
        </a:defRPr>
      </a:lvl3pPr>
      <a:lvl4pPr marL="2077503" indent="-296789" algn="r" defTabSz="1187149" rtl="1" eaLnBrk="1" latinLnBrk="0" hangingPunct="1">
        <a:spcBef>
          <a:spcPct val="20000"/>
        </a:spcBef>
        <a:buFont typeface="Arial" pitchFamily="34" charset="0"/>
        <a:buChar char="–"/>
        <a:defRPr sz="2600" kern="1200">
          <a:solidFill>
            <a:schemeClr val="tx1"/>
          </a:solidFill>
          <a:latin typeface="+mn-lt"/>
          <a:ea typeface="+mn-ea"/>
          <a:cs typeface="+mn-cs"/>
        </a:defRPr>
      </a:lvl4pPr>
      <a:lvl5pPr marL="2671078" indent="-296789" algn="r" defTabSz="1187149" rtl="1" eaLnBrk="1" latinLnBrk="0" hangingPunct="1">
        <a:spcBef>
          <a:spcPct val="20000"/>
        </a:spcBef>
        <a:buFont typeface="Arial" pitchFamily="34" charset="0"/>
        <a:buChar char="»"/>
        <a:defRPr sz="2600" kern="1200">
          <a:solidFill>
            <a:schemeClr val="tx1"/>
          </a:solidFill>
          <a:latin typeface="+mn-lt"/>
          <a:ea typeface="+mn-ea"/>
          <a:cs typeface="+mn-cs"/>
        </a:defRPr>
      </a:lvl5pPr>
      <a:lvl6pPr marL="3264648" indent="-296789" algn="r" defTabSz="1187149" rtl="1" eaLnBrk="1" latinLnBrk="0" hangingPunct="1">
        <a:spcBef>
          <a:spcPct val="20000"/>
        </a:spcBef>
        <a:buFont typeface="Arial" pitchFamily="34" charset="0"/>
        <a:buChar char="•"/>
        <a:defRPr sz="2600" kern="1200">
          <a:solidFill>
            <a:schemeClr val="tx1"/>
          </a:solidFill>
          <a:latin typeface="+mn-lt"/>
          <a:ea typeface="+mn-ea"/>
          <a:cs typeface="+mn-cs"/>
        </a:defRPr>
      </a:lvl6pPr>
      <a:lvl7pPr marL="3858225" indent="-296789" algn="r" defTabSz="1187149" rtl="1" eaLnBrk="1" latinLnBrk="0" hangingPunct="1">
        <a:spcBef>
          <a:spcPct val="20000"/>
        </a:spcBef>
        <a:buFont typeface="Arial" pitchFamily="34" charset="0"/>
        <a:buChar char="•"/>
        <a:defRPr sz="2600" kern="1200">
          <a:solidFill>
            <a:schemeClr val="tx1"/>
          </a:solidFill>
          <a:latin typeface="+mn-lt"/>
          <a:ea typeface="+mn-ea"/>
          <a:cs typeface="+mn-cs"/>
        </a:defRPr>
      </a:lvl7pPr>
      <a:lvl8pPr marL="4451797" indent="-296789" algn="r" defTabSz="1187149" rtl="1" eaLnBrk="1" latinLnBrk="0" hangingPunct="1">
        <a:spcBef>
          <a:spcPct val="20000"/>
        </a:spcBef>
        <a:buFont typeface="Arial" pitchFamily="34" charset="0"/>
        <a:buChar char="•"/>
        <a:defRPr sz="2600" kern="1200">
          <a:solidFill>
            <a:schemeClr val="tx1"/>
          </a:solidFill>
          <a:latin typeface="+mn-lt"/>
          <a:ea typeface="+mn-ea"/>
          <a:cs typeface="+mn-cs"/>
        </a:defRPr>
      </a:lvl8pPr>
      <a:lvl9pPr marL="5045370" indent="-296789" algn="r" defTabSz="1187149" rtl="1" eaLnBrk="1" latinLnBrk="0" hangingPunct="1">
        <a:spcBef>
          <a:spcPct val="20000"/>
        </a:spcBef>
        <a:buFont typeface="Arial" pitchFamily="34" charset="0"/>
        <a:buChar char="•"/>
        <a:defRPr sz="2600" kern="1200">
          <a:solidFill>
            <a:schemeClr val="tx1"/>
          </a:solidFill>
          <a:latin typeface="+mn-lt"/>
          <a:ea typeface="+mn-ea"/>
          <a:cs typeface="+mn-cs"/>
        </a:defRPr>
      </a:lvl9pPr>
    </p:bodyStyle>
    <p:otherStyle>
      <a:defPPr>
        <a:defRPr lang="ar-EG"/>
      </a:defPPr>
      <a:lvl1pPr marL="0" algn="r" defTabSz="1187149" rtl="1" eaLnBrk="1" latinLnBrk="0" hangingPunct="1">
        <a:defRPr sz="1800" kern="1200">
          <a:solidFill>
            <a:schemeClr val="tx1"/>
          </a:solidFill>
          <a:latin typeface="+mn-lt"/>
          <a:ea typeface="+mn-ea"/>
          <a:cs typeface="+mn-cs"/>
        </a:defRPr>
      </a:lvl1pPr>
      <a:lvl2pPr marL="593570" algn="r" defTabSz="1187149" rtl="1" eaLnBrk="1" latinLnBrk="0" hangingPunct="1">
        <a:defRPr sz="1800" kern="1200">
          <a:solidFill>
            <a:schemeClr val="tx1"/>
          </a:solidFill>
          <a:latin typeface="+mn-lt"/>
          <a:ea typeface="+mn-ea"/>
          <a:cs typeface="+mn-cs"/>
        </a:defRPr>
      </a:lvl2pPr>
      <a:lvl3pPr marL="1187149" algn="r" defTabSz="1187149" rtl="1" eaLnBrk="1" latinLnBrk="0" hangingPunct="1">
        <a:defRPr sz="1800" kern="1200">
          <a:solidFill>
            <a:schemeClr val="tx1"/>
          </a:solidFill>
          <a:latin typeface="+mn-lt"/>
          <a:ea typeface="+mn-ea"/>
          <a:cs typeface="+mn-cs"/>
        </a:defRPr>
      </a:lvl3pPr>
      <a:lvl4pPr marL="1780721" algn="r" defTabSz="1187149" rtl="1" eaLnBrk="1" latinLnBrk="0" hangingPunct="1">
        <a:defRPr sz="1800" kern="1200">
          <a:solidFill>
            <a:schemeClr val="tx1"/>
          </a:solidFill>
          <a:latin typeface="+mn-lt"/>
          <a:ea typeface="+mn-ea"/>
          <a:cs typeface="+mn-cs"/>
        </a:defRPr>
      </a:lvl4pPr>
      <a:lvl5pPr marL="2374292" algn="r" defTabSz="1187149" rtl="1" eaLnBrk="1" latinLnBrk="0" hangingPunct="1">
        <a:defRPr sz="1800" kern="1200">
          <a:solidFill>
            <a:schemeClr val="tx1"/>
          </a:solidFill>
          <a:latin typeface="+mn-lt"/>
          <a:ea typeface="+mn-ea"/>
          <a:cs typeface="+mn-cs"/>
        </a:defRPr>
      </a:lvl5pPr>
      <a:lvl6pPr marL="2967861" algn="r" defTabSz="1187149" rtl="1" eaLnBrk="1" latinLnBrk="0" hangingPunct="1">
        <a:defRPr sz="1800" kern="1200">
          <a:solidFill>
            <a:schemeClr val="tx1"/>
          </a:solidFill>
          <a:latin typeface="+mn-lt"/>
          <a:ea typeface="+mn-ea"/>
          <a:cs typeface="+mn-cs"/>
        </a:defRPr>
      </a:lvl6pPr>
      <a:lvl7pPr marL="3561433" algn="r" defTabSz="1187149" rtl="1" eaLnBrk="1" latinLnBrk="0" hangingPunct="1">
        <a:defRPr sz="1800" kern="1200">
          <a:solidFill>
            <a:schemeClr val="tx1"/>
          </a:solidFill>
          <a:latin typeface="+mn-lt"/>
          <a:ea typeface="+mn-ea"/>
          <a:cs typeface="+mn-cs"/>
        </a:defRPr>
      </a:lvl7pPr>
      <a:lvl8pPr marL="4155006" algn="r" defTabSz="1187149" rtl="1" eaLnBrk="1" latinLnBrk="0" hangingPunct="1">
        <a:defRPr sz="1800" kern="1200">
          <a:solidFill>
            <a:schemeClr val="tx1"/>
          </a:solidFill>
          <a:latin typeface="+mn-lt"/>
          <a:ea typeface="+mn-ea"/>
          <a:cs typeface="+mn-cs"/>
        </a:defRPr>
      </a:lvl8pPr>
      <a:lvl9pPr marL="4748581" algn="r" defTabSz="1187149"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16" y="274643"/>
            <a:ext cx="8229604" cy="1143005"/>
          </a:xfrm>
          <a:prstGeom prst="rect">
            <a:avLst/>
          </a:prstGeom>
        </p:spPr>
        <p:txBody>
          <a:bodyPr vert="horz" lIns="118745" tIns="59367" rIns="118745" bIns="59367" rtlCol="1" anchor="ctr">
            <a:normAutofit/>
          </a:body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16" y="1600216"/>
            <a:ext cx="8229604" cy="4525969"/>
          </a:xfrm>
          <a:prstGeom prst="rect">
            <a:avLst/>
          </a:prstGeom>
        </p:spPr>
        <p:txBody>
          <a:bodyPr vert="horz" lIns="118745" tIns="59367" rIns="118745" bIns="59367"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2"/>
          </p:nvPr>
        </p:nvSpPr>
        <p:spPr>
          <a:xfrm>
            <a:off x="6553221" y="6356376"/>
            <a:ext cx="2133597" cy="365124"/>
          </a:xfrm>
          <a:prstGeom prst="rect">
            <a:avLst/>
          </a:prstGeom>
        </p:spPr>
        <p:txBody>
          <a:bodyPr vert="horz" lIns="118745" tIns="59367" rIns="118745" bIns="59367" rtlCol="1" anchor="ctr"/>
          <a:lstStyle>
            <a:lvl1pPr algn="r">
              <a:defRPr sz="1800">
                <a:solidFill>
                  <a:schemeClr val="tx1">
                    <a:tint val="75000"/>
                  </a:schemeClr>
                </a:solidFill>
              </a:defRPr>
            </a:lvl1pPr>
          </a:lstStyle>
          <a:p>
            <a:pPr defTabSz="1187391"/>
            <a:fld id="{3C9AE717-A6EC-44D6-B011-D2A8FE663C0F}" type="datetimeFigureOut">
              <a:rPr lang="ar-EG" smtClean="0">
                <a:solidFill>
                  <a:prstClr val="black">
                    <a:tint val="75000"/>
                  </a:prstClr>
                </a:solidFill>
              </a:rPr>
              <a:pPr defTabSz="1187391"/>
              <a:t>11/05/1436</a:t>
            </a:fld>
            <a:endParaRPr lang="ar-EG">
              <a:solidFill>
                <a:prstClr val="black">
                  <a:tint val="75000"/>
                </a:prstClr>
              </a:solidFill>
            </a:endParaRPr>
          </a:p>
        </p:txBody>
      </p:sp>
      <p:sp>
        <p:nvSpPr>
          <p:cNvPr id="5" name="عنصر نائب للتذييل 4"/>
          <p:cNvSpPr>
            <a:spLocks noGrp="1"/>
          </p:cNvSpPr>
          <p:nvPr>
            <p:ph type="ftr" sz="quarter" idx="3"/>
          </p:nvPr>
        </p:nvSpPr>
        <p:spPr>
          <a:xfrm>
            <a:off x="3124213" y="6356376"/>
            <a:ext cx="2895604" cy="365124"/>
          </a:xfrm>
          <a:prstGeom prst="rect">
            <a:avLst/>
          </a:prstGeom>
        </p:spPr>
        <p:txBody>
          <a:bodyPr vert="horz" lIns="118745" tIns="59367" rIns="118745" bIns="59367" rtlCol="1" anchor="ctr"/>
          <a:lstStyle>
            <a:lvl1pPr algn="ctr">
              <a:defRPr sz="1800">
                <a:solidFill>
                  <a:schemeClr val="tx1">
                    <a:tint val="75000"/>
                  </a:schemeClr>
                </a:solidFill>
              </a:defRPr>
            </a:lvl1pPr>
          </a:lstStyle>
          <a:p>
            <a:pPr defTabSz="1187391"/>
            <a:endParaRPr lang="ar-EG">
              <a:solidFill>
                <a:prstClr val="black">
                  <a:tint val="75000"/>
                </a:prstClr>
              </a:solidFill>
            </a:endParaRPr>
          </a:p>
        </p:txBody>
      </p:sp>
      <p:sp>
        <p:nvSpPr>
          <p:cNvPr id="6" name="عنصر نائب لرقم الشريحة 5"/>
          <p:cNvSpPr>
            <a:spLocks noGrp="1"/>
          </p:cNvSpPr>
          <p:nvPr>
            <p:ph type="sldNum" sz="quarter" idx="4"/>
          </p:nvPr>
        </p:nvSpPr>
        <p:spPr>
          <a:xfrm>
            <a:off x="457225" y="6356376"/>
            <a:ext cx="2133597" cy="365124"/>
          </a:xfrm>
          <a:prstGeom prst="rect">
            <a:avLst/>
          </a:prstGeom>
        </p:spPr>
        <p:txBody>
          <a:bodyPr vert="horz" lIns="118745" tIns="59367" rIns="118745" bIns="59367" rtlCol="1" anchor="ctr"/>
          <a:lstStyle>
            <a:lvl1pPr algn="l">
              <a:defRPr sz="1800">
                <a:solidFill>
                  <a:schemeClr val="tx1">
                    <a:tint val="75000"/>
                  </a:schemeClr>
                </a:solidFill>
              </a:defRPr>
            </a:lvl1pPr>
          </a:lstStyle>
          <a:p>
            <a:pPr defTabSz="1187391"/>
            <a:fld id="{BE82EDBD-6CE7-4111-95DA-3243A8A5E9B7}" type="slidenum">
              <a:rPr lang="ar-EG" smtClean="0">
                <a:solidFill>
                  <a:prstClr val="black">
                    <a:tint val="75000"/>
                  </a:prstClr>
                </a:solidFill>
              </a:rPr>
              <a:pPr defTabSz="1187391"/>
              <a:t>‹#›</a:t>
            </a:fld>
            <a:endParaRPr lang="ar-EG">
              <a:solidFill>
                <a:prstClr val="black">
                  <a:tint val="75000"/>
                </a:prstClr>
              </a:solidFill>
            </a:endParaRPr>
          </a:p>
        </p:txBody>
      </p:sp>
    </p:spTree>
    <p:extLst>
      <p:ext uri="{BB962C8B-B14F-4D97-AF65-F5344CB8AC3E}">
        <p14:creationId xmlns:p14="http://schemas.microsoft.com/office/powerpoint/2010/main" val="3303489983"/>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1187391" rtl="1" eaLnBrk="1" latinLnBrk="0" hangingPunct="1">
        <a:spcBef>
          <a:spcPct val="0"/>
        </a:spcBef>
        <a:buNone/>
        <a:defRPr sz="6000" kern="1200">
          <a:solidFill>
            <a:schemeClr val="tx1"/>
          </a:solidFill>
          <a:latin typeface="+mj-lt"/>
          <a:ea typeface="+mj-ea"/>
          <a:cs typeface="+mj-cs"/>
        </a:defRPr>
      </a:lvl1pPr>
    </p:titleStyle>
    <p:bodyStyle>
      <a:lvl1pPr marL="445270" indent="-445270" algn="r" defTabSz="1187391" rtl="1" eaLnBrk="1" latinLnBrk="0" hangingPunct="1">
        <a:spcBef>
          <a:spcPct val="20000"/>
        </a:spcBef>
        <a:buFont typeface="Arial" pitchFamily="34" charset="0"/>
        <a:buChar char="•"/>
        <a:defRPr sz="4400" kern="1200">
          <a:solidFill>
            <a:schemeClr val="tx1"/>
          </a:solidFill>
          <a:latin typeface="+mn-lt"/>
          <a:ea typeface="+mn-ea"/>
          <a:cs typeface="+mn-cs"/>
        </a:defRPr>
      </a:lvl1pPr>
      <a:lvl2pPr marL="964757" indent="-371062" algn="r" defTabSz="1187391" rtl="1" eaLnBrk="1" latinLnBrk="0" hangingPunct="1">
        <a:spcBef>
          <a:spcPct val="20000"/>
        </a:spcBef>
        <a:buFont typeface="Arial" pitchFamily="34" charset="0"/>
        <a:buChar char="–"/>
        <a:defRPr sz="4000" kern="1200">
          <a:solidFill>
            <a:schemeClr val="tx1"/>
          </a:solidFill>
          <a:latin typeface="+mn-lt"/>
          <a:ea typeface="+mn-ea"/>
          <a:cs typeface="+mn-cs"/>
        </a:defRPr>
      </a:lvl2pPr>
      <a:lvl3pPr marL="1484236" indent="-296849" algn="r" defTabSz="1187391" rtl="1" eaLnBrk="1" latinLnBrk="0" hangingPunct="1">
        <a:spcBef>
          <a:spcPct val="20000"/>
        </a:spcBef>
        <a:buFont typeface="Arial" pitchFamily="34" charset="0"/>
        <a:buChar char="•"/>
        <a:defRPr sz="2900" kern="1200">
          <a:solidFill>
            <a:schemeClr val="tx1"/>
          </a:solidFill>
          <a:latin typeface="+mn-lt"/>
          <a:ea typeface="+mn-ea"/>
          <a:cs typeface="+mn-cs"/>
        </a:defRPr>
      </a:lvl3pPr>
      <a:lvl4pPr marL="2077927" indent="-296849" algn="r" defTabSz="1187391" rtl="1" eaLnBrk="1" latinLnBrk="0" hangingPunct="1">
        <a:spcBef>
          <a:spcPct val="20000"/>
        </a:spcBef>
        <a:buFont typeface="Arial" pitchFamily="34" charset="0"/>
        <a:buChar char="–"/>
        <a:defRPr sz="2600" kern="1200">
          <a:solidFill>
            <a:schemeClr val="tx1"/>
          </a:solidFill>
          <a:latin typeface="+mn-lt"/>
          <a:ea typeface="+mn-ea"/>
          <a:cs typeface="+mn-cs"/>
        </a:defRPr>
      </a:lvl4pPr>
      <a:lvl5pPr marL="2671623" indent="-296849" algn="r" defTabSz="1187391" rtl="1" eaLnBrk="1" latinLnBrk="0" hangingPunct="1">
        <a:spcBef>
          <a:spcPct val="20000"/>
        </a:spcBef>
        <a:buFont typeface="Arial" pitchFamily="34" charset="0"/>
        <a:buChar char="»"/>
        <a:defRPr sz="2600" kern="1200">
          <a:solidFill>
            <a:schemeClr val="tx1"/>
          </a:solidFill>
          <a:latin typeface="+mn-lt"/>
          <a:ea typeface="+mn-ea"/>
          <a:cs typeface="+mn-cs"/>
        </a:defRPr>
      </a:lvl5pPr>
      <a:lvl6pPr marL="3265314" indent="-296849" algn="r" defTabSz="1187391" rtl="1" eaLnBrk="1" latinLnBrk="0" hangingPunct="1">
        <a:spcBef>
          <a:spcPct val="20000"/>
        </a:spcBef>
        <a:buFont typeface="Arial" pitchFamily="34" charset="0"/>
        <a:buChar char="•"/>
        <a:defRPr sz="2600" kern="1200">
          <a:solidFill>
            <a:schemeClr val="tx1"/>
          </a:solidFill>
          <a:latin typeface="+mn-lt"/>
          <a:ea typeface="+mn-ea"/>
          <a:cs typeface="+mn-cs"/>
        </a:defRPr>
      </a:lvl6pPr>
      <a:lvl7pPr marL="3859013" indent="-296849" algn="r" defTabSz="1187391" rtl="1" eaLnBrk="1" latinLnBrk="0" hangingPunct="1">
        <a:spcBef>
          <a:spcPct val="20000"/>
        </a:spcBef>
        <a:buFont typeface="Arial" pitchFamily="34" charset="0"/>
        <a:buChar char="•"/>
        <a:defRPr sz="2600" kern="1200">
          <a:solidFill>
            <a:schemeClr val="tx1"/>
          </a:solidFill>
          <a:latin typeface="+mn-lt"/>
          <a:ea typeface="+mn-ea"/>
          <a:cs typeface="+mn-cs"/>
        </a:defRPr>
      </a:lvl7pPr>
      <a:lvl8pPr marL="4452705" indent="-296849" algn="r" defTabSz="1187391" rtl="1" eaLnBrk="1" latinLnBrk="0" hangingPunct="1">
        <a:spcBef>
          <a:spcPct val="20000"/>
        </a:spcBef>
        <a:buFont typeface="Arial" pitchFamily="34" charset="0"/>
        <a:buChar char="•"/>
        <a:defRPr sz="2600" kern="1200">
          <a:solidFill>
            <a:schemeClr val="tx1"/>
          </a:solidFill>
          <a:latin typeface="+mn-lt"/>
          <a:ea typeface="+mn-ea"/>
          <a:cs typeface="+mn-cs"/>
        </a:defRPr>
      </a:lvl8pPr>
      <a:lvl9pPr marL="5046399" indent="-296849" algn="r" defTabSz="1187391" rtl="1" eaLnBrk="1" latinLnBrk="0" hangingPunct="1">
        <a:spcBef>
          <a:spcPct val="20000"/>
        </a:spcBef>
        <a:buFont typeface="Arial" pitchFamily="34" charset="0"/>
        <a:buChar char="•"/>
        <a:defRPr sz="2600" kern="1200">
          <a:solidFill>
            <a:schemeClr val="tx1"/>
          </a:solidFill>
          <a:latin typeface="+mn-lt"/>
          <a:ea typeface="+mn-ea"/>
          <a:cs typeface="+mn-cs"/>
        </a:defRPr>
      </a:lvl9pPr>
    </p:bodyStyle>
    <p:otherStyle>
      <a:defPPr>
        <a:defRPr lang="ar-EG"/>
      </a:defPPr>
      <a:lvl1pPr marL="0" algn="r" defTabSz="1187391" rtl="1" eaLnBrk="1" latinLnBrk="0" hangingPunct="1">
        <a:defRPr sz="1800" kern="1200">
          <a:solidFill>
            <a:schemeClr val="tx1"/>
          </a:solidFill>
          <a:latin typeface="+mn-lt"/>
          <a:ea typeface="+mn-ea"/>
          <a:cs typeface="+mn-cs"/>
        </a:defRPr>
      </a:lvl1pPr>
      <a:lvl2pPr marL="593691" algn="r" defTabSz="1187391" rtl="1" eaLnBrk="1" latinLnBrk="0" hangingPunct="1">
        <a:defRPr sz="1800" kern="1200">
          <a:solidFill>
            <a:schemeClr val="tx1"/>
          </a:solidFill>
          <a:latin typeface="+mn-lt"/>
          <a:ea typeface="+mn-ea"/>
          <a:cs typeface="+mn-cs"/>
        </a:defRPr>
      </a:lvl2pPr>
      <a:lvl3pPr marL="1187391" algn="r" defTabSz="1187391" rtl="1" eaLnBrk="1" latinLnBrk="0" hangingPunct="1">
        <a:defRPr sz="1800" kern="1200">
          <a:solidFill>
            <a:schemeClr val="tx1"/>
          </a:solidFill>
          <a:latin typeface="+mn-lt"/>
          <a:ea typeface="+mn-ea"/>
          <a:cs typeface="+mn-cs"/>
        </a:defRPr>
      </a:lvl3pPr>
      <a:lvl4pPr marL="1781085" algn="r" defTabSz="1187391" rtl="1" eaLnBrk="1" latinLnBrk="0" hangingPunct="1">
        <a:defRPr sz="1800" kern="1200">
          <a:solidFill>
            <a:schemeClr val="tx1"/>
          </a:solidFill>
          <a:latin typeface="+mn-lt"/>
          <a:ea typeface="+mn-ea"/>
          <a:cs typeface="+mn-cs"/>
        </a:defRPr>
      </a:lvl4pPr>
      <a:lvl5pPr marL="2374776" algn="r" defTabSz="1187391" rtl="1" eaLnBrk="1" latinLnBrk="0" hangingPunct="1">
        <a:defRPr sz="1800" kern="1200">
          <a:solidFill>
            <a:schemeClr val="tx1"/>
          </a:solidFill>
          <a:latin typeface="+mn-lt"/>
          <a:ea typeface="+mn-ea"/>
          <a:cs typeface="+mn-cs"/>
        </a:defRPr>
      </a:lvl5pPr>
      <a:lvl6pPr marL="2968465" algn="r" defTabSz="1187391" rtl="1" eaLnBrk="1" latinLnBrk="0" hangingPunct="1">
        <a:defRPr sz="1800" kern="1200">
          <a:solidFill>
            <a:schemeClr val="tx1"/>
          </a:solidFill>
          <a:latin typeface="+mn-lt"/>
          <a:ea typeface="+mn-ea"/>
          <a:cs typeface="+mn-cs"/>
        </a:defRPr>
      </a:lvl6pPr>
      <a:lvl7pPr marL="3562160" algn="r" defTabSz="1187391" rtl="1" eaLnBrk="1" latinLnBrk="0" hangingPunct="1">
        <a:defRPr sz="1800" kern="1200">
          <a:solidFill>
            <a:schemeClr val="tx1"/>
          </a:solidFill>
          <a:latin typeface="+mn-lt"/>
          <a:ea typeface="+mn-ea"/>
          <a:cs typeface="+mn-cs"/>
        </a:defRPr>
      </a:lvl7pPr>
      <a:lvl8pPr marL="4155854" algn="r" defTabSz="1187391" rtl="1" eaLnBrk="1" latinLnBrk="0" hangingPunct="1">
        <a:defRPr sz="1800" kern="1200">
          <a:solidFill>
            <a:schemeClr val="tx1"/>
          </a:solidFill>
          <a:latin typeface="+mn-lt"/>
          <a:ea typeface="+mn-ea"/>
          <a:cs typeface="+mn-cs"/>
        </a:defRPr>
      </a:lvl8pPr>
      <a:lvl9pPr marL="4749550" algn="r" defTabSz="11873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topqualitymarque.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cdapress.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مجموعة 6"/>
          <p:cNvGrpSpPr/>
          <p:nvPr/>
        </p:nvGrpSpPr>
        <p:grpSpPr>
          <a:xfrm>
            <a:off x="131807" y="1"/>
            <a:ext cx="8869352" cy="6621406"/>
            <a:chOff x="108347" y="118119"/>
            <a:chExt cx="2174283" cy="1559954"/>
          </a:xfrm>
        </p:grpSpPr>
        <p:grpSp>
          <p:nvGrpSpPr>
            <p:cNvPr id="2" name="مجموعة 1"/>
            <p:cNvGrpSpPr/>
            <p:nvPr/>
          </p:nvGrpSpPr>
          <p:grpSpPr>
            <a:xfrm>
              <a:off x="108347" y="118119"/>
              <a:ext cx="2174283" cy="1559954"/>
              <a:chOff x="467544" y="247925"/>
              <a:chExt cx="7857964" cy="3209117"/>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47925"/>
                <a:ext cx="7857964" cy="320911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4" name="صورة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0430" y="2131315"/>
                <a:ext cx="1480328" cy="7099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6" name="مربع نص 5"/>
            <p:cNvSpPr txBox="1"/>
            <p:nvPr/>
          </p:nvSpPr>
          <p:spPr>
            <a:xfrm>
              <a:off x="237173" y="233185"/>
              <a:ext cx="1916632" cy="1022039"/>
            </a:xfrm>
            <a:prstGeom prst="rect">
              <a:avLst/>
            </a:prstGeom>
            <a:noFill/>
          </p:spPr>
          <p:txBody>
            <a:bodyPr wrap="square" lIns="48549" tIns="24274" rIns="48549" bIns="24274" rtlCol="1">
              <a:spAutoFit/>
            </a:bodyPr>
            <a:lstStyle/>
            <a:p>
              <a:pPr defTabSz="1187028">
                <a:spcAft>
                  <a:spcPts val="1181"/>
                </a:spcAft>
              </a:pPr>
              <a:r>
                <a:rPr lang="ar-SA" sz="3800" b="1" dirty="0">
                  <a:solidFill>
                    <a:srgbClr val="1F497D">
                      <a:lumMod val="50000"/>
                    </a:srgbClr>
                  </a:solidFill>
                  <a:cs typeface="SKR HEAD1" pitchFamily="2" charset="-78"/>
                </a:rPr>
                <a:t>جامعة المجمعة                                  كلية التربية بالزلفي</a:t>
              </a:r>
              <a:endParaRPr lang="en-US" sz="3800" b="1" dirty="0">
                <a:solidFill>
                  <a:srgbClr val="1F497D">
                    <a:lumMod val="50000"/>
                  </a:srgbClr>
                </a:solidFill>
                <a:cs typeface="SKR HEAD1" pitchFamily="2" charset="-78"/>
              </a:endParaRPr>
            </a:p>
            <a:p>
              <a:pPr defTabSz="1187028">
                <a:spcAft>
                  <a:spcPts val="1181"/>
                </a:spcAft>
              </a:pPr>
              <a:r>
                <a:rPr lang="ar-SA" sz="3800" b="1" dirty="0">
                  <a:solidFill>
                    <a:srgbClr val="1F497D">
                      <a:lumMod val="50000"/>
                    </a:srgbClr>
                  </a:solidFill>
                  <a:cs typeface="SKR HEAD1" pitchFamily="2" charset="-78"/>
                </a:rPr>
                <a:t>اسم المدرب</a:t>
              </a:r>
              <a:r>
                <a:rPr lang="ar-EG" sz="3800" b="1" dirty="0">
                  <a:solidFill>
                    <a:srgbClr val="1F497D">
                      <a:lumMod val="50000"/>
                    </a:srgbClr>
                  </a:solidFill>
                  <a:cs typeface="SKR HEAD1" pitchFamily="2" charset="-78"/>
                </a:rPr>
                <a:t>: </a:t>
              </a:r>
              <a:r>
                <a:rPr lang="ar-SA" sz="3800" b="1" dirty="0">
                  <a:solidFill>
                    <a:srgbClr val="040CA8"/>
                  </a:solidFill>
                  <a:cs typeface="SKR HEAD1" pitchFamily="2" charset="-78"/>
                </a:rPr>
                <a:t>ماجدة حسام الدين سيد</a:t>
              </a:r>
              <a:endParaRPr lang="ar-EG" sz="3800" b="1" dirty="0">
                <a:solidFill>
                  <a:srgbClr val="040CA8"/>
                </a:solidFill>
                <a:cs typeface="SKR HEAD1" pitchFamily="2" charset="-78"/>
              </a:endParaRPr>
            </a:p>
            <a:p>
              <a:pPr defTabSz="1187028">
                <a:spcAft>
                  <a:spcPts val="1181"/>
                </a:spcAft>
              </a:pPr>
              <a:r>
                <a:rPr lang="ar-EG" sz="3800" b="1" dirty="0">
                  <a:solidFill>
                    <a:srgbClr val="1F497D">
                      <a:lumMod val="50000"/>
                    </a:srgbClr>
                  </a:solidFill>
                  <a:cs typeface="SKR HEAD1" pitchFamily="2" charset="-78"/>
                </a:rPr>
                <a:t>القسم: </a:t>
              </a:r>
              <a:r>
                <a:rPr lang="ar-EG" sz="3800" b="1" dirty="0">
                  <a:solidFill>
                    <a:srgbClr val="040CA8"/>
                  </a:solidFill>
                  <a:cs typeface="SKR HEAD1" pitchFamily="2" charset="-78"/>
                </a:rPr>
                <a:t>العلوم التربوية</a:t>
              </a:r>
            </a:p>
            <a:p>
              <a:pPr defTabSz="1187028">
                <a:spcAft>
                  <a:spcPts val="1181"/>
                </a:spcAft>
              </a:pPr>
              <a:r>
                <a:rPr lang="ar-EG" sz="3800" b="1" dirty="0">
                  <a:solidFill>
                    <a:srgbClr val="1F497D">
                      <a:lumMod val="50000"/>
                    </a:srgbClr>
                  </a:solidFill>
                  <a:cs typeface="SKR HEAD1" pitchFamily="2" charset="-78"/>
                </a:rPr>
                <a:t>التخصص الدقيق: </a:t>
              </a:r>
              <a:r>
                <a:rPr lang="ar-SA" sz="3800" b="1" dirty="0">
                  <a:solidFill>
                    <a:srgbClr val="040CA8"/>
                  </a:solidFill>
                  <a:cs typeface="SKR HEAD1" pitchFamily="2" charset="-78"/>
                </a:rPr>
                <a:t>مناهج وطرق تدريس اللغة العربية</a:t>
              </a:r>
              <a:endParaRPr lang="ar-EG" sz="3800" b="1" dirty="0">
                <a:solidFill>
                  <a:srgbClr val="040CA8"/>
                </a:solidFill>
                <a:cs typeface="SKR HEAD1" pitchFamily="2" charset="-78"/>
              </a:endParaRPr>
            </a:p>
            <a:p>
              <a:pPr defTabSz="1187028">
                <a:spcAft>
                  <a:spcPts val="1181"/>
                </a:spcAft>
              </a:pPr>
              <a:r>
                <a:rPr lang="ar-SA" sz="3800" b="1" dirty="0">
                  <a:solidFill>
                    <a:srgbClr val="1F497D">
                      <a:lumMod val="50000"/>
                    </a:srgbClr>
                  </a:solidFill>
                  <a:cs typeface="SKR HEAD1" pitchFamily="2" charset="-78"/>
                </a:rPr>
                <a:t>عنوان الدورة </a:t>
              </a:r>
              <a:r>
                <a:rPr lang="ar-EG" sz="3800" b="1" dirty="0">
                  <a:solidFill>
                    <a:srgbClr val="1F497D">
                      <a:lumMod val="50000"/>
                    </a:srgbClr>
                  </a:solidFill>
                  <a:cs typeface="SKR HEAD1" pitchFamily="2" charset="-78"/>
                </a:rPr>
                <a:t>: </a:t>
              </a:r>
              <a:r>
                <a:rPr lang="ar-SA" sz="3800" b="1" dirty="0" smtClean="0">
                  <a:solidFill>
                    <a:srgbClr val="040CA8"/>
                  </a:solidFill>
                  <a:cs typeface="SKR HEAD1" pitchFamily="2" charset="-78"/>
                </a:rPr>
                <a:t>استراتيجيات البحوث المتميزة</a:t>
              </a:r>
              <a:endParaRPr lang="ar-EG" sz="3800" b="1" dirty="0">
                <a:solidFill>
                  <a:srgbClr val="040CA8"/>
                </a:solidFill>
                <a:cs typeface="SKR HEAD1" pitchFamily="2" charset="-78"/>
              </a:endParaRPr>
            </a:p>
            <a:p>
              <a:pPr defTabSz="1187028">
                <a:spcAft>
                  <a:spcPts val="1181"/>
                </a:spcAft>
              </a:pPr>
              <a:r>
                <a:rPr lang="ar-SA" sz="3800" b="1" dirty="0">
                  <a:solidFill>
                    <a:srgbClr val="1F497D">
                      <a:lumMod val="50000"/>
                    </a:srgbClr>
                  </a:solidFill>
                  <a:cs typeface="SKR HEAD1" pitchFamily="2" charset="-78"/>
                </a:rPr>
                <a:t>الفئة المستهدفة </a:t>
              </a:r>
              <a:r>
                <a:rPr lang="ar-EG" sz="3800" b="1" dirty="0">
                  <a:solidFill>
                    <a:srgbClr val="040CA8"/>
                  </a:solidFill>
                  <a:cs typeface="SKR HEAD1" pitchFamily="2" charset="-78"/>
                </a:rPr>
                <a:t>:</a:t>
              </a:r>
              <a:r>
                <a:rPr lang="ar-SA" sz="3800" b="1" dirty="0">
                  <a:solidFill>
                    <a:srgbClr val="040CA8"/>
                  </a:solidFill>
                  <a:cs typeface="SKR HEAD1" pitchFamily="2" charset="-78"/>
                </a:rPr>
                <a:t>أعضاء هيئة التدريس</a:t>
              </a:r>
            </a:p>
          </p:txBody>
        </p:sp>
      </p:grpSp>
    </p:spTree>
    <p:extLst>
      <p:ext uri="{BB962C8B-B14F-4D97-AF65-F5344CB8AC3E}">
        <p14:creationId xmlns:p14="http://schemas.microsoft.com/office/powerpoint/2010/main" val="1455389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استراتيجية فكر اقرن شارك</a:t>
            </a:r>
            <a:endParaRPr lang="ar-SA" dirty="0"/>
          </a:p>
        </p:txBody>
      </p:sp>
      <p:sp>
        <p:nvSpPr>
          <p:cNvPr id="3" name="عنصر نائب للمحتوى 2"/>
          <p:cNvSpPr>
            <a:spLocks noGrp="1"/>
          </p:cNvSpPr>
          <p:nvPr>
            <p:ph idx="1"/>
          </p:nvPr>
        </p:nvSpPr>
        <p:spPr/>
        <p:txBody>
          <a:bodyPr>
            <a:normAutofit/>
          </a:bodyPr>
          <a:lstStyle/>
          <a:p>
            <a:r>
              <a:rPr lang="ar-SA" dirty="0" smtClean="0"/>
              <a:t>ويمكن تطبيق الطريقة السابقة داخل محاضرات المناهج وطرق التدريس وفقا للخطوات الآتية :</a:t>
            </a:r>
          </a:p>
          <a:p>
            <a:r>
              <a:rPr lang="ar-SA" dirty="0" smtClean="0"/>
              <a:t>- مثال تطرح المحاضرة سؤال علي الطالبات وليكن ما الأفعال المناسبة للأهداف المعرفية؟ وتطلب من الطالبات التفكير في السؤال بشكل فردي</a:t>
            </a:r>
          </a:p>
          <a:p>
            <a:r>
              <a:rPr lang="ar-SA" dirty="0" smtClean="0"/>
              <a:t>- تنوه المحاضرة علي  أهمية تشكيل ثنائيات داخل القاعة للمناقشة في هذه الأفعال </a:t>
            </a:r>
          </a:p>
          <a:p>
            <a:r>
              <a:rPr lang="ar-SA" dirty="0" smtClean="0"/>
              <a:t>- تختار المحاضرة أكثر الثنائيات المتحمسة والتي تتحاور بشكل حيوي في المحاضرة وتطلب منهن أن يذكرن الأفعال ويصغن منها بعض الأهداف بحيث </a:t>
            </a:r>
            <a:r>
              <a:rPr lang="ar-SA" dirty="0" err="1" smtClean="0"/>
              <a:t>تذكرالأهداف</a:t>
            </a:r>
            <a:r>
              <a:rPr lang="ar-SA" dirty="0" smtClean="0"/>
              <a:t> العضو الأول في الثنائي وتصوغه الثانية وهكذا</a:t>
            </a:r>
            <a:endParaRPr lang="ar-SA" dirty="0"/>
          </a:p>
        </p:txBody>
      </p:sp>
    </p:spTree>
    <p:extLst>
      <p:ext uri="{BB962C8B-B14F-4D97-AF65-F5344CB8AC3E}">
        <p14:creationId xmlns:p14="http://schemas.microsoft.com/office/powerpoint/2010/main" val="1965123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استراتيجية الورقة الفارغة </a:t>
            </a:r>
            <a:r>
              <a:rPr lang="en-US" dirty="0" smtClean="0"/>
              <a:t>blank sheet</a:t>
            </a:r>
            <a:endParaRPr lang="ar-SA" dirty="0"/>
          </a:p>
        </p:txBody>
      </p:sp>
      <p:sp>
        <p:nvSpPr>
          <p:cNvPr id="3" name="عنصر نائب للمحتوى 2"/>
          <p:cNvSpPr>
            <a:spLocks noGrp="1"/>
          </p:cNvSpPr>
          <p:nvPr>
            <p:ph idx="1"/>
          </p:nvPr>
        </p:nvSpPr>
        <p:spPr/>
        <p:txBody>
          <a:bodyPr>
            <a:normAutofit/>
          </a:bodyPr>
          <a:lstStyle/>
          <a:p>
            <a:r>
              <a:rPr lang="ar-SA" dirty="0" smtClean="0"/>
              <a:t>وهي استراتيجية تمهيدية تسعى إلى استثارة ذهن الطالبات للموضوع الجديد حيث تعلن الأستاذة عن موضوع المحاضرة وبعدها تزود الطالبات بورقة فارغة يكتبن فيها المجالات التي أثارت اهتمامهن تجاه الموضوع الذي يدرس </a:t>
            </a:r>
          </a:p>
          <a:p>
            <a:r>
              <a:rPr lang="ar-SA" dirty="0" smtClean="0"/>
              <a:t>- تناقش الأستاذة الطالبات في المجالات السابقة وتكتب بعدها التوقعات علي السبورة وهذه التوقعات هي الأفكار الجزئية للمحاضرة أو العناصر التي يتوقع  الطالبات أنهن سيدرسونها ويرون أنها مهمة لتغطية جميع جوانب الموضوع </a:t>
            </a:r>
          </a:p>
          <a:p>
            <a:endParaRPr lang="ar-SA" dirty="0"/>
          </a:p>
        </p:txBody>
      </p:sp>
    </p:spTree>
    <p:extLst>
      <p:ext uri="{BB962C8B-B14F-4D97-AF65-F5344CB8AC3E}">
        <p14:creationId xmlns:p14="http://schemas.microsoft.com/office/powerpoint/2010/main" val="612260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استراتيجية الورقة الفارغة</a:t>
            </a:r>
            <a:endParaRPr lang="ar-SA" dirty="0"/>
          </a:p>
        </p:txBody>
      </p:sp>
      <p:sp>
        <p:nvSpPr>
          <p:cNvPr id="3" name="عنصر نائب للمحتوى 2"/>
          <p:cNvSpPr>
            <a:spLocks noGrp="1"/>
          </p:cNvSpPr>
          <p:nvPr>
            <p:ph idx="1"/>
          </p:nvPr>
        </p:nvSpPr>
        <p:spPr/>
        <p:txBody>
          <a:bodyPr/>
          <a:lstStyle/>
          <a:p>
            <a:r>
              <a:rPr lang="ar-SA" dirty="0" smtClean="0"/>
              <a:t>ويمكن تطبيق هذه الاستراتيجية أثناء المحاضرة بأن تعلن الأستاذة عن موضوع المحاضرة </a:t>
            </a:r>
          </a:p>
          <a:p>
            <a:pPr marL="68580" indent="0">
              <a:buNone/>
            </a:pPr>
            <a:r>
              <a:rPr lang="ar-SA" dirty="0" smtClean="0"/>
              <a:t>وليكن ( الأخطاء الشائعة للطالبات المعلمات أثناء الشرح داخل حجرة الصف)</a:t>
            </a:r>
          </a:p>
          <a:p>
            <a:r>
              <a:rPr lang="ar-SA" dirty="0" smtClean="0"/>
              <a:t>- بعدها تكتب الطالبات بعض الأخطاء داخل الورقة </a:t>
            </a:r>
          </a:p>
          <a:p>
            <a:r>
              <a:rPr lang="ar-SA" dirty="0" smtClean="0"/>
              <a:t>- تناقش الأستاذة الطالبات في تلك الأخطاء وبعدها تكتب التوقعات علي السبورة وتستأنف شرح بقية عناصر الموضوع</a:t>
            </a:r>
            <a:endParaRPr lang="ar-SA" dirty="0"/>
          </a:p>
        </p:txBody>
      </p:sp>
    </p:spTree>
    <p:extLst>
      <p:ext uri="{BB962C8B-B14F-4D97-AF65-F5344CB8AC3E}">
        <p14:creationId xmlns:p14="http://schemas.microsoft.com/office/powerpoint/2010/main" val="3428007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استراتيجية خلية التعلم </a:t>
            </a:r>
            <a:r>
              <a:rPr lang="en-US" dirty="0" smtClean="0"/>
              <a:t>learning cell</a:t>
            </a:r>
            <a:endParaRPr lang="ar-SA" dirty="0"/>
          </a:p>
        </p:txBody>
      </p:sp>
      <p:sp>
        <p:nvSpPr>
          <p:cNvPr id="3" name="عنصر نائب للمحتوى 2"/>
          <p:cNvSpPr>
            <a:spLocks noGrp="1"/>
          </p:cNvSpPr>
          <p:nvPr>
            <p:ph idx="1"/>
          </p:nvPr>
        </p:nvSpPr>
        <p:spPr/>
        <p:txBody>
          <a:bodyPr>
            <a:normAutofit/>
          </a:bodyPr>
          <a:lstStyle/>
          <a:p>
            <a:r>
              <a:rPr lang="ar-SA" b="1" dirty="0" smtClean="0"/>
              <a:t>خلية التعلم </a:t>
            </a:r>
            <a:r>
              <a:rPr lang="ar-SA" dirty="0" smtClean="0"/>
              <a:t>هي عملية تعليمية تقوم علي تأليف مجموعات من الطالبات وتوزع الأدوار علي الطالبات داخل المجموعة بحيث تكلف نصف المجموعة بتوجيه الأسئلة والنصف الآخر بالإجابة عنها ويقوم الأستاذ أو المحاضر بالتعليق علي كل إجابة ومناقشتها وتعديل ما بها من أخطاء</a:t>
            </a:r>
          </a:p>
          <a:p>
            <a:r>
              <a:rPr lang="ar-SA" dirty="0" smtClean="0"/>
              <a:t>* ويمكن تطبيق هذه الاستراتيجية داخل المحاضرة علي النحو التالي :</a:t>
            </a:r>
          </a:p>
          <a:p>
            <a:endParaRPr lang="ar-SA" dirty="0"/>
          </a:p>
        </p:txBody>
      </p:sp>
    </p:spTree>
    <p:extLst>
      <p:ext uri="{BB962C8B-B14F-4D97-AF65-F5344CB8AC3E}">
        <p14:creationId xmlns:p14="http://schemas.microsoft.com/office/powerpoint/2010/main" val="3144293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استراتيجية خلية التعلم</a:t>
            </a:r>
            <a:endParaRPr lang="ar-SA" dirty="0"/>
          </a:p>
        </p:txBody>
      </p:sp>
      <p:sp>
        <p:nvSpPr>
          <p:cNvPr id="3" name="عنصر نائب للمحتوى 2"/>
          <p:cNvSpPr>
            <a:spLocks noGrp="1"/>
          </p:cNvSpPr>
          <p:nvPr>
            <p:ph idx="1"/>
          </p:nvPr>
        </p:nvSpPr>
        <p:spPr/>
        <p:txBody>
          <a:bodyPr/>
          <a:lstStyle/>
          <a:p>
            <a:pPr lvl="0">
              <a:buClr>
                <a:srgbClr val="A04DA3"/>
              </a:buClr>
            </a:pPr>
            <a:r>
              <a:rPr lang="ar-SA" sz="2600" dirty="0">
                <a:solidFill>
                  <a:prstClr val="black"/>
                </a:solidFill>
              </a:rPr>
              <a:t>* تقسم الطالبات داخل القاعة إلي مجموعات يطلق علي كل مجموعة اسم تختاره المجموعة بنفسها مثل مجموعة المبدعين وتقسم المجموعة إلي قسمين القسم الأول يتضمن الطالبات اللاتي يطرحن الأسئلة كما في السؤال التالي :</a:t>
            </a:r>
          </a:p>
          <a:p>
            <a:pPr lvl="0">
              <a:buClr>
                <a:srgbClr val="A04DA3"/>
              </a:buClr>
            </a:pPr>
            <a:r>
              <a:rPr lang="ar-SA" sz="2600" dirty="0">
                <a:solidFill>
                  <a:prstClr val="black"/>
                </a:solidFill>
              </a:rPr>
              <a:t>ما مهارات العرض عند الطالبة المعلمة؟</a:t>
            </a:r>
            <a:endParaRPr lang="ar-SA" dirty="0" smtClean="0"/>
          </a:p>
          <a:p>
            <a:r>
              <a:rPr lang="ar-SA" dirty="0" smtClean="0"/>
              <a:t>القسم الثاني يجيب عن السؤال بذكر المهارات الأساسية مع الالتزام بالتناوب في الاجابة </a:t>
            </a:r>
          </a:p>
          <a:p>
            <a:r>
              <a:rPr lang="ar-SA" dirty="0" smtClean="0"/>
              <a:t>في الخطوة الأخيرة تقوم الأستاذة بالتعليق علي كل إجابة وتصحيح الأخطاء </a:t>
            </a:r>
            <a:endParaRPr lang="ar-SA" dirty="0"/>
          </a:p>
        </p:txBody>
      </p:sp>
    </p:spTree>
    <p:extLst>
      <p:ext uri="{BB962C8B-B14F-4D97-AF65-F5344CB8AC3E}">
        <p14:creationId xmlns:p14="http://schemas.microsoft.com/office/powerpoint/2010/main" val="2091655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استراتيجية مدونات مجموعات التعلم التعاوني </a:t>
            </a:r>
            <a:r>
              <a:rPr lang="en-US" dirty="0" smtClean="0"/>
              <a:t>collaborative learning notes</a:t>
            </a:r>
            <a:endParaRPr lang="ar-SA" dirty="0"/>
          </a:p>
        </p:txBody>
      </p:sp>
      <p:sp>
        <p:nvSpPr>
          <p:cNvPr id="3" name="عنصر نائب للمحتوى 2"/>
          <p:cNvSpPr>
            <a:spLocks noGrp="1"/>
          </p:cNvSpPr>
          <p:nvPr>
            <p:ph idx="1"/>
          </p:nvPr>
        </p:nvSpPr>
        <p:spPr/>
        <p:txBody>
          <a:bodyPr>
            <a:normAutofit/>
          </a:bodyPr>
          <a:lstStyle/>
          <a:p>
            <a:r>
              <a:rPr lang="ar-SA" dirty="0" smtClean="0"/>
              <a:t>تقوم هذه الاستراتيجية علي تشكيل مجموعات من خمس إلي ست طالبات وتقوم كل واحدة منهن بدور محدد علي النحو التالي ( العارض- الميقاتي – المسجل – القائد – الرئيس – مسئول الموارد)</a:t>
            </a:r>
          </a:p>
          <a:p>
            <a:r>
              <a:rPr lang="ar-SA" dirty="0" smtClean="0"/>
              <a:t>وتكلف الطالبات بأداء مهمة معينة بشكل جماعي وهذه المهمة ممكن أن تكون إجابة عن سؤال أو إقامة مشروع ويتم تسجيل الاجابة أو التخطيط للمشروع داخل المدونة الموجودة مع المسجل وبذلك يمكن للطالبات التدقيق والمراجعة في العمل المطلوب قبل تقديمه للأستاذة المحاضرة </a:t>
            </a:r>
            <a:endParaRPr lang="ar-SA" dirty="0"/>
          </a:p>
        </p:txBody>
      </p:sp>
    </p:spTree>
    <p:extLst>
      <p:ext uri="{BB962C8B-B14F-4D97-AF65-F5344CB8AC3E}">
        <p14:creationId xmlns:p14="http://schemas.microsoft.com/office/powerpoint/2010/main" val="3571736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تابع استراتيجية مدونات مجموعات التعلم التعاوني</a:t>
            </a:r>
            <a:endParaRPr lang="ar-SA" dirty="0"/>
          </a:p>
        </p:txBody>
      </p:sp>
      <p:sp>
        <p:nvSpPr>
          <p:cNvPr id="3" name="عنصر نائب للمحتوى 2"/>
          <p:cNvSpPr>
            <a:spLocks noGrp="1"/>
          </p:cNvSpPr>
          <p:nvPr>
            <p:ph idx="1"/>
          </p:nvPr>
        </p:nvSpPr>
        <p:spPr/>
        <p:txBody>
          <a:bodyPr/>
          <a:lstStyle/>
          <a:p>
            <a:r>
              <a:rPr lang="ar-SA" dirty="0" smtClean="0"/>
              <a:t>ويمكن تطبيق هذه الاستراتيجية داخل المحاضرة من خلال تقسيم الطالبات إلي مجموعات وتوزع قائدة كل مجموعة الأدوار علي أفراد المجموعة ثم تعطيهم المحاضرة سؤال مثل ما فائدة تقويم الدرس؟</a:t>
            </a:r>
          </a:p>
          <a:p>
            <a:r>
              <a:rPr lang="ar-SA" dirty="0" smtClean="0"/>
              <a:t>وتتيح لهم خمس دقائق من الوقت ليدونوا إجاباتهم ثم تناقش كل مجموعة في </a:t>
            </a:r>
            <a:r>
              <a:rPr lang="ar-SA" smtClean="0"/>
              <a:t>الاجابات وتستنبط معهم الصحيح منها</a:t>
            </a:r>
            <a:endParaRPr lang="ar-SA"/>
          </a:p>
        </p:txBody>
      </p:sp>
    </p:spTree>
    <p:extLst>
      <p:ext uri="{BB962C8B-B14F-4D97-AF65-F5344CB8AC3E}">
        <p14:creationId xmlns:p14="http://schemas.microsoft.com/office/powerpoint/2010/main" val="49866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r>
              <a:rPr lang="ar-SA" dirty="0" smtClean="0"/>
              <a:t>خلق بيئة تعلم جذابة </a:t>
            </a:r>
            <a:endParaRPr lang="ar-SA" dirty="0"/>
          </a:p>
        </p:txBody>
      </p:sp>
      <p:sp>
        <p:nvSpPr>
          <p:cNvPr id="3" name="عنصر نائب للمحتوى 2"/>
          <p:cNvSpPr>
            <a:spLocks noGrp="1"/>
          </p:cNvSpPr>
          <p:nvPr>
            <p:ph idx="1"/>
          </p:nvPr>
        </p:nvSpPr>
        <p:spPr/>
        <p:txBody>
          <a:bodyPr>
            <a:normAutofit/>
          </a:bodyPr>
          <a:lstStyle/>
          <a:p>
            <a:r>
              <a:rPr lang="ar-SA" dirty="0" smtClean="0"/>
              <a:t>في ضوء الاستراتيجيات السابقة التي قد تسهم في زيادة فعالية الطلاب وحل بعض المشكلات التدريسية لديهم ينبغي أن نوضح بعض العناصر المرتبطة بتطبيق تلك الاستراتيجيات بصورة صحيحة وهي:</a:t>
            </a:r>
          </a:p>
          <a:p>
            <a:r>
              <a:rPr lang="ar-SA" b="1" dirty="0" smtClean="0"/>
              <a:t>أولا</a:t>
            </a:r>
            <a:r>
              <a:rPr lang="ar-SA" dirty="0" smtClean="0"/>
              <a:t> : </a:t>
            </a:r>
            <a:r>
              <a:rPr lang="ar-SA" b="1" dirty="0" smtClean="0"/>
              <a:t>خلق بيئة تعلم جذابة </a:t>
            </a:r>
            <a:r>
              <a:rPr lang="ar-SA" dirty="0" smtClean="0"/>
              <a:t>من خلال  ما يلي:</a:t>
            </a:r>
          </a:p>
          <a:p>
            <a:r>
              <a:rPr lang="ar-SA" dirty="0" smtClean="0"/>
              <a:t>1- توفير بيئة تعلم آمنة </a:t>
            </a:r>
          </a:p>
          <a:p>
            <a:r>
              <a:rPr lang="ar-SA" dirty="0" smtClean="0"/>
              <a:t>2- وجود علاقات اجتماعية ناجحة بين الطلاب وبعضهم البعض وبينهم وبين المعلم</a:t>
            </a:r>
          </a:p>
        </p:txBody>
      </p:sp>
    </p:spTree>
    <p:extLst>
      <p:ext uri="{BB962C8B-B14F-4D97-AF65-F5344CB8AC3E}">
        <p14:creationId xmlns:p14="http://schemas.microsoft.com/office/powerpoint/2010/main" val="3167688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خلق بيئة تعلم جذابة</a:t>
            </a:r>
            <a:endParaRPr lang="ar-SA" dirty="0"/>
          </a:p>
        </p:txBody>
      </p:sp>
      <p:sp>
        <p:nvSpPr>
          <p:cNvPr id="3" name="عنصر نائب للمحتوى 2"/>
          <p:cNvSpPr>
            <a:spLocks noGrp="1"/>
          </p:cNvSpPr>
          <p:nvPr>
            <p:ph idx="1"/>
          </p:nvPr>
        </p:nvSpPr>
        <p:spPr/>
        <p:txBody>
          <a:bodyPr/>
          <a:lstStyle/>
          <a:p>
            <a:r>
              <a:rPr lang="ar-SA" dirty="0" smtClean="0"/>
              <a:t>3- توفير المؤثرات البصرية في التدريس</a:t>
            </a:r>
          </a:p>
          <a:p>
            <a:r>
              <a:rPr lang="ar-SA" dirty="0" smtClean="0"/>
              <a:t>4- طرح أسئلة تثير فضول الطلاب مثل الأسئلة الغامضة والمحيرة </a:t>
            </a:r>
          </a:p>
          <a:p>
            <a:r>
              <a:rPr lang="ar-SA" dirty="0" smtClean="0"/>
              <a:t>5- تهيئة المناخ التعليمي الذي يخرج منتج قيم </a:t>
            </a:r>
          </a:p>
          <a:p>
            <a:r>
              <a:rPr lang="ar-SA" dirty="0" smtClean="0"/>
              <a:t>6- وضع احتياجات الطالبات في الاعتبار </a:t>
            </a:r>
          </a:p>
          <a:p>
            <a:r>
              <a:rPr lang="ar-SA" dirty="0" smtClean="0"/>
              <a:t>7- تعزيز ودعم الطالب المتفاعل وخاصة كثير الأسئلة </a:t>
            </a:r>
            <a:endParaRPr lang="ar-SA" dirty="0"/>
          </a:p>
        </p:txBody>
      </p:sp>
    </p:spTree>
    <p:extLst>
      <p:ext uri="{BB962C8B-B14F-4D97-AF65-F5344CB8AC3E}">
        <p14:creationId xmlns:p14="http://schemas.microsoft.com/office/powerpoint/2010/main" val="17593153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ثانيا التزام أعضاء هيئة التدريس ببعض الإرشادات مثل:</a:t>
            </a:r>
            <a:endParaRPr lang="ar-SA" dirty="0"/>
          </a:p>
        </p:txBody>
      </p:sp>
      <p:sp>
        <p:nvSpPr>
          <p:cNvPr id="3" name="عنصر نائب للمحتوى 2"/>
          <p:cNvSpPr>
            <a:spLocks noGrp="1"/>
          </p:cNvSpPr>
          <p:nvPr>
            <p:ph idx="1"/>
          </p:nvPr>
        </p:nvSpPr>
        <p:spPr/>
        <p:txBody>
          <a:bodyPr>
            <a:normAutofit/>
          </a:bodyPr>
          <a:lstStyle/>
          <a:p>
            <a:r>
              <a:rPr lang="ar-SA" dirty="0" smtClean="0"/>
              <a:t>1- تنوع نبرات الصوت فيما يسمي </a:t>
            </a:r>
            <a:r>
              <a:rPr lang="ar-SA" b="1" dirty="0" smtClean="0"/>
              <a:t>(</a:t>
            </a:r>
            <a:r>
              <a:rPr lang="en-US" b="1" dirty="0" smtClean="0"/>
              <a:t>voice matching</a:t>
            </a:r>
            <a:r>
              <a:rPr lang="ar-SA" dirty="0" smtClean="0"/>
              <a:t>)</a:t>
            </a:r>
          </a:p>
          <a:p>
            <a:r>
              <a:rPr lang="ar-SA" dirty="0" smtClean="0"/>
              <a:t>فالصوت المرتفع الذي يتسم بالعنف اللفظي سينتج استجابة عنيفة من الطالب</a:t>
            </a:r>
          </a:p>
          <a:p>
            <a:r>
              <a:rPr lang="ar-SA" dirty="0" smtClean="0"/>
              <a:t>2- </a:t>
            </a:r>
            <a:r>
              <a:rPr lang="en-US" dirty="0" smtClean="0"/>
              <a:t>self calm</a:t>
            </a:r>
            <a:r>
              <a:rPr lang="ar-SA" dirty="0" smtClean="0"/>
              <a:t> مارس عادات الاسترخاء والهدوء إذا شعرت بالتوتر أثناء التعامل مع الطلاب </a:t>
            </a:r>
          </a:p>
          <a:p>
            <a:r>
              <a:rPr lang="ar-SA" dirty="0" smtClean="0"/>
              <a:t>3- </a:t>
            </a:r>
            <a:r>
              <a:rPr lang="en-US" dirty="0" smtClean="0"/>
              <a:t>move in</a:t>
            </a:r>
            <a:r>
              <a:rPr lang="ar-SA" dirty="0" smtClean="0"/>
              <a:t> اقترب من الطالب الذي تريد أن تتحدث إليه وتجنب أن تنادي عليه بشكل غير لائق</a:t>
            </a:r>
          </a:p>
          <a:p>
            <a:r>
              <a:rPr lang="ar-SA" dirty="0" smtClean="0"/>
              <a:t>4- كلف الطلاب بعمل </a:t>
            </a:r>
            <a:r>
              <a:rPr lang="ar-SA" dirty="0" err="1" smtClean="0"/>
              <a:t>بوسترات</a:t>
            </a:r>
            <a:r>
              <a:rPr lang="ar-SA" dirty="0" smtClean="0"/>
              <a:t> ولوحات إرشادية يشيرون فيها إلي أهم الارشادات الوقائية من المخاطر التي تحيط بهم وذلك حسب فئاتهم العمرية</a:t>
            </a:r>
            <a:endParaRPr lang="ar-SA" dirty="0"/>
          </a:p>
        </p:txBody>
      </p:sp>
    </p:spTree>
    <p:extLst>
      <p:ext uri="{BB962C8B-B14F-4D97-AF65-F5344CB8AC3E}">
        <p14:creationId xmlns:p14="http://schemas.microsoft.com/office/powerpoint/2010/main" val="1241169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مجموعة 6"/>
          <p:cNvGrpSpPr/>
          <p:nvPr/>
        </p:nvGrpSpPr>
        <p:grpSpPr>
          <a:xfrm>
            <a:off x="2" y="0"/>
            <a:ext cx="9144000" cy="6858000"/>
            <a:chOff x="-131089" y="118119"/>
            <a:chExt cx="2448735" cy="1446398"/>
          </a:xfrm>
        </p:grpSpPr>
        <p:grpSp>
          <p:nvGrpSpPr>
            <p:cNvPr id="2" name="مجموعة 1"/>
            <p:cNvGrpSpPr/>
            <p:nvPr/>
          </p:nvGrpSpPr>
          <p:grpSpPr>
            <a:xfrm>
              <a:off x="-131089" y="118119"/>
              <a:ext cx="2448735" cy="1446398"/>
              <a:chOff x="-397789" y="247925"/>
              <a:chExt cx="8849845" cy="2975511"/>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7789" y="247925"/>
                <a:ext cx="8849845" cy="297551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4" name="صورة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6813318" y="2434586"/>
                <a:ext cx="1255991" cy="6024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6" name="مربع نص 5"/>
            <p:cNvSpPr txBox="1"/>
            <p:nvPr/>
          </p:nvSpPr>
          <p:spPr>
            <a:xfrm>
              <a:off x="101664" y="275743"/>
              <a:ext cx="2110077" cy="922355"/>
            </a:xfrm>
            <a:prstGeom prst="rect">
              <a:avLst/>
            </a:prstGeom>
            <a:noFill/>
          </p:spPr>
          <p:txBody>
            <a:bodyPr wrap="square" lIns="48549" tIns="24274" rIns="48549" bIns="24274" rtlCol="1">
              <a:spAutoFit/>
            </a:bodyPr>
            <a:lstStyle/>
            <a:p>
              <a:pPr algn="l" defTabSz="1187270">
                <a:spcAft>
                  <a:spcPts val="1181"/>
                </a:spcAft>
              </a:pPr>
              <a:r>
                <a:rPr lang="ar-SA" sz="3300" b="1" dirty="0">
                  <a:solidFill>
                    <a:srgbClr val="1F497D">
                      <a:lumMod val="50000"/>
                    </a:srgbClr>
                  </a:solidFill>
                  <a:cs typeface="AL-Mateen" pitchFamily="2" charset="-78"/>
                </a:rPr>
                <a:t>                                                                     </a:t>
              </a:r>
              <a:r>
                <a:rPr lang="en-US" sz="3300" b="1" dirty="0">
                  <a:solidFill>
                    <a:srgbClr val="1F497D">
                      <a:lumMod val="50000"/>
                    </a:srgbClr>
                  </a:solidFill>
                  <a:cs typeface="AL-Mateen" pitchFamily="2" charset="-78"/>
                </a:rPr>
                <a:t>Majmah university </a:t>
              </a:r>
            </a:p>
            <a:p>
              <a:pPr algn="l" defTabSz="1187270">
                <a:spcAft>
                  <a:spcPts val="1181"/>
                </a:spcAft>
              </a:pPr>
              <a:r>
                <a:rPr lang="en-US" sz="3300" b="1" dirty="0">
                  <a:solidFill>
                    <a:srgbClr val="1F497D">
                      <a:lumMod val="50000"/>
                    </a:srgbClr>
                  </a:solidFill>
                  <a:cs typeface="AL-Mateen" pitchFamily="2" charset="-78"/>
                </a:rPr>
                <a:t>Faculty of education at Alzulfi</a:t>
              </a:r>
              <a:endParaRPr lang="ar-SA" sz="3300" b="1" dirty="0">
                <a:solidFill>
                  <a:srgbClr val="1F497D">
                    <a:lumMod val="50000"/>
                  </a:srgbClr>
                </a:solidFill>
                <a:cs typeface="AL-Mateen" pitchFamily="2" charset="-78"/>
              </a:endParaRPr>
            </a:p>
            <a:p>
              <a:pPr algn="l" defTabSz="1187270">
                <a:spcAft>
                  <a:spcPts val="1181"/>
                </a:spcAft>
              </a:pPr>
              <a:r>
                <a:rPr lang="en-US" sz="3300" b="1" dirty="0">
                  <a:solidFill>
                    <a:srgbClr val="1F497D">
                      <a:lumMod val="50000"/>
                    </a:srgbClr>
                  </a:solidFill>
                  <a:cs typeface="AL-Mateen" pitchFamily="2" charset="-78"/>
                </a:rPr>
                <a:t>Name: </a:t>
              </a:r>
              <a:r>
                <a:rPr lang="en-US" sz="3300" b="1" dirty="0" err="1">
                  <a:solidFill>
                    <a:srgbClr val="040CA8"/>
                  </a:solidFill>
                  <a:cs typeface="SKR HEAD1" pitchFamily="2" charset="-78"/>
                </a:rPr>
                <a:t>magda</a:t>
              </a:r>
              <a:r>
                <a:rPr lang="en-US" sz="3300" b="1" dirty="0">
                  <a:solidFill>
                    <a:srgbClr val="040CA8"/>
                  </a:solidFill>
                  <a:cs typeface="SKR HEAD1" pitchFamily="2" charset="-78"/>
                </a:rPr>
                <a:t> </a:t>
              </a:r>
              <a:r>
                <a:rPr lang="en-US" sz="3300" b="1" dirty="0" err="1">
                  <a:solidFill>
                    <a:srgbClr val="040CA8"/>
                  </a:solidFill>
                  <a:cs typeface="SKR HEAD1" pitchFamily="2" charset="-78"/>
                </a:rPr>
                <a:t>hossam</a:t>
              </a:r>
              <a:r>
                <a:rPr lang="en-US" sz="3300" b="1" dirty="0">
                  <a:solidFill>
                    <a:srgbClr val="040CA8"/>
                  </a:solidFill>
                  <a:cs typeface="SKR HEAD1" pitchFamily="2" charset="-78"/>
                </a:rPr>
                <a:t> al din </a:t>
              </a:r>
              <a:r>
                <a:rPr lang="en-US" sz="3300" b="1" dirty="0" err="1">
                  <a:solidFill>
                    <a:srgbClr val="040CA8"/>
                  </a:solidFill>
                  <a:cs typeface="SKR HEAD1" pitchFamily="2" charset="-78"/>
                </a:rPr>
                <a:t>sayed</a:t>
              </a:r>
              <a:endParaRPr lang="en-US" sz="3800" b="1" dirty="0">
                <a:solidFill>
                  <a:srgbClr val="040CA8"/>
                </a:solidFill>
                <a:cs typeface="SKR HEAD1" pitchFamily="2" charset="-78"/>
              </a:endParaRPr>
            </a:p>
            <a:p>
              <a:pPr algn="l" defTabSz="1187270">
                <a:spcAft>
                  <a:spcPts val="1181"/>
                </a:spcAft>
              </a:pPr>
              <a:r>
                <a:rPr lang="en-US" sz="3300" b="1" dirty="0">
                  <a:solidFill>
                    <a:srgbClr val="1F497D">
                      <a:lumMod val="50000"/>
                    </a:srgbClr>
                  </a:solidFill>
                  <a:cs typeface="AL-Mateen" pitchFamily="2" charset="-78"/>
                </a:rPr>
                <a:t>Department: </a:t>
              </a:r>
              <a:r>
                <a:rPr lang="en-US" sz="3300" b="1" dirty="0">
                  <a:solidFill>
                    <a:srgbClr val="040CA8"/>
                  </a:solidFill>
                  <a:cs typeface="SKR HEAD1" pitchFamily="2" charset="-78"/>
                </a:rPr>
                <a:t>Educational  sciences</a:t>
              </a:r>
            </a:p>
            <a:p>
              <a:pPr algn="l" defTabSz="1187270">
                <a:spcAft>
                  <a:spcPts val="1181"/>
                </a:spcAft>
              </a:pPr>
              <a:r>
                <a:rPr lang="en-US" sz="3300" b="1" dirty="0" smtClean="0">
                  <a:solidFill>
                    <a:srgbClr val="1F497D">
                      <a:lumMod val="50000"/>
                    </a:srgbClr>
                  </a:solidFill>
                  <a:cs typeface="AL-Mateen" pitchFamily="2" charset="-78"/>
                </a:rPr>
                <a:t> </a:t>
              </a:r>
              <a:r>
                <a:rPr lang="en-US" sz="3300" b="1" dirty="0" err="1">
                  <a:solidFill>
                    <a:srgbClr val="1F497D">
                      <a:lumMod val="50000"/>
                    </a:srgbClr>
                  </a:solidFill>
                  <a:cs typeface="AL-Mateen" pitchFamily="2" charset="-78"/>
                </a:rPr>
                <a:t>Adress</a:t>
              </a:r>
              <a:r>
                <a:rPr lang="en-US" sz="3300" b="1" dirty="0">
                  <a:solidFill>
                    <a:srgbClr val="1F497D">
                      <a:lumMod val="50000"/>
                    </a:srgbClr>
                  </a:solidFill>
                  <a:cs typeface="AL-Mateen" pitchFamily="2" charset="-78"/>
                </a:rPr>
                <a:t> of training course </a:t>
              </a:r>
              <a:r>
                <a:rPr lang="en-US" sz="3300" b="1" dirty="0" smtClean="0">
                  <a:solidFill>
                    <a:srgbClr val="1F497D">
                      <a:lumMod val="50000"/>
                    </a:srgbClr>
                  </a:solidFill>
                  <a:cs typeface="AL-Mateen" pitchFamily="2" charset="-78"/>
                </a:rPr>
                <a:t>:strategies of </a:t>
              </a:r>
              <a:r>
                <a:rPr lang="en-US" sz="3300" b="1" smtClean="0">
                  <a:solidFill>
                    <a:srgbClr val="1F497D">
                      <a:lumMod val="50000"/>
                    </a:srgbClr>
                  </a:solidFill>
                  <a:cs typeface="AL-Mateen" pitchFamily="2" charset="-78"/>
                </a:rPr>
                <a:t>distinguished researches</a:t>
              </a:r>
              <a:endParaRPr lang="en-US" sz="3300" b="1" dirty="0">
                <a:solidFill>
                  <a:srgbClr val="1F497D">
                    <a:lumMod val="50000"/>
                  </a:srgbClr>
                </a:solidFill>
                <a:cs typeface="AL-Mateen" pitchFamily="2" charset="-78"/>
              </a:endParaRPr>
            </a:p>
            <a:p>
              <a:pPr algn="l" defTabSz="1187270">
                <a:spcAft>
                  <a:spcPts val="1181"/>
                </a:spcAft>
              </a:pPr>
              <a:r>
                <a:rPr lang="en-US" sz="3300" b="1" dirty="0">
                  <a:solidFill>
                    <a:srgbClr val="1F497D">
                      <a:lumMod val="50000"/>
                    </a:srgbClr>
                  </a:solidFill>
                  <a:cs typeface="AL-Mateen" pitchFamily="2" charset="-78"/>
                </a:rPr>
                <a:t>Category </a:t>
              </a:r>
              <a:r>
                <a:rPr lang="en-US" sz="3300" b="1" dirty="0" err="1">
                  <a:solidFill>
                    <a:srgbClr val="1F497D">
                      <a:lumMod val="50000"/>
                    </a:srgbClr>
                  </a:solidFill>
                  <a:cs typeface="AL-Mateen" pitchFamily="2" charset="-78"/>
                </a:rPr>
                <a:t>target:faculty</a:t>
              </a:r>
              <a:r>
                <a:rPr lang="en-US" sz="3300" b="1" dirty="0">
                  <a:solidFill>
                    <a:srgbClr val="1F497D">
                      <a:lumMod val="50000"/>
                    </a:srgbClr>
                  </a:solidFill>
                  <a:cs typeface="AL-Mateen" pitchFamily="2" charset="-78"/>
                </a:rPr>
                <a:t> staff members </a:t>
              </a:r>
            </a:p>
          </p:txBody>
        </p:sp>
      </p:grpSp>
    </p:spTree>
    <p:extLst>
      <p:ext uri="{BB962C8B-B14F-4D97-AF65-F5344CB8AC3E}">
        <p14:creationId xmlns:p14="http://schemas.microsoft.com/office/powerpoint/2010/main" val="2511007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تابع إرشادات أعضاء هيئة التدريس </a:t>
            </a:r>
            <a:endParaRPr lang="ar-SA" dirty="0"/>
          </a:p>
        </p:txBody>
      </p:sp>
      <p:sp>
        <p:nvSpPr>
          <p:cNvPr id="3" name="عنصر نائب للمحتوى 2"/>
          <p:cNvSpPr>
            <a:spLocks noGrp="1"/>
          </p:cNvSpPr>
          <p:nvPr>
            <p:ph idx="1"/>
          </p:nvPr>
        </p:nvSpPr>
        <p:spPr/>
        <p:txBody>
          <a:bodyPr>
            <a:normAutofit/>
          </a:bodyPr>
          <a:lstStyle/>
          <a:p>
            <a:r>
              <a:rPr lang="ar-SA" dirty="0" smtClean="0"/>
              <a:t>5- استخدم </a:t>
            </a:r>
            <a:r>
              <a:rPr lang="en-US" b="1" dirty="0" smtClean="0"/>
              <a:t>body language</a:t>
            </a:r>
            <a:r>
              <a:rPr lang="ar-SA" dirty="0" smtClean="0"/>
              <a:t> ولاحظ أن 60% من التفاعل والاتصال مع الطلاب يمكن أن يكون غير لفظي</a:t>
            </a:r>
          </a:p>
          <a:p>
            <a:r>
              <a:rPr lang="ar-SA" dirty="0" smtClean="0"/>
              <a:t>6- ينبغي أن يكون لديك آلية لتنشيط وتقويم السلوك</a:t>
            </a:r>
          </a:p>
          <a:p>
            <a:r>
              <a:rPr lang="ar-SA" dirty="0" smtClean="0"/>
              <a:t>7- حاول أن تكرر بعض الكلمات المفتاحية والتي تمثل تلخيصا للمحاضرة حتي ترسخ المعلومات في ذهن الطلاب </a:t>
            </a:r>
          </a:p>
          <a:p>
            <a:r>
              <a:rPr lang="ar-SA" dirty="0" smtClean="0"/>
              <a:t>8- حاول أن تنمي لديك مهارات الاتصال بالطالب وأولياء الأمور وزملائك في العمل</a:t>
            </a:r>
            <a:endParaRPr lang="ar-SA" dirty="0"/>
          </a:p>
        </p:txBody>
      </p:sp>
    </p:spTree>
    <p:extLst>
      <p:ext uri="{BB962C8B-B14F-4D97-AF65-F5344CB8AC3E}">
        <p14:creationId xmlns:p14="http://schemas.microsoft.com/office/powerpoint/2010/main" val="38057696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أهمية استخدام طرق واستراتيجيات التعلم الحديثة</a:t>
            </a:r>
            <a:endParaRPr lang="ar-SA" dirty="0"/>
          </a:p>
        </p:txBody>
      </p:sp>
      <p:sp>
        <p:nvSpPr>
          <p:cNvPr id="3" name="عنصر نائب للمحتوى 2"/>
          <p:cNvSpPr>
            <a:spLocks noGrp="1"/>
          </p:cNvSpPr>
          <p:nvPr>
            <p:ph idx="1"/>
          </p:nvPr>
        </p:nvSpPr>
        <p:spPr/>
        <p:txBody>
          <a:bodyPr>
            <a:normAutofit/>
          </a:bodyPr>
          <a:lstStyle/>
          <a:p>
            <a:r>
              <a:rPr lang="ar-SA" dirty="0" smtClean="0"/>
              <a:t>1- رفع مستوي الطلاب وتنميتهم </a:t>
            </a:r>
          </a:p>
          <a:p>
            <a:r>
              <a:rPr lang="ar-SA" dirty="0" smtClean="0"/>
              <a:t>2- تأسيس التدريس الفعال والمؤثر </a:t>
            </a:r>
          </a:p>
          <a:p>
            <a:r>
              <a:rPr lang="ar-SA" dirty="0" smtClean="0"/>
              <a:t>3- اكساب الطالب بعض القيم مثل احترام الذات وأداء الواجبات والمسئوليات </a:t>
            </a:r>
          </a:p>
          <a:p>
            <a:r>
              <a:rPr lang="ar-SA" dirty="0" smtClean="0"/>
              <a:t>4- تزويد الطلاب بالمهارات والاتجاهات والإيجابية</a:t>
            </a:r>
          </a:p>
          <a:p>
            <a:r>
              <a:rPr lang="ar-SA" dirty="0" smtClean="0"/>
              <a:t>5- تشجيع العمل التعاوني والتعلم بالفريق</a:t>
            </a:r>
          </a:p>
          <a:p>
            <a:r>
              <a:rPr lang="ar-SA" dirty="0" smtClean="0"/>
              <a:t>6- إثارة دافعية الطلاب نحو التعلم </a:t>
            </a:r>
          </a:p>
          <a:p>
            <a:r>
              <a:rPr lang="ar-SA" dirty="0" smtClean="0"/>
              <a:t>7- تنمية مهارات التفكير العليا والتفكير الإبداعي</a:t>
            </a:r>
            <a:endParaRPr lang="ar-SA" dirty="0"/>
          </a:p>
        </p:txBody>
      </p:sp>
    </p:spTree>
    <p:extLst>
      <p:ext uri="{BB962C8B-B14F-4D97-AF65-F5344CB8AC3E}">
        <p14:creationId xmlns:p14="http://schemas.microsoft.com/office/powerpoint/2010/main" val="26997136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المراجع</a:t>
            </a:r>
            <a:endParaRPr lang="ar-SA" dirty="0"/>
          </a:p>
        </p:txBody>
      </p:sp>
      <p:sp>
        <p:nvSpPr>
          <p:cNvPr id="3" name="عنصر نائب للمحتوى 2"/>
          <p:cNvSpPr>
            <a:spLocks noGrp="1"/>
          </p:cNvSpPr>
          <p:nvPr>
            <p:ph idx="1"/>
          </p:nvPr>
        </p:nvSpPr>
        <p:spPr/>
        <p:txBody>
          <a:bodyPr/>
          <a:lstStyle/>
          <a:p>
            <a:pPr algn="l"/>
            <a:r>
              <a:rPr lang="en-US" dirty="0" smtClean="0"/>
              <a:t>1)</a:t>
            </a:r>
            <a:r>
              <a:rPr lang="en-US" dirty="0" err="1" smtClean="0"/>
              <a:t>bogusia</a:t>
            </a:r>
            <a:r>
              <a:rPr lang="en-US" dirty="0" smtClean="0"/>
              <a:t> </a:t>
            </a:r>
            <a:r>
              <a:rPr lang="en-US" dirty="0" err="1" smtClean="0"/>
              <a:t>matusiak-varley</a:t>
            </a:r>
            <a:r>
              <a:rPr lang="en-US" dirty="0" smtClean="0"/>
              <a:t> (2013)active learning</a:t>
            </a:r>
          </a:p>
          <a:p>
            <a:pPr algn="l"/>
            <a:r>
              <a:rPr lang="en-US" dirty="0" smtClean="0"/>
              <a:t>Available on:</a:t>
            </a:r>
          </a:p>
          <a:p>
            <a:pPr algn="l"/>
            <a:r>
              <a:rPr lang="en-US" dirty="0" smtClean="0">
                <a:hlinkClick r:id="rId2"/>
              </a:rPr>
              <a:t>www.topqualitymarque.com</a:t>
            </a:r>
            <a:endParaRPr lang="en-US" dirty="0" smtClean="0"/>
          </a:p>
          <a:p>
            <a:pPr marL="0" indent="0" algn="l">
              <a:buNone/>
            </a:pPr>
            <a:r>
              <a:rPr lang="en-US" dirty="0" smtClean="0"/>
              <a:t>2) Sonia </a:t>
            </a:r>
            <a:r>
              <a:rPr lang="en-US" dirty="0" err="1" smtClean="0"/>
              <a:t>jackson</a:t>
            </a:r>
            <a:r>
              <a:rPr lang="en-US" dirty="0" smtClean="0"/>
              <a:t>(2012) 3 new teaching methods improve the educational process</a:t>
            </a:r>
          </a:p>
          <a:p>
            <a:pPr marL="0" indent="0" algn="l">
              <a:buNone/>
            </a:pPr>
            <a:r>
              <a:rPr lang="en-US" dirty="0" smtClean="0"/>
              <a:t>Available on:</a:t>
            </a:r>
          </a:p>
          <a:p>
            <a:pPr marL="0" indent="0" algn="l">
              <a:buNone/>
            </a:pPr>
            <a:r>
              <a:rPr lang="en-US" dirty="0" smtClean="0"/>
              <a:t>Gettingsmart.com</a:t>
            </a:r>
            <a:endParaRPr lang="ar-SA" dirty="0"/>
          </a:p>
        </p:txBody>
      </p:sp>
    </p:spTree>
    <p:extLst>
      <p:ext uri="{BB962C8B-B14F-4D97-AF65-F5344CB8AC3E}">
        <p14:creationId xmlns:p14="http://schemas.microsoft.com/office/powerpoint/2010/main" val="3984896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المراجع</a:t>
            </a:r>
            <a:endParaRPr lang="ar-SA" dirty="0"/>
          </a:p>
        </p:txBody>
      </p:sp>
      <p:sp>
        <p:nvSpPr>
          <p:cNvPr id="3" name="عنصر نائب للمحتوى 2"/>
          <p:cNvSpPr>
            <a:spLocks noGrp="1"/>
          </p:cNvSpPr>
          <p:nvPr>
            <p:ph idx="1"/>
          </p:nvPr>
        </p:nvSpPr>
        <p:spPr/>
        <p:txBody>
          <a:bodyPr>
            <a:normAutofit/>
          </a:bodyPr>
          <a:lstStyle/>
          <a:p>
            <a:pPr algn="l"/>
            <a:r>
              <a:rPr lang="en-US" dirty="0" smtClean="0"/>
              <a:t>3) Maureen dolan (2013) anew way to teach </a:t>
            </a:r>
          </a:p>
          <a:p>
            <a:pPr algn="l"/>
            <a:r>
              <a:rPr lang="en-US" dirty="0" smtClean="0"/>
              <a:t>Available on </a:t>
            </a:r>
          </a:p>
          <a:p>
            <a:pPr algn="l"/>
            <a:r>
              <a:rPr lang="en-US" dirty="0" smtClean="0">
                <a:hlinkClick r:id="rId2"/>
              </a:rPr>
              <a:t>www.cdapress.com</a:t>
            </a:r>
            <a:endParaRPr lang="en-US" dirty="0" smtClean="0"/>
          </a:p>
          <a:p>
            <a:pPr algn="l"/>
            <a:r>
              <a:rPr lang="en-US" dirty="0" smtClean="0"/>
              <a:t>4) peter r  webster(2013) creativity as creative </a:t>
            </a:r>
          </a:p>
          <a:p>
            <a:pPr algn="l"/>
            <a:r>
              <a:rPr lang="en-US" dirty="0" smtClean="0"/>
              <a:t>Thinking</a:t>
            </a:r>
          </a:p>
          <a:p>
            <a:pPr algn="l"/>
            <a:r>
              <a:rPr lang="en-US" dirty="0" smtClean="0"/>
              <a:t>Available on</a:t>
            </a:r>
          </a:p>
          <a:p>
            <a:pPr algn="l"/>
            <a:r>
              <a:rPr lang="en-US" dirty="0" smtClean="0"/>
              <a:t>http: mej.sagepub.com</a:t>
            </a:r>
          </a:p>
        </p:txBody>
      </p:sp>
    </p:spTree>
    <p:extLst>
      <p:ext uri="{BB962C8B-B14F-4D97-AF65-F5344CB8AC3E}">
        <p14:creationId xmlns:p14="http://schemas.microsoft.com/office/powerpoint/2010/main" val="18981225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1636129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r"/>
            <a:r>
              <a:rPr lang="ar-SA" dirty="0"/>
              <a:t/>
            </a:r>
            <a:br>
              <a:rPr lang="ar-SA" dirty="0"/>
            </a:b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استراتيجيات البحوث المتميزة </a:t>
            </a:r>
            <a:b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إعداد د /ماجدة حسام الدين سيد</a:t>
            </a:r>
            <a:r>
              <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للعام الدراسي 1434-1435</a:t>
            </a:r>
            <a:b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عنوان فرعي 2"/>
          <p:cNvSpPr>
            <a:spLocks noGrp="1"/>
          </p:cNvSpPr>
          <p:nvPr>
            <p:ph type="subTitle" idx="1"/>
          </p:nvPr>
        </p:nvSpPr>
        <p:spPr/>
        <p:txBody>
          <a:bodyPr/>
          <a:lstStyle/>
          <a:p>
            <a:r>
              <a:rPr lang="ar-SA" sz="2200" dirty="0" smtClean="0">
                <a:solidFill>
                  <a:schemeClr val="accent3"/>
                </a:solidFill>
                <a:ea typeface="+mj-ea"/>
              </a:rPr>
              <a:t>صورة ألبرت </a:t>
            </a:r>
            <a:r>
              <a:rPr lang="ar-SA" sz="2200" dirty="0">
                <a:solidFill>
                  <a:schemeClr val="accent3"/>
                </a:solidFill>
                <a:ea typeface="+mj-ea"/>
              </a:rPr>
              <a:t>أينشتين أذكي مخترع ومبدع في التاريخ</a:t>
            </a:r>
            <a:endParaRPr lang="ar-SA" dirty="0">
              <a:solidFill>
                <a:schemeClr val="accent3"/>
              </a:solidFill>
            </a:endParaRPr>
          </a:p>
        </p:txBody>
      </p:sp>
      <p:pic>
        <p:nvPicPr>
          <p:cNvPr id="1026" name="Picture 2" descr="C:\Users\MAx\Pictures\albert-einstein-pictures-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7656" y="3645024"/>
            <a:ext cx="3096344" cy="321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060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2800" dirty="0" smtClean="0"/>
              <a:t>أولا أحدث استراتيجيات  التدريس والتي يقترح تفعيلها مع طالبات كلية التربية بالزلفي</a:t>
            </a:r>
            <a:endParaRPr lang="ar-SA" sz="2800" dirty="0"/>
          </a:p>
        </p:txBody>
      </p:sp>
      <p:sp>
        <p:nvSpPr>
          <p:cNvPr id="3" name="عنصر نائب للمحتوى 2"/>
          <p:cNvSpPr>
            <a:spLocks noGrp="1"/>
          </p:cNvSpPr>
          <p:nvPr>
            <p:ph idx="1"/>
          </p:nvPr>
        </p:nvSpPr>
        <p:spPr/>
        <p:txBody>
          <a:bodyPr/>
          <a:lstStyle/>
          <a:p>
            <a:r>
              <a:rPr lang="ar-SA" dirty="0" smtClean="0"/>
              <a:t>1- </a:t>
            </a:r>
            <a:r>
              <a:rPr lang="ar-SA" b="1" dirty="0" smtClean="0"/>
              <a:t>استراتيجية التشابه والاختلاف</a:t>
            </a:r>
          </a:p>
          <a:p>
            <a:r>
              <a:rPr lang="ar-SA" dirty="0" smtClean="0"/>
              <a:t>وهي استراتيجية ترتكز على توصيل الخبرة التعليمية للطلاب من خلال الانتقال من موضوع مألوف إلى موضوع آخر غير مألوف وتتطلب هذه الطريقة من الطلاب تحديد أوجه الشبه والاختلاف بين اثنين من المواضيع أو المفاهيم</a:t>
            </a:r>
            <a:endParaRPr lang="ar-SA" dirty="0"/>
          </a:p>
        </p:txBody>
      </p:sp>
    </p:spTree>
    <p:extLst>
      <p:ext uri="{BB962C8B-B14F-4D97-AF65-F5344CB8AC3E}">
        <p14:creationId xmlns:p14="http://schemas.microsoft.com/office/powerpoint/2010/main" val="1327132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أحدث الاستراتيجيات</a:t>
            </a:r>
            <a:endParaRPr lang="ar-SA" dirty="0"/>
          </a:p>
        </p:txBody>
      </p:sp>
      <p:sp>
        <p:nvSpPr>
          <p:cNvPr id="3" name="عنصر نائب للمحتوى 2"/>
          <p:cNvSpPr>
            <a:spLocks noGrp="1"/>
          </p:cNvSpPr>
          <p:nvPr>
            <p:ph idx="1"/>
          </p:nvPr>
        </p:nvSpPr>
        <p:spPr/>
        <p:txBody>
          <a:bodyPr/>
          <a:lstStyle/>
          <a:p>
            <a:pPr marL="0" lvl="0" indent="0">
              <a:buClr>
                <a:srgbClr val="94C600"/>
              </a:buClr>
              <a:buNone/>
            </a:pPr>
            <a:r>
              <a:rPr lang="ar-SA" sz="2000" b="1" dirty="0">
                <a:solidFill>
                  <a:srgbClr val="3E3D2D"/>
                </a:solidFill>
              </a:rPr>
              <a:t>الجانب التطبيقي </a:t>
            </a:r>
          </a:p>
          <a:p>
            <a:pPr marL="0" lvl="0" indent="0">
              <a:buClr>
                <a:srgbClr val="94C600"/>
              </a:buClr>
              <a:buNone/>
            </a:pPr>
            <a:r>
              <a:rPr lang="ar-SA" sz="2000" dirty="0">
                <a:solidFill>
                  <a:srgbClr val="3E3D2D"/>
                </a:solidFill>
              </a:rPr>
              <a:t>قامت الباحثة باستخدام الاستراتيجية السابقة في مادة طرق تدريس الدراسات حيث درست للطالبات في البداية طريقة تدريس درس الصلاة بالتفصيل بداية من التمهيد ثم العرض والتقويم ثم اعتمدت علي العناصر المشتركة في الخطوات السابقة في تدريس درس الصيام وكلفت الطالبات المقارنة بين الدرسين من حيث طريقة السير في الدرس</a:t>
            </a:r>
          </a:p>
          <a:p>
            <a:endParaRPr lang="ar-SA" dirty="0"/>
          </a:p>
        </p:txBody>
      </p:sp>
    </p:spTree>
    <p:extLst>
      <p:ext uri="{BB962C8B-B14F-4D97-AF65-F5344CB8AC3E}">
        <p14:creationId xmlns:p14="http://schemas.microsoft.com/office/powerpoint/2010/main" val="1276521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استراتيجية كروت المفاهيم </a:t>
            </a:r>
            <a:r>
              <a:rPr lang="en-US" dirty="0" smtClean="0"/>
              <a:t>concept card</a:t>
            </a:r>
            <a:endParaRPr lang="ar-SA" dirty="0"/>
          </a:p>
        </p:txBody>
      </p:sp>
      <p:sp>
        <p:nvSpPr>
          <p:cNvPr id="3" name="عنصر نائب للمحتوى 2"/>
          <p:cNvSpPr>
            <a:spLocks noGrp="1"/>
          </p:cNvSpPr>
          <p:nvPr>
            <p:ph idx="1"/>
          </p:nvPr>
        </p:nvSpPr>
        <p:spPr/>
        <p:txBody>
          <a:bodyPr>
            <a:normAutofit/>
          </a:bodyPr>
          <a:lstStyle/>
          <a:p>
            <a:r>
              <a:rPr lang="ar-SA" dirty="0" smtClean="0"/>
              <a:t>وتقوم هذه الطريقة على إعطاء الطالبات مجموعة من البطاقات التي تحتوي علي حقائق ومفاهيم أساسية وذلك من أجل إيجاد علاقة بين المفاهيم والحقائق المتضمنة داخلها </a:t>
            </a:r>
          </a:p>
          <a:p>
            <a:r>
              <a:rPr lang="ar-SA" dirty="0" smtClean="0"/>
              <a:t>- بعد ذلك يطلب المحاضر من الطالبات تصنيف الحقائق والمفاهيم السابقة وفقا للعلاقات التي تربط بينها وبناء على أهمية تلك المفاهيم  بالنسبة للطالبات </a:t>
            </a:r>
          </a:p>
          <a:p>
            <a:r>
              <a:rPr lang="ar-SA" dirty="0" smtClean="0"/>
              <a:t>في الخطوة التالية يدير المحاضر مع طلابه مناقشة بخصوص تلك المفاهيم ويقدم لهم </a:t>
            </a:r>
            <a:r>
              <a:rPr lang="en-US" dirty="0" smtClean="0"/>
              <a:t>feedback</a:t>
            </a:r>
            <a:r>
              <a:rPr lang="ar-SA" dirty="0" smtClean="0"/>
              <a:t>التغذية الراجعة المناسبة </a:t>
            </a:r>
          </a:p>
          <a:p>
            <a:endParaRPr lang="ar-SA" dirty="0"/>
          </a:p>
        </p:txBody>
      </p:sp>
    </p:spTree>
    <p:extLst>
      <p:ext uri="{BB962C8B-B14F-4D97-AF65-F5344CB8AC3E}">
        <p14:creationId xmlns:p14="http://schemas.microsoft.com/office/powerpoint/2010/main" val="1105674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استراتيجية كروت المفاهيم</a:t>
            </a:r>
            <a:endParaRPr lang="ar-SA" dirty="0"/>
          </a:p>
        </p:txBody>
      </p:sp>
      <p:sp>
        <p:nvSpPr>
          <p:cNvPr id="3" name="عنصر نائب للمحتوى 2"/>
          <p:cNvSpPr>
            <a:spLocks noGrp="1"/>
          </p:cNvSpPr>
          <p:nvPr>
            <p:ph idx="1"/>
          </p:nvPr>
        </p:nvSpPr>
        <p:spPr/>
        <p:txBody>
          <a:bodyPr>
            <a:normAutofit/>
          </a:bodyPr>
          <a:lstStyle/>
          <a:p>
            <a:r>
              <a:rPr lang="ar-SA" dirty="0" smtClean="0"/>
              <a:t>تقيم الأستاذة الطالبات أفراد المجموعة بناء على معايير محددة منها:</a:t>
            </a:r>
          </a:p>
          <a:p>
            <a:r>
              <a:rPr lang="ar-SA" dirty="0" smtClean="0"/>
              <a:t>مدى نشاط وتفاعل الطالبات داخل المجموعات </a:t>
            </a:r>
          </a:p>
          <a:p>
            <a:r>
              <a:rPr lang="ar-SA" dirty="0" smtClean="0"/>
              <a:t>سرعة الاستجابة للتكليفات والأنشطة</a:t>
            </a:r>
          </a:p>
          <a:p>
            <a:r>
              <a:rPr lang="ar-SA" dirty="0" smtClean="0"/>
              <a:t>دقة المعلومات التي تنتجها المجموعة </a:t>
            </a:r>
          </a:p>
          <a:p>
            <a:r>
              <a:rPr lang="ar-SA" dirty="0"/>
              <a:t>ت</a:t>
            </a:r>
            <a:r>
              <a:rPr lang="ar-SA" dirty="0" smtClean="0"/>
              <a:t>كلف المحاضرة العارض من كل مجموعة بعرض المفاهيم وتصنيفاتها </a:t>
            </a:r>
          </a:p>
          <a:p>
            <a:r>
              <a:rPr lang="ar-SA" dirty="0" smtClean="0"/>
              <a:t>بعد ذلك تقدم المحاضرة التقدير والدعم لكل مجموعة علي حدة </a:t>
            </a:r>
            <a:endParaRPr lang="ar-SA" dirty="0"/>
          </a:p>
        </p:txBody>
      </p:sp>
    </p:spTree>
    <p:extLst>
      <p:ext uri="{BB962C8B-B14F-4D97-AF65-F5344CB8AC3E}">
        <p14:creationId xmlns:p14="http://schemas.microsoft.com/office/powerpoint/2010/main" val="1361913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استراتيجية كروت المفاهيم</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smtClean="0"/>
              <a:t>وتقترح الباحثة تطبيق طريقة كروت المفاهيم داخل قاعة المحاضرة علي النحو التالي:</a:t>
            </a:r>
          </a:p>
          <a:p>
            <a:r>
              <a:rPr lang="ar-SA" smtClean="0"/>
              <a:t>تقديم مجموعة من البطاقات تتضمن (مفهوم علم النحو- مفهوم علم الصرف – أسس تدريس القواعد – خطوات تدريس القواعد – طرق علاج الضعف النحوي)</a:t>
            </a:r>
          </a:p>
          <a:p>
            <a:r>
              <a:rPr lang="ar-SA" smtClean="0"/>
              <a:t>تكلف المحاضرة الطالبات بإيجاد علاقة بين المفاهيم السابقة مثل المقارنة بين علم النحو وعلم الصرف</a:t>
            </a:r>
          </a:p>
          <a:p>
            <a:r>
              <a:rPr lang="ar-SA" smtClean="0"/>
              <a:t>* </a:t>
            </a:r>
            <a:r>
              <a:rPr lang="ar-SA" dirty="0" smtClean="0"/>
              <a:t>الربط بين صعوبات تدريس القواعد وعلاج الضعف النحوي</a:t>
            </a:r>
          </a:p>
          <a:p>
            <a:r>
              <a:rPr lang="ar-SA" dirty="0" smtClean="0"/>
              <a:t>بعد ذلك تقوم العارضة من كل مجموعة بعرض مضمون النشاط اللغوي الذي قامت به المجموعة </a:t>
            </a:r>
          </a:p>
          <a:p>
            <a:r>
              <a:rPr lang="ar-SA" dirty="0" smtClean="0"/>
              <a:t>تقوم المحاضرة بتقديم التشجيع لكل المجموعات مع تمييز مجموعة معينة التي أظهرت أفضل أداء وقدمت أفضل تصنيف للمفاهيم</a:t>
            </a:r>
            <a:endParaRPr lang="ar-SA" dirty="0"/>
          </a:p>
        </p:txBody>
      </p:sp>
    </p:spTree>
    <p:extLst>
      <p:ext uri="{BB962C8B-B14F-4D97-AF65-F5344CB8AC3E}">
        <p14:creationId xmlns:p14="http://schemas.microsoft.com/office/powerpoint/2010/main" val="194900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استراتيجية فكر اقرن شارك </a:t>
            </a:r>
            <a:r>
              <a:rPr lang="en-US" b="1" dirty="0" err="1" smtClean="0"/>
              <a:t>think,pair,share</a:t>
            </a:r>
            <a:endParaRPr lang="ar-SA" b="1" dirty="0"/>
          </a:p>
        </p:txBody>
      </p:sp>
      <p:sp>
        <p:nvSpPr>
          <p:cNvPr id="3" name="عنصر نائب للمحتوى 2"/>
          <p:cNvSpPr>
            <a:spLocks noGrp="1"/>
          </p:cNvSpPr>
          <p:nvPr>
            <p:ph idx="1"/>
          </p:nvPr>
        </p:nvSpPr>
        <p:spPr/>
        <p:txBody>
          <a:bodyPr>
            <a:normAutofit/>
          </a:bodyPr>
          <a:lstStyle/>
          <a:p>
            <a:r>
              <a:rPr lang="ar-SA" dirty="0" smtClean="0"/>
              <a:t>تتميز هذه الاستراتيجية بجاذبيتها للطلاب فرادي أو في مجموعات وتسير الاستراتيجية وفق ثلاث خطوات وهي: </a:t>
            </a:r>
          </a:p>
          <a:p>
            <a:r>
              <a:rPr lang="ar-SA" dirty="0" smtClean="0"/>
              <a:t>- في البداية تطرح المحاضرة سؤالا محددا علي الطالبات وتطلب منهن التفكير بشكل فردي وهادئ</a:t>
            </a:r>
          </a:p>
          <a:p>
            <a:r>
              <a:rPr lang="ar-SA" dirty="0" smtClean="0"/>
              <a:t>- في الخطوة الثانية تسمح المحاضرة لكل طالبة بتشكيل ثنائي مع زميلتها لتشارك معها في الاجابات بشكل شفهي فقط</a:t>
            </a:r>
          </a:p>
          <a:p>
            <a:r>
              <a:rPr lang="ar-SA" dirty="0" smtClean="0"/>
              <a:t>- في الخطوة الثالثة تختار المحاضرة بعض الثنائيات لتلخص أفكارهم بطريقة موجزة ويتم ذلك في شكل تناوب بين الطالبتين وبذلك تعم الفائدة علي بقية الطالبات</a:t>
            </a:r>
            <a:endParaRPr lang="ar-SA" dirty="0"/>
          </a:p>
        </p:txBody>
      </p:sp>
    </p:spTree>
    <p:extLst>
      <p:ext uri="{BB962C8B-B14F-4D97-AF65-F5344CB8AC3E}">
        <p14:creationId xmlns:p14="http://schemas.microsoft.com/office/powerpoint/2010/main" val="37598688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1183</TotalTime>
  <Words>1302</Words>
  <Application>Microsoft Office PowerPoint</Application>
  <PresentationFormat>عرض على الشاشة (3:4)‏</PresentationFormat>
  <Paragraphs>115</Paragraphs>
  <Slides>24</Slides>
  <Notes>0</Notes>
  <HiddenSlides>0</HiddenSlides>
  <MMClips>0</MMClips>
  <ScaleCrop>false</ScaleCrop>
  <HeadingPairs>
    <vt:vector size="4" baseType="variant">
      <vt:variant>
        <vt:lpstr>نسق</vt:lpstr>
      </vt:variant>
      <vt:variant>
        <vt:i4>3</vt:i4>
      </vt:variant>
      <vt:variant>
        <vt:lpstr>عناوين الشرائح</vt:lpstr>
      </vt:variant>
      <vt:variant>
        <vt:i4>24</vt:i4>
      </vt:variant>
    </vt:vector>
  </HeadingPairs>
  <TitlesOfParts>
    <vt:vector size="27" baseType="lpstr">
      <vt:lpstr>تدفق</vt:lpstr>
      <vt:lpstr>نسق Office</vt:lpstr>
      <vt:lpstr>1_نسق Office</vt:lpstr>
      <vt:lpstr>عرض تقديمي في PowerPoint</vt:lpstr>
      <vt:lpstr>عرض تقديمي في PowerPoint</vt:lpstr>
      <vt:lpstr> استراتيجيات البحوث المتميزة  إعداد د /ماجدة حسام الدين سيد للعام الدراسي 1434-1435 </vt:lpstr>
      <vt:lpstr>أولا أحدث استراتيجيات  التدريس والتي يقترح تفعيلها مع طالبات كلية التربية بالزلفي</vt:lpstr>
      <vt:lpstr>تابع أحدث الاستراتيجيات</vt:lpstr>
      <vt:lpstr>استراتيجية كروت المفاهيم concept card</vt:lpstr>
      <vt:lpstr>تابع استراتيجية كروت المفاهيم</vt:lpstr>
      <vt:lpstr>تابع استراتيجية كروت المفاهيم</vt:lpstr>
      <vt:lpstr>استراتيجية فكر اقرن شارك think,pair,share</vt:lpstr>
      <vt:lpstr>تابع استراتيجية فكر اقرن شارك</vt:lpstr>
      <vt:lpstr>استراتيجية الورقة الفارغة blank sheet</vt:lpstr>
      <vt:lpstr>تابع استراتيجية الورقة الفارغة</vt:lpstr>
      <vt:lpstr>استراتيجية خلية التعلم learning cell</vt:lpstr>
      <vt:lpstr>تابع استراتيجية خلية التعلم</vt:lpstr>
      <vt:lpstr>استراتيجية مدونات مجموعات التعلم التعاوني collaborative learning notes</vt:lpstr>
      <vt:lpstr>تابع استراتيجية مدونات مجموعات التعلم التعاوني</vt:lpstr>
      <vt:lpstr> خلق بيئة تعلم جذابة </vt:lpstr>
      <vt:lpstr>تابع خلق بيئة تعلم جذابة</vt:lpstr>
      <vt:lpstr>ثانيا التزام أعضاء هيئة التدريس ببعض الإرشادات مثل:</vt:lpstr>
      <vt:lpstr>تابع إرشادات أعضاء هيئة التدريس </vt:lpstr>
      <vt:lpstr>أهمية استخدام طرق واستراتيجيات التعلم الحديثة</vt:lpstr>
      <vt:lpstr>المراجع</vt:lpstr>
      <vt:lpstr>تابع المراجع</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برنامج الأعمال المميزة والابداعية لقسم العلوم التربوية</dc:title>
  <dc:creator>MAx</dc:creator>
  <cp:lastModifiedBy>MAx</cp:lastModifiedBy>
  <cp:revision>80</cp:revision>
  <dcterms:created xsi:type="dcterms:W3CDTF">2013-04-04T22:45:46Z</dcterms:created>
  <dcterms:modified xsi:type="dcterms:W3CDTF">2015-03-01T06:13:29Z</dcterms:modified>
</cp:coreProperties>
</file>