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u.edu.sa/ar/news/%D8%B9%D9%85%D8%A7%D8%AF%D8%A9-%D8%B4%D8%A4%D9%88%D9%86-%D8%A7%D9%84%D9%85%D9%83%D8%AA%D8%A8%D8%A7%D8%AA/%D9%82%D8%A7%D8%B9%D8%AF%D8%A9-%D9%85%D8%B9%D8%B1%D9%81%D8%A9-%D9%84%D9%84%D8%B1%D8%B3%D8%A7%D8%A6%D9%84-%D8%A7%D9%84%D8%AC%D8%A7%D9%85%D8%B9%D9%8A%D8%A9-%D9%84%D9%84%D9%81%D8%AA%D8%B1%D8%A9-%D8%A7%D9%84%D8%AA%D8%AC%D8%B1%D9%8A%D8%A8%D9%8A%D8%A9" TargetMode="External"/><Relationship Id="rId2" Type="http://schemas.openxmlformats.org/officeDocument/2006/relationships/hyperlink" Target="http://www.mu.edu.sa/ar/%D8%A7%D9%84%D8%B9%D9%85%D8%A7%D8%AF%D8%A7%D8%AA/%D8%B9%D9%85%D8%A7%D8%AF%D8%A9-%D8%B4%D8%A4%D9%88%D9%86-%D8%A7%D9%84%D9%85%D9%83%D8%AA%D8%A8%D8%A7%D8%AA/%D9%82%D9%88%D8%A7%D8%B9%D8%AF-%D8%A7%D9%84%D8%A8%D9%8A%D8%A7%D9%86%D8%A7%D8%AA-%D8%A7%D9%84%D8%A7%D9%84%D9%83%D8%AA%D8%B1%D9%88%D9%86%D9%8A%D8%A9"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proquest.umi.com/pqdweb?cfc=1"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proquest.umi.com/pqdweb?cfc=1"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proquest.umi.com/pqdweb?cfc=1"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proquest.umi.com/pqdweb?cfc=1"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proquest.umi.com/pqdweb?cfc=1"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proquest.umi.com/pqdweb?cfc=1"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vnweb.hwwilsonweb.com/hww/getStartPage.jhtml;hwwilsonid=UL0YFPJZXCTVZQA3DIOSFGGADUNGIIV0?_DARGS=/hww/jumpstart.jhtml"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mu.opac.mandumah.co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www.sciencedirect.com/science"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www.scopus.com/home.url"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infotrac.galegroup.com/itweb/majmaah"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online.sagepub.com/login"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earch.ebscohost.com/"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earch.ebscohost.com/"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ieeexplore.ieee.org/Xplore/guesthome.jsp"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hlinkClick r:id="rId2"/>
              </a:rPr>
              <a:t>قواعد البيانات الالكترونية</a:t>
            </a:r>
            <a:endParaRPr lang="ar-SA" dirty="0"/>
          </a:p>
        </p:txBody>
      </p:sp>
      <p:sp>
        <p:nvSpPr>
          <p:cNvPr id="5" name="Content Placeholder 4"/>
          <p:cNvSpPr>
            <a:spLocks noGrp="1"/>
          </p:cNvSpPr>
          <p:nvPr>
            <p:ph idx="1"/>
          </p:nvPr>
        </p:nvSpPr>
        <p:spPr/>
        <p:txBody>
          <a:bodyPr>
            <a:normAutofit fontScale="92500" lnSpcReduction="20000"/>
          </a:bodyPr>
          <a:lstStyle/>
          <a:p>
            <a:pPr fontAlgn="t"/>
            <a:r>
              <a:rPr lang="ar-SA" b="1" dirty="0" smtClean="0"/>
              <a:t>في إطار حرص عمادة شؤون المكتبات على توفير أحدث مصادر المعلومات وتنظيمها وإتاحتها لكافة منسوبي الجامعة، كأحد أهدافها الرئيسة، فإن العمادةأنهت الاشتراك مؤخراً في عدد 31 قاعدة بيانات الكترونية ( للدوريات العالمية) وهذه القواعد هى:-</a:t>
            </a:r>
          </a:p>
          <a:p>
            <a:pPr fontAlgn="t"/>
            <a:r>
              <a:rPr lang="ar-SA" b="1" dirty="0" smtClean="0">
                <a:hlinkClick r:id="rId3"/>
              </a:rPr>
              <a:t>قاعدة معرفة للرسائل الجامعية للفترة التجريبية</a:t>
            </a:r>
            <a:endParaRPr lang="ar-SA" b="1" dirty="0" smtClean="0"/>
          </a:p>
          <a:p>
            <a:pPr fontAlgn="t"/>
            <a:r>
              <a:rPr lang="ar-SA" b="1" dirty="0" smtClean="0"/>
              <a:t> </a:t>
            </a:r>
          </a:p>
          <a:p>
            <a:pPr fontAlgn="t"/>
            <a:r>
              <a:rPr lang="ar-SA" b="1" dirty="0" smtClean="0"/>
              <a:t>تقدم المكتبة الرقمية السعودية" قاعدة معرفة للرسائل الجامعية"  للفترة التجريبية، ويمكن الوصول لها من على صفحة المكتبة الرقمية السعودية تحت قواعد تجريبية أو من خلال هذا الرابط</a:t>
            </a:r>
          </a:p>
          <a:p>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rtl="1" fontAlgn="t"/>
            <a:r>
              <a:rPr lang="ar-SA" sz="2800" b="1" dirty="0" smtClean="0"/>
              <a:t>قاعدة بيانات </a:t>
            </a:r>
            <a:r>
              <a:rPr lang="en-US" sz="2800" b="1" dirty="0" smtClean="0"/>
              <a:t>PQ Biology journals</a:t>
            </a:r>
            <a:br>
              <a:rPr lang="en-US" sz="2800" b="1" dirty="0" smtClean="0"/>
            </a:br>
            <a:r>
              <a:rPr lang="ar-SA" sz="2800" b="1" dirty="0" smtClean="0"/>
              <a:t>مصدر رئيس للمعلومات في مجال علم الأحياء وتشتمل على مجموعة من المجلات الواسعة الانتشار في مجال علم الأحياء ونوع المعلومات : نصوص كاملة و صور كاملة والعدد أكثر من 53 مجلة علمية متخصصة في موضوعات التغذية والإمراض المعدية و علم الحيوان و تاريخ الطبيعة و النظام البيئي وغيرها والتغطية منذ عام 1988</a:t>
            </a:r>
            <a:br>
              <a:rPr lang="ar-SA" sz="2800" b="1" dirty="0" smtClean="0"/>
            </a:br>
            <a:r>
              <a:rPr lang="ar-SA" sz="2800" b="1" dirty="0" smtClean="0"/>
              <a:t>رابط القاعدة        :</a:t>
            </a:r>
            <a:r>
              <a:rPr lang="en-US" sz="2800" b="1" dirty="0" smtClean="0">
                <a:hlinkClick r:id="rId2"/>
              </a:rPr>
              <a:t>http://proquest.umi.com/pqdweb?cfc=1</a:t>
            </a:r>
            <a:r>
              <a:rPr lang="en-US" sz="2800" b="1" dirty="0" smtClean="0"/>
              <a:t/>
            </a:r>
            <a:br>
              <a:rPr lang="en-US" sz="2800" b="1" dirty="0" smtClean="0"/>
            </a:br>
            <a:r>
              <a:rPr lang="en-US" sz="2800" b="1" dirty="0" smtClean="0"/>
              <a:t> </a:t>
            </a:r>
            <a:br>
              <a:rPr lang="en-US" sz="2800" b="1" dirty="0" smtClean="0"/>
            </a:br>
            <a:endParaRPr lang="ar-SA"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rtl="1" fontAlgn="t"/>
            <a:r>
              <a:rPr lang="ar-SA" sz="2800" b="1" dirty="0" smtClean="0"/>
              <a:t>قاعدة بيانات </a:t>
            </a:r>
            <a:r>
              <a:rPr lang="en-US" sz="2800" b="1" dirty="0" smtClean="0"/>
              <a:t>Science Journals</a:t>
            </a:r>
            <a:br>
              <a:rPr lang="en-US" sz="2800" b="1" dirty="0" smtClean="0"/>
            </a:br>
            <a:r>
              <a:rPr lang="ar-SA" sz="2800" b="1" dirty="0" smtClean="0"/>
              <a:t>مصدر رئيس للمعلومات في مجال العلوم وتعتمد عليها كثير من كليات العلوم  وتتضمن  نصوص كاملة و صور كاملة بعدد 209 مجلة علمية متخصصة في موضوعات التغذية والأمراض المعدية و علم الحيوان و تاريخ الطبيعة و النظام البيئي وغيرها والتغطية للنصوص الكاملة من 1997 , والمستخلصات من 1993 والفهارس من 1983</a:t>
            </a:r>
            <a:br>
              <a:rPr lang="ar-SA" sz="2800" b="1" dirty="0" smtClean="0"/>
            </a:br>
            <a:r>
              <a:rPr lang="ar-SA" sz="2800" b="1" dirty="0" smtClean="0"/>
              <a:t>رابط القاعدة        : </a:t>
            </a:r>
            <a:r>
              <a:rPr lang="en-US" sz="2800" b="1" dirty="0" smtClean="0">
                <a:hlinkClick r:id="rId2"/>
              </a:rPr>
              <a:t>http://proquest.umi.com/pqdweb?cfc=1</a:t>
            </a:r>
            <a:r>
              <a:rPr lang="en-US" sz="2800" b="1" dirty="0" smtClean="0"/>
              <a:t/>
            </a:r>
            <a:br>
              <a:rPr lang="en-US" sz="2800" b="1" dirty="0" smtClean="0"/>
            </a:br>
            <a:endParaRPr lang="ar-SA"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rtl="1" fontAlgn="t"/>
            <a:r>
              <a:rPr lang="ar-SA" sz="2800" b="1" dirty="0" smtClean="0"/>
              <a:t>قاعدة بيانات </a:t>
            </a:r>
            <a:r>
              <a:rPr lang="en-US" sz="2800" b="1" dirty="0" smtClean="0"/>
              <a:t>ABI / Inform Global</a:t>
            </a:r>
            <a:br>
              <a:rPr lang="en-US" sz="2800" b="1" dirty="0" smtClean="0"/>
            </a:br>
            <a:r>
              <a:rPr lang="ar-SA" sz="2800" b="1" dirty="0" smtClean="0"/>
              <a:t>تعد من أهم قواعد البيانات المتوفرة التي تقدم معلومات عن التجارة منذ 30 سنة . تغطى مجموعة كبيرة من المجلات التجارية وتستخدم في معظم كليات الاقتصاد والإدارة في العالم   وتتنوع المعلومات ما بين  نصوص كاملة ومستخلصات وفهارس وصور كاملة وتشمل ما يزيد عن1000 مجلة علمية في موضوعات  اتجاهات السوق والأساليب الإدارية الحديثة واستراتيجيات عامة ومواضيع صناعية دولية</a:t>
            </a:r>
            <a:br>
              <a:rPr lang="ar-SA" sz="2800" b="1" dirty="0" smtClean="0"/>
            </a:br>
            <a:r>
              <a:rPr lang="ar-SA" sz="2800" b="1" dirty="0" smtClean="0"/>
              <a:t>رابط القاعدة        : </a:t>
            </a:r>
            <a:r>
              <a:rPr lang="en-US" sz="2800" b="1" dirty="0" smtClean="0">
                <a:hlinkClick r:id="rId2"/>
              </a:rPr>
              <a:t>http://proquest.umi.com/pqdweb?cfc=1</a:t>
            </a:r>
            <a:r>
              <a:rPr lang="en-US" sz="2800" b="1" dirty="0" smtClean="0"/>
              <a:t/>
            </a:r>
            <a:br>
              <a:rPr lang="en-US" sz="2800" b="1" dirty="0" smtClean="0"/>
            </a:br>
            <a:r>
              <a:rPr lang="ar-SA" sz="2800" b="1" dirty="0" smtClean="0"/>
              <a:t>قاعدة بيانات </a:t>
            </a:r>
            <a:r>
              <a:rPr lang="en-US" sz="2800" b="1" dirty="0" smtClean="0"/>
              <a:t>Medical Library</a:t>
            </a:r>
            <a:br>
              <a:rPr lang="en-US" sz="2800" b="1" dirty="0" smtClean="0"/>
            </a:br>
            <a:endParaRPr lang="ar-SA"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rmAutofit/>
          </a:bodyPr>
          <a:lstStyle/>
          <a:p>
            <a:pPr rtl="1" fontAlgn="t"/>
            <a:r>
              <a:rPr lang="ar-SA" sz="2800" b="1" dirty="0" smtClean="0"/>
              <a:t>تقدم ﻣﺠﻤﻮﻋﺎت قوية ﻓﻲ اﻟﻄﺐ و اﻟﻄﺐ اﻟﺤﻴﻮي، وهﺬﻩ اﻟﻘﺎﻋﺪة ﺗﺘﻀﻤﻦ اﻟﺮﺳﻮﻣﺎت اﻟﺒﻴﺎﻧﻴﺔ واﻟﺮﺳﻮم اﻟﺘﻮﺿﻴﺤﻴﺔ واﻟﺼﻮر و اﻟﺠﺪاول و ﻏﻴﺮهﺎ ﻣﻦ اﻟﻌﻨﺎﺻﺮ اﻟﺘﺼﻮﻳﺮﻳﺔ اﻻﺧﺮي الأساسية ﻓﻲ اﻟﺒﺤﻮث اﻟﻄﺒﻴﺔ.</a:t>
            </a:r>
            <a:br>
              <a:rPr lang="ar-SA" sz="2800" b="1" dirty="0" smtClean="0"/>
            </a:br>
            <a:r>
              <a:rPr lang="ar-SA" sz="2800" b="1" dirty="0" smtClean="0"/>
              <a:t>   رابط القاعدة        : </a:t>
            </a:r>
            <a:r>
              <a:rPr lang="en-US" sz="2800" b="1" dirty="0" smtClean="0">
                <a:hlinkClick r:id="rId2"/>
              </a:rPr>
              <a:t>http://proquest.umi.com/pqdweb?cfc=1</a:t>
            </a:r>
            <a:r>
              <a:rPr lang="en-US" sz="2800" b="1" dirty="0" smtClean="0"/>
              <a:t/>
            </a:r>
            <a:br>
              <a:rPr lang="en-US" sz="2800" b="1" dirty="0" smtClean="0"/>
            </a:br>
            <a:endParaRPr lang="ar-SA"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rtl="1" fontAlgn="t"/>
            <a:r>
              <a:rPr lang="ar-SA" sz="2800" b="1" dirty="0" smtClean="0"/>
              <a:t>قاعدة بيانات </a:t>
            </a:r>
            <a:r>
              <a:rPr lang="en-US" sz="2800" b="1" dirty="0" smtClean="0"/>
              <a:t>Dissertations and Theses - Full Text</a:t>
            </a:r>
            <a:br>
              <a:rPr lang="en-US" sz="2800" b="1" dirty="0" smtClean="0"/>
            </a:br>
            <a:r>
              <a:rPr lang="ar-SA" sz="2800" b="1" dirty="0" smtClean="0"/>
              <a:t>هي قاعدة بيانات متخصصة في الرسائل العلمية (</a:t>
            </a:r>
            <a:r>
              <a:rPr lang="en-US" sz="2800" b="1" dirty="0" smtClean="0"/>
              <a:t>Dissertations &amp; Theses) </a:t>
            </a:r>
            <a:r>
              <a:rPr lang="ar-SA" sz="2800" b="1" dirty="0" smtClean="0"/>
              <a:t>وهي تحتوي على أكثر من 2.4 مليون مدخل و تعتبر الأشهر في نشر الرسائل العلمية بمعدل 65,000 رسالة سنوياً و هي تحتوي على أكثر من 930,000 رسالة في صيغة </a:t>
            </a:r>
            <a:r>
              <a:rPr lang="en-US" sz="2800" b="1" dirty="0" smtClean="0"/>
              <a:t>PDF</a:t>
            </a:r>
            <a:br>
              <a:rPr lang="en-US" sz="2800" b="1" dirty="0" smtClean="0"/>
            </a:br>
            <a:r>
              <a:rPr lang="en-US" sz="2800" b="1" dirty="0" smtClean="0"/>
              <a:t>   </a:t>
            </a:r>
            <a:r>
              <a:rPr lang="ar-SA" sz="2800" b="1" dirty="0" smtClean="0"/>
              <a:t>رابط القاعدة        : </a:t>
            </a:r>
            <a:r>
              <a:rPr lang="en-US" sz="2800" b="1" dirty="0" smtClean="0">
                <a:hlinkClick r:id="rId2"/>
              </a:rPr>
              <a:t>http://proquest.umi.com/pqdweb?cfc=1</a:t>
            </a:r>
            <a:r>
              <a:rPr lang="en-US" sz="2800" b="1" dirty="0" smtClean="0"/>
              <a:t/>
            </a:r>
            <a:br>
              <a:rPr lang="en-US" sz="2800" b="1" dirty="0" smtClean="0"/>
            </a:br>
            <a:r>
              <a:rPr lang="ar-SA" sz="2800" b="1" dirty="0" smtClean="0"/>
              <a:t>قاعدة بيانات </a:t>
            </a:r>
            <a:r>
              <a:rPr lang="en-US" sz="2800" b="1" dirty="0" smtClean="0"/>
              <a:t>LISA</a:t>
            </a:r>
            <a:br>
              <a:rPr lang="en-US" sz="2800" b="1" dirty="0" smtClean="0"/>
            </a:br>
            <a:endParaRPr lang="ar-SA"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rtl="1" fontAlgn="t"/>
            <a:r>
              <a:rPr lang="ar-SA" sz="2800" b="1" dirty="0" smtClean="0"/>
              <a:t>تحتوي على حوالي 600 دورية بالإضافة إلي كتب و أبحاث في مجال المكتبات و المعلومات و ما يرتبط بها من فهرسة و تصنيف و استرجاع للمعلومات...</a:t>
            </a:r>
            <a:br>
              <a:rPr lang="ar-SA" sz="2800" b="1" dirty="0" smtClean="0"/>
            </a:br>
            <a:r>
              <a:rPr lang="ar-SA" sz="2800" b="1" dirty="0" smtClean="0"/>
              <a:t>   رابط القاعدة        : </a:t>
            </a:r>
            <a:r>
              <a:rPr lang="en-US" sz="2800" b="1" dirty="0" smtClean="0">
                <a:hlinkClick r:id="rId2"/>
              </a:rPr>
              <a:t>http://proquest.umi.com/pqdweb?cfc=1</a:t>
            </a:r>
            <a:r>
              <a:rPr lang="en-US" sz="2800" b="1" dirty="0" smtClean="0"/>
              <a:t/>
            </a:r>
            <a:br>
              <a:rPr lang="en-US" sz="2800" b="1" dirty="0" smtClean="0"/>
            </a:br>
            <a:r>
              <a:rPr lang="ar-SA" sz="2800" b="1" dirty="0" smtClean="0"/>
              <a:t>قاعدة بيانات </a:t>
            </a:r>
            <a:r>
              <a:rPr lang="en-US" sz="2800" b="1" dirty="0" smtClean="0"/>
              <a:t>CSA Technology Collection</a:t>
            </a:r>
            <a:br>
              <a:rPr lang="en-US" sz="2800" b="1" dirty="0" smtClean="0"/>
            </a:br>
            <a:r>
              <a:rPr lang="ar-SA" sz="2800" b="1" dirty="0" smtClean="0"/>
              <a:t>مجموعة متكاملة تحتوى على قواعد المعلومات متعدة الموضوعات </a:t>
            </a:r>
            <a:br>
              <a:rPr lang="ar-SA" sz="2800" b="1" dirty="0" smtClean="0"/>
            </a:br>
            <a:r>
              <a:rPr lang="ar-SA" sz="2800" b="1" dirty="0" smtClean="0"/>
              <a:t>   رابط القاعدة        : </a:t>
            </a:r>
            <a:r>
              <a:rPr lang="en-US" sz="2800" b="1" dirty="0" smtClean="0">
                <a:hlinkClick r:id="rId2"/>
              </a:rPr>
              <a:t>http://proquest.umi.com/pqdweb?cfc=1</a:t>
            </a:r>
            <a:r>
              <a:rPr lang="en-US" sz="2800" b="1" dirty="0" smtClean="0"/>
              <a:t/>
            </a:r>
            <a:br>
              <a:rPr lang="en-US" sz="2800" b="1" dirty="0" smtClean="0"/>
            </a:br>
            <a:r>
              <a:rPr lang="ar-SA" sz="2800" b="1" dirty="0" smtClean="0"/>
              <a:t>قاعدة بيانات </a:t>
            </a:r>
            <a:r>
              <a:rPr lang="en-US" sz="2800" b="1" dirty="0" smtClean="0"/>
              <a:t>Wilson Applied </a:t>
            </a:r>
            <a:r>
              <a:rPr lang="en-US" sz="2800" b="1" dirty="0" err="1" smtClean="0"/>
              <a:t>Sci</a:t>
            </a:r>
            <a:r>
              <a:rPr lang="en-US" sz="2800" b="1" dirty="0" smtClean="0"/>
              <a:t> and Tech FT</a:t>
            </a:r>
            <a:br>
              <a:rPr lang="en-US" sz="2800" b="1" dirty="0" smtClean="0"/>
            </a:br>
            <a:endParaRPr lang="ar-SA"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rtl="1" fontAlgn="t"/>
            <a:r>
              <a:rPr lang="ar-SA" sz="2800" b="1" dirty="0" smtClean="0"/>
              <a:t>تتضمن القاعدة علوم السمعيات علم الطيران الرياضيات التطبيقية الذكاء الصناعي علم الجودة التحكم الأوتوماتيكي هندسة السيارات الهندسة الكيميائية الكيمياء الهندسة المدنية الاتصال وتكنولوجيا المعلومات قواعد بيانات الكمبيوتر والبرامج وبناء الهندسة الكهربائية والالكترونية </a:t>
            </a:r>
            <a:br>
              <a:rPr lang="ar-SA" sz="2800" b="1" dirty="0" smtClean="0"/>
            </a:br>
            <a:r>
              <a:rPr lang="ar-SA" sz="2800" b="1" dirty="0" smtClean="0"/>
              <a:t>رابط القاعدة        :</a:t>
            </a:r>
            <a:br>
              <a:rPr lang="ar-SA" sz="2800" b="1" dirty="0" smtClean="0"/>
            </a:br>
            <a:r>
              <a:rPr lang="en-US" sz="2800" b="1" dirty="0" smtClean="0">
                <a:hlinkClick r:id="rId2"/>
              </a:rPr>
              <a:t>http://vnweb.hwwilsonweb.com/hww/getStartPage.jhtml;hwwilsonid=UL0YFPJZXCTVZQA3DIOSFGGADUNGIIV0?_DARGS=/hww/jumpstart.jhtml</a:t>
            </a:r>
            <a:r>
              <a:rPr lang="en-US" sz="2800" b="1" dirty="0" smtClean="0"/>
              <a:t/>
            </a:r>
            <a:br>
              <a:rPr lang="en-US" sz="2800" b="1" dirty="0" smtClean="0"/>
            </a:br>
            <a:endParaRPr lang="ar-SA"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579438"/>
            <a:ext cx="8229600" cy="6278562"/>
          </a:xfrm>
        </p:spPr>
        <p:txBody>
          <a:bodyPr>
            <a:normAutofit fontScale="90000"/>
          </a:bodyPr>
          <a:lstStyle/>
          <a:p>
            <a:pPr rtl="1" fontAlgn="t"/>
            <a:r>
              <a:rPr lang="ar-SA" sz="4000" b="1" dirty="0" smtClean="0"/>
              <a:t>قاعدة بيانات </a:t>
            </a:r>
            <a:r>
              <a:rPr lang="en-US" sz="4000" b="1" dirty="0" err="1" smtClean="0"/>
              <a:t>Edusearch</a:t>
            </a:r>
            <a:r>
              <a:rPr lang="en-US" sz="4000" b="1" dirty="0" smtClean="0"/>
              <a:t/>
            </a:r>
            <a:br>
              <a:rPr lang="en-US" sz="4000" b="1" dirty="0" smtClean="0"/>
            </a:br>
            <a:r>
              <a:rPr lang="ar-SA" sz="4000" b="1" dirty="0" smtClean="0"/>
              <a:t>تعد قاعدة معلومات </a:t>
            </a:r>
            <a:r>
              <a:rPr lang="en-US" sz="4000" b="1" dirty="0" err="1" smtClean="0"/>
              <a:t>EduSearch</a:t>
            </a:r>
            <a:r>
              <a:rPr lang="en-US" sz="4000" b="1" dirty="0" smtClean="0"/>
              <a:t> </a:t>
            </a:r>
            <a:r>
              <a:rPr lang="ar-SA" sz="4000" b="1" dirty="0" smtClean="0"/>
              <a:t>هي بوابة معلوماتية تربوية ضخمة تمثل الحل الأمثل والمتكامل للمتخصصين والباحثين في المجال التربوي والتعليمي، حيث تغطي القاعدة جميع الدوريات التربوية العلمية الصادرة باللغة العربية، إضافة إلى أعمال وأبحاث المؤتمرات والندوات في مجال التربية والتعليم، وتعد خط الإمداد المباشر والأشمل للدراسات والأبحاث التربوية بنصوصها الكاملة .</a:t>
            </a:r>
            <a:br>
              <a:rPr lang="ar-SA" sz="4000" b="1" dirty="0" smtClean="0"/>
            </a:br>
            <a:r>
              <a:rPr lang="ar-SA" sz="4000" b="1" dirty="0" smtClean="0"/>
              <a:t>رابط القاعدة:</a:t>
            </a:r>
            <a:br>
              <a:rPr lang="ar-SA" sz="4000" b="1" dirty="0" smtClean="0"/>
            </a:br>
            <a:r>
              <a:rPr lang="en-US" b="1" dirty="0" smtClean="0">
                <a:hlinkClick r:id="rId2"/>
              </a:rPr>
              <a:t>http://mu.opac.mandumah.com/</a:t>
            </a:r>
            <a:r>
              <a:rPr lang="en-US" b="1" dirty="0" smtClean="0"/>
              <a:t/>
            </a:r>
            <a:br>
              <a:rPr lang="en-US" b="1" dirty="0" smtClean="0"/>
            </a:b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sz="3100" b="1" dirty="0" smtClean="0"/>
              <a:t>قاعدة بيانات  </a:t>
            </a:r>
            <a:r>
              <a:rPr lang="en-US" sz="3100" b="1" dirty="0" err="1" smtClean="0"/>
              <a:t>Sciencedirect</a:t>
            </a:r>
            <a:r>
              <a:rPr lang="en-US" sz="3100" b="1" dirty="0" smtClean="0"/>
              <a:t/>
            </a:r>
            <a:br>
              <a:rPr lang="en-US" sz="3100" b="1" dirty="0" smtClean="0"/>
            </a:br>
            <a:r>
              <a:rPr lang="ar-SA" sz="3100" b="1" dirty="0" smtClean="0"/>
              <a:t>تغطى هذه القاعدة جميع الموضوعات المتعلقة بالزراعة، البيولوجي الفنون، العلوم الإنسانية، الكيمياء الحيوية، الأجنة،الاقتصاد، الإدارة، المحاسبة، الهندسة الكيماوية، الكيمياء، علوم الحاسوب والكمبيوتر، تكنولوجيا المعلومات، العلوم الإدارية، علوم الأرض، الطاقة،الهندسة، علوم البيئة، علم المناعة والجراثيم، المواد، الرياضيات، الطب، طب الأسنان، طب الأعصاب، علوم الصحة والتمريض، الصيدلة والسموم، الفلك والفيزياء، علم النفس، العلوم الاجتماعية، والطب البيطري.</a:t>
            </a:r>
            <a:br>
              <a:rPr lang="ar-SA" sz="3100" b="1" dirty="0" smtClean="0"/>
            </a:br>
            <a:r>
              <a:rPr lang="ar-SA" sz="3100" b="1" dirty="0" smtClean="0"/>
              <a:t>رابط القاعدة     :</a:t>
            </a:r>
            <a:r>
              <a:rPr lang="ar-SA" b="1" dirty="0" smtClean="0"/>
              <a:t>  </a:t>
            </a:r>
            <a:r>
              <a:rPr lang="en-US" b="1" dirty="0" smtClean="0">
                <a:hlinkClick r:id="rId2"/>
              </a:rPr>
              <a:t>http://www.sciencedirect.com/science</a:t>
            </a:r>
            <a:r>
              <a:rPr lang="en-US" b="1" dirty="0" smtClean="0"/>
              <a:t/>
            </a:r>
            <a:br>
              <a:rPr lang="en-US" b="1" dirty="0" smtClean="0"/>
            </a:b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sz="3100" b="1" dirty="0" smtClean="0"/>
              <a:t>قاعدة بيانات </a:t>
            </a:r>
            <a:r>
              <a:rPr lang="en-US" sz="3100" b="1" dirty="0" smtClean="0"/>
              <a:t>Scopus</a:t>
            </a:r>
            <a:br>
              <a:rPr lang="en-US" sz="3100" b="1" dirty="0" smtClean="0"/>
            </a:br>
            <a:r>
              <a:rPr lang="ar-SA" sz="3100" b="1" dirty="0" smtClean="0"/>
              <a:t>تتضمن قاعدة بيانات </a:t>
            </a:r>
            <a:r>
              <a:rPr lang="en-US" sz="3100" b="1" dirty="0" smtClean="0"/>
              <a:t>Scopus  </a:t>
            </a:r>
            <a:r>
              <a:rPr lang="ar-SA" sz="3100" b="1" dirty="0" smtClean="0"/>
              <a:t>مستخلصات واستشهادات مرجعية حول الإنتاج الفكري المنشور في الدوريات العلمية ومصادر الويب في جميع مجالات المعرفة البشرية، وتساعد قاعدة بيانات </a:t>
            </a:r>
            <a:r>
              <a:rPr lang="en-US" sz="3100" b="1" dirty="0" smtClean="0"/>
              <a:t>Scopus </a:t>
            </a:r>
            <a:r>
              <a:rPr lang="ar-SA" sz="3100" b="1" dirty="0" smtClean="0"/>
              <a:t>في التعرف على الإنتاج الفكري المنشور في أكثر من 15 ألف عنوان متاح لدى أكثر من 4000 ناشر كما تشتمل على 12850 دورية أكاديمية ، 500 دورية منشورة على الويب ، ملخصات واستشهادات ، 700 مؤتمر علمي ، 28 مليون مستخلص ، 245 مليون استشهاد مرجعي للمستخلصات ، 13 مليون براءة اختراع ... الخ .</a:t>
            </a:r>
            <a:br>
              <a:rPr lang="ar-SA" sz="3100" b="1" dirty="0" smtClean="0"/>
            </a:br>
            <a:r>
              <a:rPr lang="ar-SA" sz="3100" b="1" dirty="0" smtClean="0"/>
              <a:t>رابط القاعدة    :</a:t>
            </a:r>
            <a:r>
              <a:rPr lang="ar-SA" b="1" dirty="0" smtClean="0"/>
              <a:t> </a:t>
            </a:r>
            <a:r>
              <a:rPr lang="en-US" b="1" dirty="0" smtClean="0">
                <a:hlinkClick r:id="rId2"/>
              </a:rPr>
              <a:t>http://www.scopus.com/home.url</a:t>
            </a:r>
            <a:r>
              <a:rPr lang="en-US" b="1" dirty="0" smtClean="0"/>
              <a:t/>
            </a:r>
            <a:br>
              <a:rPr lang="en-US" b="1" dirty="0" smtClean="0"/>
            </a:b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rtl="1" fontAlgn="t"/>
            <a:r>
              <a:rPr lang="ar-SA" sz="2800" b="1" dirty="0" smtClean="0"/>
              <a:t>قواعد بيانات </a:t>
            </a:r>
            <a:r>
              <a:rPr lang="en-US" sz="2800" b="1" dirty="0" smtClean="0"/>
              <a:t>Gale Online Databases</a:t>
            </a:r>
            <a:br>
              <a:rPr lang="en-US" sz="2800" b="1" dirty="0" smtClean="0"/>
            </a:br>
            <a:r>
              <a:rPr lang="ar-SA" sz="2800" b="1" dirty="0" smtClean="0"/>
              <a:t>تحتوي على عدد من قواعد البيانات المتخصصة في المجالات العلمية والأدبية المختلفة إلى الفترة التجريبية لقواعد البيانات للكتب والدوريات  ليصبح المجموع الكلي لقواعد البيانات الإلكترونية 40 قاعدة بيانات متخصصة </a:t>
            </a:r>
            <a:br>
              <a:rPr lang="ar-SA" sz="2800" b="1" dirty="0" smtClean="0"/>
            </a:br>
            <a:r>
              <a:rPr lang="ar-SA" sz="2800" b="1" dirty="0" smtClean="0"/>
              <a:t>رابط القواعد:</a:t>
            </a:r>
            <a:br>
              <a:rPr lang="ar-SA" sz="2800" b="1" dirty="0" smtClean="0"/>
            </a:br>
            <a:r>
              <a:rPr lang="en-US" sz="2800" b="1" dirty="0" smtClean="0">
                <a:hlinkClick r:id="rId2"/>
              </a:rPr>
              <a:t>http://infotrac.galegroup.com/itweb/majmaah</a:t>
            </a:r>
            <a:r>
              <a:rPr lang="en-US" sz="2800" b="1" dirty="0" smtClean="0"/>
              <a:t/>
            </a:r>
            <a:br>
              <a:rPr lang="en-US" sz="2800" b="1" dirty="0" smtClean="0"/>
            </a:br>
            <a:endParaRPr lang="ar-SA"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rtl="1" fontAlgn="t"/>
            <a:r>
              <a:rPr lang="ar-SA" sz="2800" b="1" dirty="0" smtClean="0"/>
              <a:t>قاعدة بيانات </a:t>
            </a:r>
            <a:r>
              <a:rPr lang="en-US" sz="2800" b="1" dirty="0" smtClean="0"/>
              <a:t>Sage Premier with 560++ online full text journals</a:t>
            </a:r>
            <a:br>
              <a:rPr lang="en-US" sz="2800" b="1" dirty="0" smtClean="0"/>
            </a:br>
            <a:r>
              <a:rPr lang="ar-SA" sz="2800" b="1" dirty="0" smtClean="0"/>
              <a:t>تضم النصوص الكاملة لأكثر من 360000 مقالة في أكثر من 555 دورية علمية محكمة من أفضل الدوريات التي تنشر في العالم في تخصصات دراسات الاتصال، علم الجريمة، التعليم، العلوم الصحية، العلوم الإدارية، علوم المواد، العلوم السياسية، علم النفس، علم الاجتماع والتخطيط العمراني وغيرها من شتى فروع المعرفة.</a:t>
            </a:r>
            <a:br>
              <a:rPr lang="ar-SA" sz="2800" b="1" dirty="0" smtClean="0"/>
            </a:br>
            <a:r>
              <a:rPr lang="ar-SA" sz="2800" b="1" dirty="0" smtClean="0"/>
              <a:t>رابط القاعدة    : </a:t>
            </a:r>
            <a:r>
              <a:rPr lang="en-US" sz="2800" b="1" dirty="0" smtClean="0">
                <a:hlinkClick r:id="rId2"/>
              </a:rPr>
              <a:t>http://online.sagepub.com/login</a:t>
            </a:r>
            <a:r>
              <a:rPr lang="en-US" sz="2800" b="1" dirty="0" smtClean="0"/>
              <a:t/>
            </a:r>
            <a:br>
              <a:rPr lang="en-US" sz="2800" b="1" dirty="0" smtClean="0"/>
            </a:br>
            <a:endParaRPr lang="ar-SA"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rtl="1" fontAlgn="t"/>
            <a:r>
              <a:rPr lang="ar-SA" sz="2800" b="1" dirty="0" smtClean="0"/>
              <a:t>قاعدة بيانات </a:t>
            </a:r>
            <a:r>
              <a:rPr lang="en-US" sz="2800" b="1" dirty="0" smtClean="0"/>
              <a:t>Academic Search Complete Plus</a:t>
            </a:r>
            <a:br>
              <a:rPr lang="en-US" sz="2800" b="1" dirty="0" smtClean="0"/>
            </a:br>
            <a:r>
              <a:rPr lang="ar-SA" sz="2800" b="1" dirty="0" smtClean="0"/>
              <a:t>تتضمن النصوص الكاملة لعدد 4700 مجلة و ملخص لعدد 3330 مجلة متخصصين في مجالات العلوم و التكنولوجيا و العلوم الاجتماعية</a:t>
            </a:r>
            <a:br>
              <a:rPr lang="ar-SA" sz="2800" b="1" dirty="0" smtClean="0"/>
            </a:br>
            <a:r>
              <a:rPr lang="ar-SA" sz="2800" b="1" dirty="0" smtClean="0"/>
              <a:t>رابط القاعدة        : </a:t>
            </a:r>
            <a:r>
              <a:rPr lang="en-US" sz="2800" b="1" dirty="0" smtClean="0">
                <a:hlinkClick r:id="rId2"/>
              </a:rPr>
              <a:t>http://search.ebscohost.com/</a:t>
            </a:r>
            <a:r>
              <a:rPr lang="en-US" sz="2800" b="1" dirty="0" smtClean="0"/>
              <a:t/>
            </a:r>
            <a:br>
              <a:rPr lang="en-US" sz="2800" b="1" dirty="0" smtClean="0"/>
            </a:br>
            <a:endParaRPr lang="ar-SA"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rtl="1" fontAlgn="t"/>
            <a:r>
              <a:rPr lang="ar-SA" sz="2800" b="1" dirty="0" smtClean="0"/>
              <a:t>قاعدة بيانات </a:t>
            </a:r>
            <a:r>
              <a:rPr lang="en-US" sz="2800" b="1" dirty="0" smtClean="0"/>
              <a:t>Medline</a:t>
            </a:r>
            <a:br>
              <a:rPr lang="en-US" sz="2800" b="1" dirty="0" smtClean="0"/>
            </a:br>
            <a:r>
              <a:rPr lang="ar-SA" sz="2800" b="1" dirty="0" smtClean="0"/>
              <a:t>تقدم بيانات ببليوجرافية و ملخصات لأكثر من 4800 دورية طبية إلي جانب النصوص الكاملة لأكثر من 400 دورية الكترونية متاحة</a:t>
            </a:r>
            <a:br>
              <a:rPr lang="ar-SA" sz="2800" b="1" dirty="0" smtClean="0"/>
            </a:br>
            <a:r>
              <a:rPr lang="ar-SA" sz="2800" b="1" dirty="0" smtClean="0"/>
              <a:t>رابط القاعدة        : </a:t>
            </a:r>
            <a:r>
              <a:rPr lang="en-US" sz="2800" b="1" dirty="0" smtClean="0">
                <a:hlinkClick r:id="rId2"/>
              </a:rPr>
              <a:t>http://search.ebscohost.com/</a:t>
            </a:r>
            <a:r>
              <a:rPr lang="en-US" sz="2800" b="1" dirty="0" smtClean="0"/>
              <a:t/>
            </a:r>
            <a:br>
              <a:rPr lang="en-US" sz="2800" b="1" dirty="0" smtClean="0"/>
            </a:br>
            <a:endParaRPr lang="ar-SA"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rtl="1" fontAlgn="t"/>
            <a:r>
              <a:rPr lang="ar-SA" sz="2800" b="1" dirty="0" smtClean="0"/>
              <a:t>8.قاعدة بيانات </a:t>
            </a:r>
            <a:r>
              <a:rPr lang="en-US" sz="2800" b="1" dirty="0" smtClean="0"/>
              <a:t>IEEE/IEE Electronic Library (IEL)</a:t>
            </a:r>
            <a:br>
              <a:rPr lang="en-US" sz="2800" b="1" dirty="0" smtClean="0"/>
            </a:br>
            <a:r>
              <a:rPr lang="ar-SA" sz="2800" b="1" dirty="0" smtClean="0"/>
              <a:t>تغطى هذه القاعدة جميع الموضوعات المتعلقة بالهندسة الالكترونية ، الهندسة الكهربائية ، علوم الحاسب الآلي ، تقنية المعلومات ، فيزياء تطبيقية وغيرها</a:t>
            </a:r>
            <a:br>
              <a:rPr lang="ar-SA" sz="2800" b="1" dirty="0" smtClean="0"/>
            </a:br>
            <a:r>
              <a:rPr lang="ar-SA" sz="2800" b="1" dirty="0" smtClean="0"/>
              <a:t>رابط القاعدة        : </a:t>
            </a:r>
            <a:r>
              <a:rPr lang="en-US" sz="2800" b="1" dirty="0" smtClean="0">
                <a:hlinkClick r:id="rId2"/>
              </a:rPr>
              <a:t>http://ieeexplore.ieee.org/Xplore/guesthome.jsp</a:t>
            </a:r>
            <a:r>
              <a:rPr lang="en-US" sz="2800" b="1" dirty="0" smtClean="0"/>
              <a:t/>
            </a:r>
            <a:br>
              <a:rPr lang="en-US" sz="2800" b="1" dirty="0" smtClean="0"/>
            </a:br>
            <a:endParaRPr lang="ar-SA"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161</Words>
  <Application>Microsoft Office PowerPoint</Application>
  <PresentationFormat>On-screen Show (4:3)</PresentationFormat>
  <Paragraphs>20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قواعد البيانات الالكترونية</vt:lpstr>
      <vt:lpstr>قاعدة بيانات Edusearch تعد قاعدة معلومات EduSearch هي بوابة معلوماتية تربوية ضخمة تمثل الحل الأمثل والمتكامل للمتخصصين والباحثين في المجال التربوي والتعليمي، حيث تغطي القاعدة جميع الدوريات التربوية العلمية الصادرة باللغة العربية، إضافة إلى أعمال وأبحاث المؤتمرات والندوات في مجال التربية والتعليم، وتعد خط الإمداد المباشر والأشمل للدراسات والأبحاث التربوية بنصوصها الكاملة . رابط القاعدة: http://mu.opac.mandumah.com/ </vt:lpstr>
      <vt:lpstr>قاعدة بيانات  Sciencedirect تغطى هذه القاعدة جميع الموضوعات المتعلقة بالزراعة، البيولوجي الفنون، العلوم الإنسانية، الكيمياء الحيوية، الأجنة،الاقتصاد، الإدارة، المحاسبة، الهندسة الكيماوية، الكيمياء، علوم الحاسوب والكمبيوتر، تكنولوجيا المعلومات، العلوم الإدارية، علوم الأرض، الطاقة،الهندسة، علوم البيئة، علم المناعة والجراثيم، المواد، الرياضيات، الطب، طب الأسنان، طب الأعصاب، علوم الصحة والتمريض، الصيدلة والسموم، الفلك والفيزياء، علم النفس، العلوم الاجتماعية، والطب البيطري. رابط القاعدة     :  http://www.sciencedirect.com/science </vt:lpstr>
      <vt:lpstr>قاعدة بيانات Scopus تتضمن قاعدة بيانات Scopus  مستخلصات واستشهادات مرجعية حول الإنتاج الفكري المنشور في الدوريات العلمية ومصادر الويب في جميع مجالات المعرفة البشرية، وتساعد قاعدة بيانات Scopus في التعرف على الإنتاج الفكري المنشور في أكثر من 15 ألف عنوان متاح لدى أكثر من 4000 ناشر كما تشتمل على 12850 دورية أكاديمية ، 500 دورية منشورة على الويب ، ملخصات واستشهادات ، 700 مؤتمر علمي ، 28 مليون مستخلص ، 245 مليون استشهاد مرجعي للمستخلصات ، 13 مليون براءة اختراع ... الخ . رابط القاعدة    : http://www.scopus.com/home.url </vt:lpstr>
      <vt:lpstr>قواعد بيانات Gale Online Databases تحتوي على عدد من قواعد البيانات المتخصصة في المجالات العلمية والأدبية المختلفة إلى الفترة التجريبية لقواعد البيانات للكتب والدوريات  ليصبح المجموع الكلي لقواعد البيانات الإلكترونية 40 قاعدة بيانات متخصصة  رابط القواعد: http://infotrac.galegroup.com/itweb/majmaah </vt:lpstr>
      <vt:lpstr>قاعدة بيانات Sage Premier with 560++ online full text journals تضم النصوص الكاملة لأكثر من 360000 مقالة في أكثر من 555 دورية علمية محكمة من أفضل الدوريات التي تنشر في العالم في تخصصات دراسات الاتصال، علم الجريمة، التعليم، العلوم الصحية، العلوم الإدارية، علوم المواد، العلوم السياسية، علم النفس، علم الاجتماع والتخطيط العمراني وغيرها من شتى فروع المعرفة. رابط القاعدة    : http://online.sagepub.com/login </vt:lpstr>
      <vt:lpstr>قاعدة بيانات Academic Search Complete Plus تتضمن النصوص الكاملة لعدد 4700 مجلة و ملخص لعدد 3330 مجلة متخصصين في مجالات العلوم و التكنولوجيا و العلوم الاجتماعية رابط القاعدة        : http://search.ebscohost.com/ </vt:lpstr>
      <vt:lpstr>قاعدة بيانات Medline تقدم بيانات ببليوجرافية و ملخصات لأكثر من 4800 دورية طبية إلي جانب النصوص الكاملة لأكثر من 400 دورية الكترونية متاحة رابط القاعدة        : http://search.ebscohost.com/ </vt:lpstr>
      <vt:lpstr>8.قاعدة بيانات IEEE/IEE Electronic Library (IEL) تغطى هذه القاعدة جميع الموضوعات المتعلقة بالهندسة الالكترونية ، الهندسة الكهربائية ، علوم الحاسب الآلي ، تقنية المعلومات ، فيزياء تطبيقية وغيرها رابط القاعدة        : http://ieeexplore.ieee.org/Xplore/guesthome.jsp </vt:lpstr>
      <vt:lpstr>قاعدة بيانات PQ Biology journals مصدر رئيس للمعلومات في مجال علم الأحياء وتشتمل على مجموعة من المجلات الواسعة الانتشار في مجال علم الأحياء ونوع المعلومات : نصوص كاملة و صور كاملة والعدد أكثر من 53 مجلة علمية متخصصة في موضوعات التغذية والإمراض المعدية و علم الحيوان و تاريخ الطبيعة و النظام البيئي وغيرها والتغطية منذ عام 1988 رابط القاعدة        :http://proquest.umi.com/pqdweb?cfc=1   </vt:lpstr>
      <vt:lpstr>قاعدة بيانات Science Journals مصدر رئيس للمعلومات في مجال العلوم وتعتمد عليها كثير من كليات العلوم  وتتضمن  نصوص كاملة و صور كاملة بعدد 209 مجلة علمية متخصصة في موضوعات التغذية والأمراض المعدية و علم الحيوان و تاريخ الطبيعة و النظام البيئي وغيرها والتغطية للنصوص الكاملة من 1997 , والمستخلصات من 1993 والفهارس من 1983 رابط القاعدة        : http://proquest.umi.com/pqdweb?cfc=1 </vt:lpstr>
      <vt:lpstr>قاعدة بيانات ABI / Inform Global تعد من أهم قواعد البيانات المتوفرة التي تقدم معلومات عن التجارة منذ 30 سنة . تغطى مجموعة كبيرة من المجلات التجارية وتستخدم في معظم كليات الاقتصاد والإدارة في العالم   وتتنوع المعلومات ما بين  نصوص كاملة ومستخلصات وفهارس وصور كاملة وتشمل ما يزيد عن1000 مجلة علمية في موضوعات  اتجاهات السوق والأساليب الإدارية الحديثة واستراتيجيات عامة ومواضيع صناعية دولية رابط القاعدة        : http://proquest.umi.com/pqdweb?cfc=1 قاعدة بيانات Medical Library </vt:lpstr>
      <vt:lpstr>تقدم ﻣﺠﻤﻮﻋﺎت قوية ﻓﻲ اﻟﻄﺐ و اﻟﻄﺐ اﻟﺤﻴﻮي، وهﺬﻩ اﻟﻘﺎﻋﺪة ﺗﺘﻀﻤﻦ اﻟﺮﺳﻮﻣﺎت اﻟﺒﻴﺎﻧﻴﺔ واﻟﺮﺳﻮم اﻟﺘﻮﺿﻴﺤﻴﺔ واﻟﺼﻮر و اﻟﺠﺪاول و ﻏﻴﺮهﺎ ﻣﻦ اﻟﻌﻨﺎﺻﺮ اﻟﺘﺼﻮﻳﺮﻳﺔ اﻻﺧﺮي الأساسية ﻓﻲ اﻟﺒﺤﻮث اﻟﻄﺒﻴﺔ.    رابط القاعدة        : http://proquest.umi.com/pqdweb?cfc=1 </vt:lpstr>
      <vt:lpstr>قاعدة بيانات Dissertations and Theses - Full Text هي قاعدة بيانات متخصصة في الرسائل العلمية (Dissertations &amp; Theses) وهي تحتوي على أكثر من 2.4 مليون مدخل و تعتبر الأشهر في نشر الرسائل العلمية بمعدل 65,000 رسالة سنوياً و هي تحتوي على أكثر من 930,000 رسالة في صيغة PDF    رابط القاعدة        : http://proquest.umi.com/pqdweb?cfc=1 قاعدة بيانات LISA </vt:lpstr>
      <vt:lpstr>تحتوي على حوالي 600 دورية بالإضافة إلي كتب و أبحاث في مجال المكتبات و المعلومات و ما يرتبط بها من فهرسة و تصنيف و استرجاع للمعلومات...    رابط القاعدة        : http://proquest.umi.com/pqdweb?cfc=1 قاعدة بيانات CSA Technology Collection مجموعة متكاملة تحتوى على قواعد المعلومات متعدة الموضوعات     رابط القاعدة        : http://proquest.umi.com/pqdweb?cfc=1 قاعدة بيانات Wilson Applied Sci and Tech FT </vt:lpstr>
      <vt:lpstr>تتضمن القاعدة علوم السمعيات علم الطيران الرياضيات التطبيقية الذكاء الصناعي علم الجودة التحكم الأوتوماتيكي هندسة السيارات الهندسة الكيميائية الكيمياء الهندسة المدنية الاتصال وتكنولوجيا المعلومات قواعد بيانات الكمبيوتر والبرامج وبناء الهندسة الكهربائية والالكترونية  رابط القاعدة        : http://vnweb.hwwilsonweb.com/hww/getStartPage.jhtml;hwwilsonid=UL0YFPJZXCTVZQA3DIOSFGGADUNGIIV0?_DARGS=/hww/jumpstart.jhtml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قواعد البيانات الالكترونية</dc:title>
  <dc:creator>Mothker Al Otaibi</dc:creator>
  <cp:lastModifiedBy>mm.alotaibi</cp:lastModifiedBy>
  <cp:revision>1</cp:revision>
  <dcterms:created xsi:type="dcterms:W3CDTF">2006-08-16T00:00:00Z</dcterms:created>
  <dcterms:modified xsi:type="dcterms:W3CDTF">2015-03-31T10:48:25Z</dcterms:modified>
</cp:coreProperties>
</file>