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8" r:id="rId3"/>
    <p:sldId id="259"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36" d="100"/>
          <a:sy n="36" d="100"/>
        </p:scale>
        <p:origin x="-870"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8" name="عنوان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6400800" y="6355080"/>
            <a:ext cx="2286000" cy="365760"/>
          </a:xfrm>
        </p:spPr>
        <p:txBody>
          <a:bodyPr/>
          <a:lstStyle>
            <a:lvl1pPr>
              <a:defRPr sz="1400"/>
            </a:lvl1pPr>
          </a:lstStyle>
          <a:p>
            <a:fld id="{1B8ABB09-4A1D-463E-8065-109CC2B7EFAA}" type="datetimeFigureOut">
              <a:rPr lang="ar-SA" smtClean="0"/>
              <a:pPr/>
              <a:t>19/06/36</a:t>
            </a:fld>
            <a:endParaRPr lang="ar-SA"/>
          </a:p>
        </p:txBody>
      </p:sp>
      <p:sp>
        <p:nvSpPr>
          <p:cNvPr id="17" name="عنصر نائب للتذييل 16"/>
          <p:cNvSpPr>
            <a:spLocks noGrp="1"/>
          </p:cNvSpPr>
          <p:nvPr>
            <p:ph type="ftr" sz="quarter" idx="11"/>
          </p:nvPr>
        </p:nvSpPr>
        <p:spPr>
          <a:xfrm>
            <a:off x="2898648" y="6355080"/>
            <a:ext cx="3474720" cy="365760"/>
          </a:xfrm>
        </p:spPr>
        <p:txBody>
          <a:bodyPr/>
          <a:lstStyle/>
          <a:p>
            <a:endParaRPr lang="ar-SA"/>
          </a:p>
        </p:txBody>
      </p:sp>
      <p:sp>
        <p:nvSpPr>
          <p:cNvPr id="29" name="عنصر نائب لرقم الشريحة 28"/>
          <p:cNvSpPr>
            <a:spLocks noGrp="1"/>
          </p:cNvSpPr>
          <p:nvPr>
            <p:ph type="sldNum" sz="quarter" idx="12"/>
          </p:nvPr>
        </p:nvSpPr>
        <p:spPr>
          <a:xfrm>
            <a:off x="1216152" y="6355080"/>
            <a:ext cx="1219200" cy="365760"/>
          </a:xfrm>
        </p:spPr>
        <p:txBody>
          <a:bodyPr/>
          <a:lstStyle/>
          <a:p>
            <a:fld id="{0B34F065-1154-456A-91E3-76DE8E75E17B}" type="slidenum">
              <a:rPr lang="ar-SA" smtClean="0"/>
              <a:pPr/>
              <a:t>‹#›</a:t>
            </a:fld>
            <a:endParaRPr lang="ar-SA"/>
          </a:p>
        </p:txBody>
      </p:sp>
      <p:sp>
        <p:nvSpPr>
          <p:cNvPr id="21" name="مستطيل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مستطيل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مستطيل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مستطيل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19/06/36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19/06/36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
        <p:nvSpPr>
          <p:cNvPr id="7" name="رابط مستقيم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مثلث متساوي الساقين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رابط مستقيم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19/06/36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
        <p:nvSpPr>
          <p:cNvPr id="8" name="عنصر نائب للمحتوى 7"/>
          <p:cNvSpPr>
            <a:spLocks noGrp="1"/>
          </p:cNvSpPr>
          <p:nvPr>
            <p:ph sz="quarter" idx="1"/>
          </p:nvPr>
        </p:nvSpPr>
        <p:spPr>
          <a:xfrm>
            <a:off x="457200" y="1219200"/>
            <a:ext cx="8229600" cy="493776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a:xfrm>
            <a:off x="6400800" y="6355080"/>
            <a:ext cx="2286000" cy="365760"/>
          </a:xfrm>
        </p:spPr>
        <p:txBody>
          <a:bodyPr/>
          <a:lstStyle/>
          <a:p>
            <a:fld id="{1B8ABB09-4A1D-463E-8065-109CC2B7EFAA}" type="datetimeFigureOut">
              <a:rPr lang="ar-SA" smtClean="0"/>
              <a:pPr/>
              <a:t>19/06/36</a:t>
            </a:fld>
            <a:endParaRPr lang="ar-SA"/>
          </a:p>
        </p:txBody>
      </p:sp>
      <p:sp>
        <p:nvSpPr>
          <p:cNvPr id="5" name="عنصر نائب للتذييل 4"/>
          <p:cNvSpPr>
            <a:spLocks noGrp="1"/>
          </p:cNvSpPr>
          <p:nvPr>
            <p:ph type="ftr" sz="quarter" idx="11"/>
          </p:nvPr>
        </p:nvSpPr>
        <p:spPr>
          <a:xfrm>
            <a:off x="2898648" y="6355080"/>
            <a:ext cx="3474720" cy="365760"/>
          </a:xfrm>
        </p:spPr>
        <p:txBody>
          <a:bodyPr/>
          <a:lstStyle/>
          <a:p>
            <a:endParaRPr lang="ar-SA"/>
          </a:p>
        </p:txBody>
      </p:sp>
      <p:sp>
        <p:nvSpPr>
          <p:cNvPr id="6" name="عنصر نائب لرقم الشريحة 5"/>
          <p:cNvSpPr>
            <a:spLocks noGrp="1"/>
          </p:cNvSpPr>
          <p:nvPr>
            <p:ph type="sldNum" sz="quarter" idx="12"/>
          </p:nvPr>
        </p:nvSpPr>
        <p:spPr>
          <a:xfrm>
            <a:off x="1069848" y="6355080"/>
            <a:ext cx="1520952" cy="365760"/>
          </a:xfrm>
        </p:spPr>
        <p:txBody>
          <a:bodyPr/>
          <a:lstStyle/>
          <a:p>
            <a:fld id="{0B34F065-1154-456A-91E3-76DE8E75E17B}" type="slidenum">
              <a:rPr lang="ar-SA" smtClean="0"/>
              <a:pPr/>
              <a:t>‹#›</a:t>
            </a:fld>
            <a:endParaRPr lang="ar-SA"/>
          </a:p>
        </p:txBody>
      </p:sp>
      <p:sp>
        <p:nvSpPr>
          <p:cNvPr id="7" name="مستطيل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8229600" cy="914400"/>
          </a:xfrm>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19/06/36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219200"/>
            <a:ext cx="4041648" cy="493776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632198" y="1216152"/>
            <a:ext cx="4041648" cy="493776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8229600" cy="9144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19/06/36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133600"/>
            <a:ext cx="4038600" cy="4038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648200" y="2133600"/>
            <a:ext cx="4038600" cy="4038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8229600" cy="914400"/>
          </a:xfrm>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19/06/36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
        <p:nvSpPr>
          <p:cNvPr id="6" name="مثلث متساوي الساقين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19/06/36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
        <p:nvSpPr>
          <p:cNvPr id="5" name="رابط مستقيم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مثلث متساوي الساقين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19/06/36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8" name="رابط مستقيم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رابط مستقيم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مثلث متساوي الساقين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عنصر نائب للمحتوى 11"/>
          <p:cNvSpPr>
            <a:spLocks noGrp="1"/>
          </p:cNvSpPr>
          <p:nvPr>
            <p:ph sz="quarter" idx="1"/>
          </p:nvPr>
        </p:nvSpPr>
        <p:spPr>
          <a:xfrm>
            <a:off x="304800" y="304800"/>
            <a:ext cx="5715000" cy="5715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19/06/36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8" name="رابط مستقيم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مثلث متساوي الساقين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457200" y="152400"/>
            <a:ext cx="8229600" cy="990600"/>
          </a:xfrm>
          <a:prstGeom prst="rect">
            <a:avLst/>
          </a:prstGeom>
        </p:spPr>
        <p:txBody>
          <a:bodyPr vert="horz" anchor="b" anchorCtr="0">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1B8ABB09-4A1D-463E-8065-109CC2B7EFAA}" type="datetimeFigureOut">
              <a:rPr lang="ar-SA" smtClean="0"/>
              <a:pPr/>
              <a:t>19/06/36</a:t>
            </a:fld>
            <a:endParaRPr lang="ar-SA"/>
          </a:p>
        </p:txBody>
      </p:sp>
      <p:sp>
        <p:nvSpPr>
          <p:cNvPr id="3" name="عنصر نائب للتذييل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ar-SA"/>
          </a:p>
        </p:txBody>
      </p:sp>
      <p:sp>
        <p:nvSpPr>
          <p:cNvPr id="23" name="عنصر نائب لرقم الشريحة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0B34F065-1154-456A-91E3-76DE8E75E17B}" type="slidenum">
              <a:rPr lang="ar-SA" smtClean="0"/>
              <a:pPr/>
              <a:t>‹#›</a:t>
            </a:fld>
            <a:endParaRPr lang="ar-SA"/>
          </a:p>
        </p:txBody>
      </p:sp>
      <p:sp>
        <p:nvSpPr>
          <p:cNvPr id="28" name="رابط مستقيم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رابط مستقيم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مثلث متساوي الساقين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200" kern="120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r" rtl="1"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r" rtl="1"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r" rtl="1"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r" rtl="1"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r" rtl="1"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r" rtl="1"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r" rtl="1"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r" rtl="1"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92500" lnSpcReduction="10000"/>
          </a:bodyPr>
          <a:lstStyle/>
          <a:p>
            <a:r>
              <a:rPr lang="ar-SA" b="1" dirty="0" smtClean="0"/>
              <a:t>كلمة العميد </a:t>
            </a:r>
            <a:endParaRPr lang="en-US" dirty="0" smtClean="0"/>
          </a:p>
          <a:p>
            <a:r>
              <a:rPr lang="ar-SA" dirty="0" smtClean="0"/>
              <a:t>لا يخفى على ذي لب أن المكتبات الأكاديمية أحد أهم مستودعات المعلومات والمعرفة،  ولذا شرعت عمادة شؤون المكتبات في جامعة المجمعة في العمل على تطوير مكتباتها، حيث تعمل مكتبات الجامعة على توفير مصادر وأوعية المعلومات بكافة أنواعها وأشكالها، وكذلك توفير المقررات الدراسية وتقديم الخدمات للمستفيدين في مناخ تعليمي </a:t>
            </a:r>
            <a:r>
              <a:rPr lang="ar-SA" dirty="0" err="1" smtClean="0"/>
              <a:t>ملائم.</a:t>
            </a:r>
            <a:r>
              <a:rPr lang="ar-SA" dirty="0" smtClean="0"/>
              <a:t> إضافة إلى ذلك فإن عمادة شؤون المكتبات سعت إلى توفير عدد من المصادر الإلكترونية وقواعد البيانات لمرتادي مكتباتها وذلك سعياً منها لدعم العملية الأكاديمية، كما أن من خطط العمادة القريبة </a:t>
            </a:r>
            <a:r>
              <a:rPr lang="ar-SA" dirty="0" err="1" smtClean="0"/>
              <a:t>التطبيق </a:t>
            </a:r>
            <a:r>
              <a:rPr lang="ar-SA" dirty="0" smtClean="0"/>
              <a:t>– بحول </a:t>
            </a:r>
            <a:r>
              <a:rPr lang="ar-SA" dirty="0" err="1" smtClean="0"/>
              <a:t>الله </a:t>
            </a:r>
            <a:r>
              <a:rPr lang="ar-SA" dirty="0" smtClean="0"/>
              <a:t>- تدريب الطلاب والباحثين على استخدام هذه المصادر الإلكترونية.</a:t>
            </a:r>
            <a:endParaRPr lang="en-US" dirty="0" smtClean="0"/>
          </a:p>
          <a:p>
            <a:r>
              <a:rPr lang="ar-SA" dirty="0" smtClean="0"/>
              <a:t>وإذا كانت الوظائف الثلاث الأساسية لأي جامعة هي البحث العلمي والتدريس وخدمة المجتمع، فإن مكتبات جامعة المجمعة تسعى جاهدة لخدمة هذه الوظائف أيضا، فهي تعمل على توفير مصادر المعلومات للبحث العلمي، وكذلك لتطوير العملية التعليمية، كما تسعى لوضع برامج للتواصل مع المجتمع المحيط.</a:t>
            </a:r>
            <a:endParaRPr lang="en-US" dirty="0" smtClean="0"/>
          </a:p>
          <a:p>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normAutofit fontScale="92500" lnSpcReduction="20000"/>
          </a:bodyPr>
          <a:lstStyle/>
          <a:p>
            <a:r>
              <a:rPr lang="ar-SA" dirty="0" smtClean="0"/>
              <a:t>ولم تقف عمادة شؤون المكتبات عند الدور التقليدي للمكتبة، بل تسعى جاهدة للحاق بركب العلم والتكنولوجيا ومواكبة كل ما هو حديث في تخصص المكتبات وتقنيات المعلومات وتطبيقه، من حيث البدء في أعمال ميكنة المكتبات، وكذلك أعمال </a:t>
            </a:r>
            <a:r>
              <a:rPr lang="ar-SA" dirty="0" err="1" smtClean="0"/>
              <a:t>الرقمنة</a:t>
            </a:r>
            <a:r>
              <a:rPr lang="ar-SA" dirty="0" smtClean="0"/>
              <a:t> في مكتبات الجامعة، ومن أهم المشروعات المستقبلية للجامعة مشروع نقل وتطوير المكتبة المركزية إلى المبنى الجديد، وإنشاء المستودع الرقمي المؤسسي </a:t>
            </a:r>
            <a:r>
              <a:rPr lang="ar-SA" dirty="0" err="1" smtClean="0"/>
              <a:t>للجامعة (</a:t>
            </a:r>
            <a:r>
              <a:rPr lang="en-US" dirty="0" smtClean="0"/>
              <a:t>IDRMU</a:t>
            </a:r>
            <a:r>
              <a:rPr lang="ar-SA" dirty="0" smtClean="0"/>
              <a:t>) وتنفيذ عدد من الدورات التدريبية في إطار مشروع تنمية مهارات العاملين في مكتبات الجامعة.وإعداد دراسات للوقوف على مدى إفادة منسوبي الجامعة </a:t>
            </a:r>
            <a:r>
              <a:rPr lang="ar-SA" dirty="0" err="1" smtClean="0"/>
              <a:t>من </a:t>
            </a:r>
            <a:r>
              <a:rPr lang="ar-SA" dirty="0" smtClean="0"/>
              <a:t>( خدمات </a:t>
            </a:r>
            <a:r>
              <a:rPr lang="ar-SA" dirty="0" err="1" smtClean="0"/>
              <a:t>المكتبات </a:t>
            </a:r>
            <a:r>
              <a:rPr lang="ar-SA" dirty="0" smtClean="0"/>
              <a:t>– قواعد البيانات </a:t>
            </a:r>
            <a:r>
              <a:rPr lang="ar-SA" dirty="0" err="1" smtClean="0"/>
              <a:t>الالكترونية </a:t>
            </a:r>
            <a:r>
              <a:rPr lang="ar-SA" dirty="0" smtClean="0"/>
              <a:t>– المكتبة الرقمية </a:t>
            </a:r>
            <a:r>
              <a:rPr lang="ar-SA" dirty="0" err="1" smtClean="0"/>
              <a:t>السعودية </a:t>
            </a:r>
            <a:r>
              <a:rPr lang="ar-SA" dirty="0" smtClean="0"/>
              <a:t>) ومشروع التوصيف الوظيفي للعاملين في مكتبات الجامعة ومشروع </a:t>
            </a:r>
            <a:r>
              <a:rPr lang="ar-SA" dirty="0" err="1" smtClean="0"/>
              <a:t>تفعيل</a:t>
            </a:r>
            <a:r>
              <a:rPr lang="ar-SA" dirty="0" smtClean="0"/>
              <a:t> مخرجات النظام الآلي </a:t>
            </a:r>
            <a:r>
              <a:rPr lang="ar-SA" dirty="0" err="1" smtClean="0"/>
              <a:t>كوها</a:t>
            </a:r>
            <a:r>
              <a:rPr lang="ar-SA" dirty="0" smtClean="0"/>
              <a:t> ومشروع إنشاء المكتبة السمعية والبصرية في المكتبة المركزية  بالجامعة</a:t>
            </a:r>
            <a:r>
              <a:rPr lang="en-US" dirty="0" smtClean="0"/>
              <a:t>.</a:t>
            </a:r>
          </a:p>
          <a:p>
            <a:r>
              <a:rPr lang="ar-SA" dirty="0" smtClean="0"/>
              <a:t>والله الموفق والهادي إلى سواء </a:t>
            </a:r>
            <a:r>
              <a:rPr lang="ar-SA" dirty="0" err="1" smtClean="0"/>
              <a:t>السبيل،،،</a:t>
            </a:r>
            <a:endParaRPr lang="en-US" dirty="0" smtClean="0"/>
          </a:p>
          <a:p>
            <a:r>
              <a:rPr lang="ar-SA" b="1" dirty="0" smtClean="0"/>
              <a:t>عميد شؤون المكتبات</a:t>
            </a:r>
            <a:endParaRPr lang="en-US" dirty="0" smtClean="0"/>
          </a:p>
          <a:p>
            <a:r>
              <a:rPr lang="ar-SA" b="1" dirty="0" err="1" smtClean="0"/>
              <a:t>د.</a:t>
            </a:r>
            <a:r>
              <a:rPr lang="ar-SA" b="1" dirty="0" smtClean="0"/>
              <a:t> </a:t>
            </a:r>
            <a:r>
              <a:rPr lang="ar-SA" b="1" dirty="0" err="1" smtClean="0"/>
              <a:t>عبدالعزيز</a:t>
            </a:r>
            <a:r>
              <a:rPr lang="ar-SA" b="1" dirty="0" smtClean="0"/>
              <a:t> بن إبراهيم العمران</a:t>
            </a:r>
            <a:endParaRPr lang="en-US" dirty="0" smtClean="0"/>
          </a:p>
          <a:p>
            <a:r>
              <a:rPr lang="ar-SA" b="1" dirty="0" smtClean="0"/>
              <a:t> </a:t>
            </a:r>
            <a:endParaRPr lang="en-US" dirty="0" smtClean="0"/>
          </a:p>
          <a:p>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p:txBody>
          <a:bodyPr/>
          <a:lstStyle/>
          <a:p>
            <a:r>
              <a:rPr lang="ar-SA" b="1" dirty="0" smtClean="0"/>
              <a:t>المهام </a:t>
            </a:r>
            <a:r>
              <a:rPr lang="ar-SA" b="1" dirty="0" err="1" smtClean="0"/>
              <a:t>المنوطة</a:t>
            </a:r>
            <a:r>
              <a:rPr lang="ar-SA" b="1" dirty="0" smtClean="0"/>
              <a:t> بالعمادة:</a:t>
            </a:r>
            <a:endParaRPr lang="en-US" dirty="0" smtClean="0"/>
          </a:p>
          <a:p>
            <a:pPr lvl="0"/>
            <a:r>
              <a:rPr lang="ar-SA" dirty="0" smtClean="0"/>
              <a:t>العمل على توفير مصادر المعلومات بأشكالها المختلفة التي تحتاجها مكتبات الكليات ووحدات الجامعة.</a:t>
            </a:r>
            <a:endParaRPr lang="en-US" dirty="0" smtClean="0"/>
          </a:p>
          <a:p>
            <a:pPr lvl="0"/>
            <a:r>
              <a:rPr lang="ar-SA" dirty="0" smtClean="0"/>
              <a:t>المعالجة الفنية وتنظيم مصادر المعلومات في المكتبات التابعة لها بأفضل الطرق المهنية بما يسهم في تسهيل استخدام هذه المصادر والوصول إليها من قبل المستفيدين.</a:t>
            </a:r>
            <a:endParaRPr lang="en-US" dirty="0" smtClean="0"/>
          </a:p>
          <a:p>
            <a:pPr lvl="0"/>
            <a:r>
              <a:rPr lang="ar-SA" dirty="0" smtClean="0"/>
              <a:t>التخطيط المستمر والعمل على توفير خدمات المعلومات في جميع المكتبات التابعة بما يتناسب مع حاجات المستفيدين والإمكانات المتاحة.</a:t>
            </a:r>
            <a:endParaRPr lang="en-US" dirty="0" smtClean="0"/>
          </a:p>
          <a:p>
            <a:pPr lvl="0"/>
            <a:r>
              <a:rPr lang="ar-SA" dirty="0" smtClean="0"/>
              <a:t>التخطيط لاستثمار الميزانية المخصصة لمصادر وخدمات  المعلومات وتطوير مواردها.</a:t>
            </a:r>
            <a:endParaRPr lang="en-US" smtClean="0"/>
          </a:p>
          <a:p>
            <a:endParaRPr lang="ar-SA"/>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صل">
  <a:themeElements>
    <a:clrScheme name="أصل">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أصل">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أصل">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0</TotalTime>
  <Words>342</Words>
  <Application>Microsoft Office PowerPoint</Application>
  <PresentationFormat>عرض على الشاشة (3:4)‏</PresentationFormat>
  <Paragraphs>13</Paragraphs>
  <Slides>3</Slides>
  <Notes>0</Notes>
  <HiddenSlides>0</HiddenSlides>
  <MMClips>0</MMClips>
  <ScaleCrop>false</ScaleCrop>
  <HeadingPairs>
    <vt:vector size="4" baseType="variant">
      <vt:variant>
        <vt:lpstr>سمة</vt:lpstr>
      </vt:variant>
      <vt:variant>
        <vt:i4>1</vt:i4>
      </vt:variant>
      <vt:variant>
        <vt:lpstr>عناوين الشرائح</vt:lpstr>
      </vt:variant>
      <vt:variant>
        <vt:i4>3</vt:i4>
      </vt:variant>
    </vt:vector>
  </HeadingPairs>
  <TitlesOfParts>
    <vt:vector size="4" baseType="lpstr">
      <vt:lpstr>أصل</vt:lpstr>
      <vt:lpstr>الشريحة 1</vt:lpstr>
      <vt:lpstr>الشريحة 2</vt:lpstr>
      <vt:lpstr>الشريحة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osama</dc:creator>
  <cp:lastModifiedBy>osama</cp:lastModifiedBy>
  <cp:revision>1</cp:revision>
  <dcterms:created xsi:type="dcterms:W3CDTF">2015-04-08T06:12:23Z</dcterms:created>
  <dcterms:modified xsi:type="dcterms:W3CDTF">2015-04-08T06:13:53Z</dcterms:modified>
</cp:coreProperties>
</file>