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99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3/30/2015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3/30/2015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3/30/2015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3/30/2015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ar-SA" dirty="0" smtClean="0"/>
              <a:t>الوائح العمادة</a:t>
            </a:r>
            <a:endParaRPr lang="ar-SA" dirty="0"/>
          </a:p>
        </p:txBody>
      </p:sp>
      <p:sp>
        <p:nvSpPr>
          <p:cNvPr id="5" name="Content Placeholder 4"/>
          <p:cNvSpPr>
            <a:spLocks noGrp="1"/>
          </p:cNvSpPr>
          <p:nvPr>
            <p:ph idx="1"/>
          </p:nvPr>
        </p:nvSpPr>
        <p:spPr/>
        <p:txBody>
          <a:bodyPr/>
          <a:lstStyle/>
          <a:p>
            <a:pPr fontAlgn="t"/>
            <a:r>
              <a:rPr lang="ar-SA" b="1" dirty="0" smtClean="0"/>
              <a:t>تمت عمادة شؤون المكتبات وضع اللائحة المنظمة للعمل فيها وما يتبعها من المكتبات الفرعية بالكليات والمراكز لتكون لائحة ثابتة نحو العمل المنظم للعمادة مستقبلاً، وتتكون اللائحة من واحد وأربعون مادة في ثلاثة عشرة باباً، منها:</a:t>
            </a:r>
          </a:p>
          <a:p>
            <a:pPr rtl="1" fontAlgn="t"/>
            <a:r>
              <a:rPr lang="ar-SA" b="1" dirty="0" smtClean="0"/>
              <a:t>الباب الخامس : نظام الإعارة  وحجز أوعية المعلومات</a:t>
            </a:r>
          </a:p>
          <a:p>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6278562"/>
          </a:xfrm>
        </p:spPr>
        <p:txBody>
          <a:bodyPr>
            <a:normAutofit/>
          </a:bodyPr>
          <a:lstStyle/>
          <a:p>
            <a:pPr rtl="1" fontAlgn="t"/>
            <a:r>
              <a:rPr lang="ar-SA" sz="2700" b="1" u="sng" dirty="0" smtClean="0"/>
              <a:t>مادة 16 –يجوز إعارة أوعية المعلومات المسموح بإعارتها خارجيا للفئات التالية : -</a:t>
            </a:r>
            <a:r>
              <a:rPr lang="ar-SA" sz="2700" b="1" dirty="0" smtClean="0"/>
              <a:t/>
            </a:r>
            <a:br>
              <a:rPr lang="ar-SA" sz="2700" b="1" dirty="0" smtClean="0"/>
            </a:br>
            <a:r>
              <a:rPr lang="ar-SA" sz="2700" b="1" dirty="0" smtClean="0"/>
              <a:t>       أ‌-          أعضاء هيئة التدريس والمحاضرين والمعيدين بالجامعة .</a:t>
            </a:r>
            <a:br>
              <a:rPr lang="ar-SA" sz="2700" b="1" dirty="0" smtClean="0"/>
            </a:br>
            <a:r>
              <a:rPr lang="ar-SA" sz="2700" b="1" dirty="0" smtClean="0"/>
              <a:t>       ب‌-        طلاب الدراسات العليا في الجامعة .</a:t>
            </a:r>
            <a:br>
              <a:rPr lang="ar-SA" sz="2700" b="1" dirty="0" smtClean="0"/>
            </a:br>
            <a:r>
              <a:rPr lang="ar-SA" sz="2700" b="1" dirty="0" smtClean="0"/>
              <a:t>       ت‌-        طلاب الدراسات العليا غير المرتبطين بالجامعة وظيفياً.</a:t>
            </a:r>
            <a:br>
              <a:rPr lang="ar-SA" sz="2700" b="1" dirty="0" smtClean="0"/>
            </a:br>
            <a:r>
              <a:rPr lang="ar-SA" sz="2700" b="1" dirty="0" smtClean="0"/>
              <a:t>       ث‌-        طلاب مرحلة البكالوريوس في الجامعة.</a:t>
            </a:r>
            <a:br>
              <a:rPr lang="ar-SA" sz="2700" b="1" dirty="0" smtClean="0"/>
            </a:br>
            <a:r>
              <a:rPr lang="ar-SA" sz="2700" b="1" dirty="0" smtClean="0"/>
              <a:t>       ج‌-         موظفي وموظفات الجامعة.</a:t>
            </a:r>
            <a:br>
              <a:rPr lang="ar-SA" sz="2700" b="1" dirty="0" smtClean="0"/>
            </a:br>
            <a:r>
              <a:rPr lang="ar-SA" sz="2700" b="1" dirty="0" smtClean="0"/>
              <a:t>       ح‌-         المكتبات التابعة للجامعة.</a:t>
            </a:r>
            <a:br>
              <a:rPr lang="ar-SA" sz="2700" b="1" dirty="0" smtClean="0"/>
            </a:br>
            <a:r>
              <a:rPr lang="ar-SA" sz="2700" b="1" dirty="0" smtClean="0"/>
              <a:t>       خ‌-   المكتبات الأخرى في المملكة العربية السعودية ودول مجلس التعاون الخليجي، وفقاً للاتفاقيات في هذا الشأن التي يتم توقيعها.</a:t>
            </a:r>
            <a:r>
              <a:rPr lang="ar-SA" b="1" dirty="0" smtClean="0"/>
              <a:t/>
            </a:r>
            <a:br>
              <a:rPr lang="ar-SA" b="1" dirty="0" smtClean="0"/>
            </a:br>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rmAutofit/>
          </a:bodyPr>
          <a:lstStyle/>
          <a:p>
            <a:pPr rtl="1" fontAlgn="t"/>
            <a:r>
              <a:rPr lang="ar-SA" sz="2200" b="1" u="sng" dirty="0" smtClean="0"/>
              <a:t>مادة 17</a:t>
            </a:r>
            <a:r>
              <a:rPr lang="ar-SA" sz="2200" b="1" dirty="0" smtClean="0"/>
              <a:t>  لا يحق للمستعير الاستفادة من خدمة الإعارة إلا بإبراز ما يثبت انتسابه للجامعة.</a:t>
            </a:r>
            <a:br>
              <a:rPr lang="ar-SA" sz="2200" b="1" dirty="0" smtClean="0"/>
            </a:br>
            <a:r>
              <a:rPr lang="ar-SA" sz="2200" b="1" u="sng" dirty="0" smtClean="0"/>
              <a:t>مادة 18 – أوعية المعلومات التي لا يسمح بٍإعارتها</a:t>
            </a:r>
            <a:r>
              <a:rPr lang="ar-SA" sz="2200" b="1" dirty="0" smtClean="0"/>
              <a:t/>
            </a:r>
            <a:br>
              <a:rPr lang="ar-SA" sz="2200" b="1" dirty="0" smtClean="0"/>
            </a:br>
            <a:r>
              <a:rPr lang="ar-SA" sz="2200" b="1" dirty="0" smtClean="0"/>
              <a:t>             أ‌-       أوعية المعلومات ذات الصبغة المرجعية، مثل: دوائر المعارف ، والقواميس والأدلة وما في حكمها .</a:t>
            </a:r>
            <a:br>
              <a:rPr lang="ar-SA" sz="2200" b="1" dirty="0" smtClean="0"/>
            </a:br>
            <a:r>
              <a:rPr lang="ar-SA" sz="2200" b="1" dirty="0" smtClean="0"/>
              <a:t>            ب‌-   رسائل الماجستير والدكتوراه غير المنشورة.</a:t>
            </a:r>
            <a:br>
              <a:rPr lang="ar-SA" sz="2200" b="1" dirty="0" smtClean="0"/>
            </a:br>
            <a:r>
              <a:rPr lang="ar-SA" sz="2200" b="1" dirty="0" smtClean="0"/>
              <a:t>ت‌-   المخطوطات الأصلية والمصورة.</a:t>
            </a:r>
            <a:br>
              <a:rPr lang="ar-SA" sz="2200" b="1" dirty="0" smtClean="0"/>
            </a:br>
            <a:r>
              <a:rPr lang="ar-SA" sz="2200" b="1" dirty="0" smtClean="0"/>
              <a:t>ث‌-   الكتب النادرة.</a:t>
            </a:r>
            <a:br>
              <a:rPr lang="ar-SA" sz="2200" b="1" dirty="0" smtClean="0"/>
            </a:br>
            <a:r>
              <a:rPr lang="ar-SA" sz="2200" b="1" dirty="0" smtClean="0"/>
              <a:t>ج‌-    الأوعية غير الورقية (السمعية والبصرية، والأقراص الممغنطة والمصغرات الفلمية).</a:t>
            </a:r>
            <a:br>
              <a:rPr lang="ar-SA" sz="2200" b="1" dirty="0" smtClean="0"/>
            </a:br>
            <a:r>
              <a:rPr lang="ar-SA" sz="2200" b="1" dirty="0" smtClean="0"/>
              <a:t>ح‌-    الدوريات والسلاسل العلمية ذات الموضوع المتصل.</a:t>
            </a:r>
            <a:br>
              <a:rPr lang="ar-SA" sz="2200" b="1" dirty="0" smtClean="0"/>
            </a:br>
            <a:r>
              <a:rPr lang="ar-SA" sz="2200" b="1" dirty="0" smtClean="0"/>
              <a:t>خ‌-    المطبوعات الحكومية والوثائق والمحفوظات والخرائط والملفات.</a:t>
            </a:r>
            <a:br>
              <a:rPr lang="ar-SA" sz="2200" b="1" dirty="0" smtClean="0"/>
            </a:br>
            <a:r>
              <a:rPr lang="ar-SA" sz="2200" b="1" dirty="0" smtClean="0"/>
              <a:t>د‌-  الكتب ذات النسخة الوحيدة، ويستثنى من ذلك أعضاء هيئة التدريس والمحاضرون في الجامعة في استعارة هذه الأوعية خلال إجازة نهاية الأسبوع.</a:t>
            </a:r>
            <a:br>
              <a:rPr lang="ar-SA" sz="2200" b="1" dirty="0" smtClean="0"/>
            </a:br>
            <a:r>
              <a:rPr lang="ar-SA" sz="2200" b="1" dirty="0" smtClean="0"/>
              <a:t>ذ‌-       الكتب المحجوزة.</a:t>
            </a:r>
            <a:br>
              <a:rPr lang="ar-SA" sz="2200" b="1" dirty="0" smtClean="0"/>
            </a:br>
            <a:r>
              <a:rPr lang="ar-SA" sz="2200" b="1" dirty="0" smtClean="0"/>
              <a:t>ر‌-     الكتب المختومة بعبارة( لا تعار )</a:t>
            </a:r>
            <a:br>
              <a:rPr lang="ar-SA" sz="2200" b="1" dirty="0" smtClean="0"/>
            </a:br>
            <a:r>
              <a:rPr lang="ar-SA" sz="2200" b="1" dirty="0" smtClean="0"/>
              <a:t>ز‌-     الكتب المجزأة التي تزيد عن جزئين.</a:t>
            </a:r>
            <a:r>
              <a:rPr lang="ar-SA" sz="2800" b="1" dirty="0" smtClean="0"/>
              <a:t/>
            </a:r>
            <a:br>
              <a:rPr lang="ar-SA" sz="2800" b="1" dirty="0" smtClean="0"/>
            </a:br>
            <a:endParaRPr lang="ar-SA"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fontScale="90000"/>
          </a:bodyPr>
          <a:lstStyle/>
          <a:p>
            <a:pPr rtl="1" fontAlgn="t"/>
            <a:r>
              <a:rPr lang="ar-SA" sz="3100" b="1" u="sng" dirty="0" smtClean="0"/>
              <a:t>مادة 19 - الضمان المالي</a:t>
            </a:r>
            <a:r>
              <a:rPr lang="ar-SA" sz="3100" b="1" dirty="0" smtClean="0"/>
              <a:t/>
            </a:r>
            <a:br>
              <a:rPr lang="ar-SA" sz="3100" b="1" dirty="0" smtClean="0"/>
            </a:br>
            <a:r>
              <a:rPr lang="ar-SA" sz="3100" b="1" dirty="0" smtClean="0"/>
              <a:t>          أ‌-   يصدر لكل مستعير من طلاب الدراسات العليا ممن لا يرتبطون بالجامعة وظيفياً من غير المتفرغين والأفراد من خارج الجامعة بطاقة إعارة مقابل ضمان مالي قدرة ألف ريال وذلك مدة استفادتهم من خدمة الإعارة على أن تجدد البطاقة سنوياً قبل شهر من نهايتها.</a:t>
            </a:r>
            <a:br>
              <a:rPr lang="ar-SA" sz="3100" b="1" dirty="0" smtClean="0"/>
            </a:br>
            <a:r>
              <a:rPr lang="ar-SA" sz="3100" b="1" dirty="0" smtClean="0"/>
              <a:t>         ب‌-  تودع مبالغ التأمين المالي في صندوق عمادة شؤون المكتبات مقابل إيصال بالمبلغ ويعاد المبلغ للمستعير عند رغبته في إلغاء بطاقة إعارته.</a:t>
            </a:r>
            <a:br>
              <a:rPr lang="ar-SA" sz="3100" b="1" dirty="0" smtClean="0"/>
            </a:br>
            <a:r>
              <a:rPr lang="ar-SA" sz="3100" b="1" dirty="0" smtClean="0"/>
              <a:t>         ت‌-  يتم استقطاع مبالغ غرامات التأخير والفقد والتلف من الضمان المالي المودع ، وإذا زادت الغرامات عن مبلغ الضمان المالي يطالب المستفيد بدفع الفارق أو تتخذ بشأنه الجزاءات النظامية.</a:t>
            </a:r>
            <a:r>
              <a:rPr lang="ar-SA" b="1" dirty="0" smtClean="0"/>
              <a:t/>
            </a:r>
            <a:br>
              <a:rPr lang="ar-SA" b="1" dirty="0" smtClean="0"/>
            </a:br>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430962"/>
          </a:xfrm>
        </p:spPr>
        <p:txBody>
          <a:bodyPr>
            <a:normAutofit/>
          </a:bodyPr>
          <a:lstStyle/>
          <a:p>
            <a:pPr rtl="1" fontAlgn="t"/>
            <a:r>
              <a:rPr lang="ar-SA" sz="2400" b="1" u="sng" dirty="0" smtClean="0"/>
              <a:t>مادة 22 - حجز الكتب :</a:t>
            </a:r>
            <a:r>
              <a:rPr lang="ar-SA" sz="2400" b="1" dirty="0" smtClean="0"/>
              <a:t/>
            </a:r>
            <a:br>
              <a:rPr lang="ar-SA" sz="2400" b="1" dirty="0" smtClean="0"/>
            </a:br>
            <a:r>
              <a:rPr lang="ar-SA" sz="2400" b="1" dirty="0" smtClean="0"/>
              <a:t>             أ‌-   يحق لأعضاء هيئة التدريس طلب حجز بعض الكتب لفترة محددة لاستخدام الطلاب داخل المكتبة ولا يجوز إعارة هذه الكتب إعارة خارجية .</a:t>
            </a:r>
            <a:br>
              <a:rPr lang="ar-SA" sz="2400" b="1" dirty="0" smtClean="0"/>
            </a:br>
            <a:r>
              <a:rPr lang="ar-SA" sz="2400" b="1" dirty="0" smtClean="0"/>
              <a:t>ب‌-   يحق لرئيس قسم الإعارة عدم السماح بإعارة أي كتاب ما إذا رأى أن هناك حاجة ماسة لعدم إعارته .</a:t>
            </a:r>
            <a:br>
              <a:rPr lang="ar-SA" sz="2400" b="1" dirty="0" smtClean="0"/>
            </a:br>
            <a:r>
              <a:rPr lang="ar-SA" sz="2400" b="1" dirty="0" smtClean="0"/>
              <a:t>ت‌-   تُنظم إعارة الكتب المحجوزة والمبينة في الفقرتين (أ ، ب) من هذه المادة ، وفقاً لما يأتي:</a:t>
            </a:r>
            <a:br>
              <a:rPr lang="ar-SA" sz="2400" b="1" dirty="0" smtClean="0"/>
            </a:br>
            <a:r>
              <a:rPr lang="ar-SA" sz="2400" b="1" dirty="0" smtClean="0"/>
              <a:t>أ‌-        إعارة داخلية لمدة أقصاها ساعتان لكل طالب أو طالبة قابلة للتجديد في حالة قلة الطلب على الكتاب.</a:t>
            </a:r>
            <a:br>
              <a:rPr lang="ar-SA" sz="2400" b="1" dirty="0" smtClean="0"/>
            </a:br>
            <a:r>
              <a:rPr lang="ar-SA" sz="2400" b="1" dirty="0" smtClean="0"/>
              <a:t>ب‌-  يجوز لرئيس قسم الإعارة السماح بإعارة بعض نسخ الكتب المحجوزة قبل نهاية الدوام الرسمي للمكتبة بساعة على أن تعاد صباح يوم العمل التالي قبل الساعة التاسعة صباحاً</a:t>
            </a:r>
            <a:br>
              <a:rPr lang="ar-SA" sz="2400" b="1" dirty="0" smtClean="0"/>
            </a:br>
            <a:endParaRPr lang="ar-SA"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72</Words>
  <Application>Microsoft Office PowerPoint</Application>
  <PresentationFormat>On-screen Show (4:3)</PresentationFormat>
  <Paragraphs>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الوائح العمادة</vt:lpstr>
      <vt:lpstr>مادة 16 –يجوز إعارة أوعية المعلومات المسموح بإعارتها خارجيا للفئات التالية : -        أ‌-          أعضاء هيئة التدريس والمحاضرين والمعيدين بالجامعة .        ب‌-        طلاب الدراسات العليا في الجامعة .        ت‌-        طلاب الدراسات العليا غير المرتبطين بالجامعة وظيفياً.        ث‌-        طلاب مرحلة البكالوريوس في الجامعة.        ج‌-         موظفي وموظفات الجامعة.        ح‌-         المكتبات التابعة للجامعة.        خ‌-   المكتبات الأخرى في المملكة العربية السعودية ودول مجلس التعاون الخليجي، وفقاً للاتفاقيات في هذا الشأن التي يتم توقيعها. </vt:lpstr>
      <vt:lpstr>مادة 17  لا يحق للمستعير الاستفادة من خدمة الإعارة إلا بإبراز ما يثبت انتسابه للجامعة. مادة 18 – أوعية المعلومات التي لا يسمح بٍإعارتها              أ‌-       أوعية المعلومات ذات الصبغة المرجعية، مثل: دوائر المعارف ، والقواميس والأدلة وما في حكمها .             ب‌-   رسائل الماجستير والدكتوراه غير المنشورة. ت‌-   المخطوطات الأصلية والمصورة. ث‌-   الكتب النادرة. ج‌-    الأوعية غير الورقية (السمعية والبصرية، والأقراص الممغنطة والمصغرات الفلمية). ح‌-    الدوريات والسلاسل العلمية ذات الموضوع المتصل. خ‌-    المطبوعات الحكومية والوثائق والمحفوظات والخرائط والملفات. د‌-  الكتب ذات النسخة الوحيدة، ويستثنى من ذلك أعضاء هيئة التدريس والمحاضرون في الجامعة في استعارة هذه الأوعية خلال إجازة نهاية الأسبوع. ذ‌-       الكتب المحجوزة. ر‌-     الكتب المختومة بعبارة( لا تعار ) ز‌-     الكتب المجزأة التي تزيد عن جزئين. </vt:lpstr>
      <vt:lpstr>مادة 19 - الضمان المالي           أ‌-   يصدر لكل مستعير من طلاب الدراسات العليا ممن لا يرتبطون بالجامعة وظيفياً من غير المتفرغين والأفراد من خارج الجامعة بطاقة إعارة مقابل ضمان مالي قدرة ألف ريال وذلك مدة استفادتهم من خدمة الإعارة على أن تجدد البطاقة سنوياً قبل شهر من نهايتها.          ب‌-  تودع مبالغ التأمين المالي في صندوق عمادة شؤون المكتبات مقابل إيصال بالمبلغ ويعاد المبلغ للمستعير عند رغبته في إلغاء بطاقة إعارته.          ت‌-  يتم استقطاع مبالغ غرامات التأخير والفقد والتلف من الضمان المالي المودع ، وإذا زادت الغرامات عن مبلغ الضمان المالي يطالب المستفيد بدفع الفارق أو تتخذ بشأنه الجزاءات النظامية. </vt:lpstr>
      <vt:lpstr>مادة 22 - حجز الكتب :              أ‌-   يحق لأعضاء هيئة التدريس طلب حجز بعض الكتب لفترة محددة لاستخدام الطلاب داخل المكتبة ولا يجوز إعارة هذه الكتب إعارة خارجية . ب‌-   يحق لرئيس قسم الإعارة عدم السماح بإعارة أي كتاب ما إذا رأى أن هناك حاجة ماسة لعدم إعارته . ت‌-   تُنظم إعارة الكتب المحجوزة والمبينة في الفقرتين (أ ، ب) من هذه المادة ، وفقاً لما يأتي: أ‌-        إعارة داخلية لمدة أقصاها ساعتان لكل طالب أو طالبة قابلة للتجديد في حالة قلة الطلب على الكتاب. ب‌-  يجوز لرئيس قسم الإعارة السماح بإعارة بعض نسخ الكتب المحجوزة قبل نهاية الدوام الرسمي للمكتبة بساعة على أن تعاد صباح يوم العمل التالي قبل الساعة التاسعة صباحاً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الوائح العمادة</dc:title>
  <dc:creator>Mothker Al Otaibi</dc:creator>
  <cp:lastModifiedBy>mm.alotaibi</cp:lastModifiedBy>
  <cp:revision>1</cp:revision>
  <dcterms:created xsi:type="dcterms:W3CDTF">2006-08-16T00:00:00Z</dcterms:created>
  <dcterms:modified xsi:type="dcterms:W3CDTF">2015-03-30T07:05:36Z</dcterms:modified>
</cp:coreProperties>
</file>