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opendoar.org/find.php" TargetMode="External"/><Relationship Id="rId2" Type="http://schemas.openxmlformats.org/officeDocument/2006/relationships/hyperlink" Target="http://www.mu.edu.sa/ar/%D8%A7%D9%84%D8%B9%D9%85%D8%A7%D8%AF%D8%A7%D8%AA/%D8%B9%D9%85%D8%A7%D8%AF%D8%A9-%D8%B4%D8%A4%D9%88%D9%86-%D8%A7%D9%84%D9%85%D9%83%D8%AA%D8%A8%D8%A7%D8%AA/%D8%A7%D9%84%D9%85%D8%B3%D8%AA%D9%88%D8%AF%D8%B9%D8%A7%D8%AA-%D8%A7%D9%84%D8%B1%D9%82%D9%85%D9%8A%D8%A9-%D8%A7%D9%84%D8%B9%D8%A7%D9%84%D9%85%D9%8A%D8%A9-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dar.aucegypt.edu:8080/jspui" TargetMode="External"/><Relationship Id="rId7" Type="http://schemas.openxmlformats.org/officeDocument/2006/relationships/hyperlink" Target="http://qspace.qu.edu.qa/" TargetMode="External"/><Relationship Id="rId2" Type="http://schemas.openxmlformats.org/officeDocument/2006/relationships/hyperlink" Target="http://dar.bibalex.org/webpages/dar.jsf" TargetMode="External"/><Relationship Id="rId1" Type="http://schemas.openxmlformats.org/officeDocument/2006/relationships/slideLayout" Target="../slideLayouts/slideLayout6.xml"/><Relationship Id="rId6" Type="http://schemas.openxmlformats.org/officeDocument/2006/relationships/hyperlink" Target="http://eprints.kfupm.edu.sa/" TargetMode="External"/><Relationship Id="rId5" Type="http://schemas.openxmlformats.org/officeDocument/2006/relationships/hyperlink" Target="http://art.menofia.edu.eg/libsite/lib_dep/reposite/index.htm" TargetMode="External"/><Relationship Id="rId4" Type="http://schemas.openxmlformats.org/officeDocument/2006/relationships/hyperlink" Target="http://e-prints.bue.edu.e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ar-SA" dirty="0" smtClean="0">
                <a:hlinkClick r:id="rId2"/>
              </a:rPr>
              <a:t>المستودعات الرقمية العالمية</a:t>
            </a:r>
            <a:endParaRPr lang="ar-SA" dirty="0"/>
          </a:p>
        </p:txBody>
      </p:sp>
      <p:sp>
        <p:nvSpPr>
          <p:cNvPr id="5" name="Content Placeholder 4"/>
          <p:cNvSpPr>
            <a:spLocks noGrp="1"/>
          </p:cNvSpPr>
          <p:nvPr>
            <p:ph idx="1"/>
          </p:nvPr>
        </p:nvSpPr>
        <p:spPr/>
        <p:txBody>
          <a:bodyPr>
            <a:normAutofit fontScale="62500" lnSpcReduction="20000"/>
          </a:bodyPr>
          <a:lstStyle/>
          <a:p>
            <a:r>
              <a:rPr lang="ar-SA" b="1" dirty="0" smtClean="0"/>
              <a:t>تعد المستودعات الرقمية </a:t>
            </a:r>
            <a:r>
              <a:rPr lang="en-US" b="1" dirty="0" smtClean="0"/>
              <a:t>Digital Repositories </a:t>
            </a:r>
            <a:r>
              <a:rPr lang="ar-SA" b="1" dirty="0" smtClean="0"/>
              <a:t>من أحدث مؤسسات المعلومات الرقمية على شبكة الانترنت، وظهرت هذه المستودعات في إطار مبادرات الوصول الحر للمعلومات، ومن اشهر أنواعها " المستودعات الرقمية المؤسسية </a:t>
            </a:r>
            <a:r>
              <a:rPr lang="en-US" b="1" dirty="0" smtClean="0"/>
              <a:t>Institutional Digital Repositories " </a:t>
            </a:r>
            <a:r>
              <a:rPr lang="ar-SA" b="1" dirty="0" smtClean="0"/>
              <a:t>التي عادت تتبع جامعة أو هيئة علمية أو بحثية وتقوم بإتاحة الإنتاج الفكري للعاملين بالمؤسسة العلمية في شكل رقمي على الانترنت مجانا، أي يمكن الوصول لمحتوى العمل العلمي بدون قيود أو عوائق، والجدير بالذكر أن المستودعات الرقمية المؤسسية تعد من أهم معايير تقييم المؤسسات العلمية والبحثية، حيث تقوم الآن مؤسسات علمية بإعداد ترتيب </a:t>
            </a:r>
            <a:r>
              <a:rPr lang="en-US" b="1" dirty="0" smtClean="0"/>
              <a:t>Ranking </a:t>
            </a:r>
            <a:r>
              <a:rPr lang="ar-SA" b="1" dirty="0" smtClean="0"/>
              <a:t>بالمستودعات الرقمية المؤسسية التابعة للجامعات على مستوى العالم. كيفية الاستفادة من المستودعات الرقمية على شبكة الانترنت يمكن الاستفادة من هذه المستودعات عن طريق كتابة مصطلح " المستودعات الرقمية المؤسسية" أو " </a:t>
            </a:r>
            <a:r>
              <a:rPr lang="en-US" b="1" dirty="0" smtClean="0"/>
              <a:t>Institutional Digital Repositories " </a:t>
            </a:r>
            <a:r>
              <a:rPr lang="ar-SA" b="1" dirty="0" smtClean="0"/>
              <a:t>في أحد محركات البحث المشهورة مثل </a:t>
            </a:r>
            <a:r>
              <a:rPr lang="en-US" b="1" dirty="0" smtClean="0"/>
              <a:t>Google، </a:t>
            </a:r>
            <a:r>
              <a:rPr lang="ar-SA" b="1" dirty="0" smtClean="0"/>
              <a:t>أو البحث في دليل المستودعات مفتوحة المصدر على شبكة الانترنت </a:t>
            </a:r>
            <a:r>
              <a:rPr lang="en-US" b="1" dirty="0" smtClean="0"/>
              <a:t>Open DOAR، </a:t>
            </a:r>
            <a:r>
              <a:rPr lang="ar-SA" b="1" dirty="0" smtClean="0"/>
              <a:t>حيث يعد هذا الدليل من الأدلة الأساسية التي تهدف إلى حصر المستودعات الرقمية والتعريف بها وكيفية الوصول إليها، ويحصر 2086مستودع رقمي حتى تاريخ 09/10/2011، في مجالات العلوم الإنسانية والاجتماعية، والطب ، والهندية، والفيزياء، وعلوم النبات والحيوان، والحاسبات تكنولوجيا المعلومات، والمكتبات والمعلومات، وعلوم الأرض...الخ ويمكن الوصول إلى هذا الدليل والبحث في هذه المستودعات من خلال هذا الرابط : </a:t>
            </a:r>
            <a:r>
              <a:rPr lang="en-US" b="1" dirty="0" smtClean="0">
                <a:hlinkClick r:id="rId3"/>
              </a:rPr>
              <a:t>http://www.opendoar.org/find.php</a:t>
            </a:r>
            <a:r>
              <a:rPr lang="en-US" b="1" dirty="0" smtClean="0"/>
              <a:t> </a:t>
            </a:r>
            <a:r>
              <a:rPr lang="ar-SA" b="1" dirty="0" smtClean="0"/>
              <a:t>ومن المستودعات الرقمية في العالم العربي :</a:t>
            </a: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354762"/>
          </a:xfrm>
        </p:spPr>
        <p:txBody>
          <a:bodyPr>
            <a:normAutofit/>
          </a:bodyPr>
          <a:lstStyle/>
          <a:p>
            <a:pPr fontAlgn="t"/>
            <a:r>
              <a:rPr lang="ar-SA" sz="2400" b="1" dirty="0" smtClean="0"/>
              <a:t>مستودع الأصول الرقمية بمكتبة الإسكندرية</a:t>
            </a:r>
            <a:br>
              <a:rPr lang="ar-SA" sz="2400" b="1" dirty="0" smtClean="0"/>
            </a:br>
            <a:r>
              <a:rPr lang="en-US" sz="2400" b="1" dirty="0" smtClean="0"/>
              <a:t>DAR </a:t>
            </a:r>
            <a:r>
              <a:rPr lang="en-US" sz="2400" b="1" dirty="0" smtClean="0">
                <a:hlinkClick r:id="rId2"/>
              </a:rPr>
              <a:t>http://dar.bibalex.org/webpages/dar.jsf</a:t>
            </a:r>
            <a:r>
              <a:rPr lang="en-US" sz="2400" b="1" dirty="0" smtClean="0"/>
              <a:t/>
            </a:r>
            <a:br>
              <a:rPr lang="en-US" sz="2400" b="1" dirty="0" smtClean="0"/>
            </a:br>
            <a:r>
              <a:rPr lang="ar-SA" sz="2400" b="1" dirty="0" smtClean="0"/>
              <a:t>المستودع الرقمي للجامعة الأمريكية بالقاهرة</a:t>
            </a:r>
            <a:br>
              <a:rPr lang="ar-SA" sz="2400" b="1" dirty="0" smtClean="0"/>
            </a:br>
            <a:r>
              <a:rPr lang="en-US" sz="2400" b="1" dirty="0" smtClean="0"/>
              <a:t>DAR </a:t>
            </a:r>
            <a:r>
              <a:rPr lang="en-US" sz="2400" b="1" dirty="0" smtClean="0">
                <a:hlinkClick r:id="rId3"/>
              </a:rPr>
              <a:t>http://dar.aucegypt.edu:8080/jspui</a:t>
            </a:r>
            <a:r>
              <a:rPr lang="en-US" sz="2400" b="1" dirty="0" smtClean="0"/>
              <a:t/>
            </a:r>
            <a:br>
              <a:rPr lang="en-US" sz="2400" b="1" dirty="0" smtClean="0"/>
            </a:br>
            <a:r>
              <a:rPr lang="ar-SA" sz="2400" b="1" dirty="0" smtClean="0"/>
              <a:t>المستودع الرقمي للجامعة البريطانية في القاهرة</a:t>
            </a:r>
            <a:br>
              <a:rPr lang="ar-SA" sz="2400" b="1" dirty="0" smtClean="0"/>
            </a:br>
            <a:r>
              <a:rPr lang="en-US" sz="2400" b="1" dirty="0" smtClean="0">
                <a:hlinkClick r:id="rId4"/>
              </a:rPr>
              <a:t>http://e-prints.bue.edu.eg/</a:t>
            </a:r>
            <a:r>
              <a:rPr lang="en-US" sz="2400" b="1" dirty="0" smtClean="0"/>
              <a:t/>
            </a:r>
            <a:br>
              <a:rPr lang="en-US" sz="2400" b="1" dirty="0" smtClean="0"/>
            </a:br>
            <a:r>
              <a:rPr lang="ar-SA" sz="2400" b="1" dirty="0" smtClean="0"/>
              <a:t>المستودع الرقمي المؤسسي لقسم المكتبات والمعلومات جامعة المنوفية</a:t>
            </a:r>
            <a:br>
              <a:rPr lang="ar-SA" sz="2400" b="1" dirty="0" smtClean="0"/>
            </a:br>
            <a:r>
              <a:rPr lang="en-US" sz="2400" b="1" dirty="0" smtClean="0"/>
              <a:t>IDR-MDLIS </a:t>
            </a:r>
            <a:r>
              <a:rPr lang="en-US" sz="2400" b="1" dirty="0" smtClean="0">
                <a:hlinkClick r:id="rId5"/>
              </a:rPr>
              <a:t>http://art.menofia.edu.eg/libsite/lib_dep/reposite/index.htm</a:t>
            </a:r>
            <a:r>
              <a:rPr lang="en-US" sz="2400" b="1" dirty="0" smtClean="0"/>
              <a:t/>
            </a:r>
            <a:br>
              <a:rPr lang="en-US" sz="2400" b="1" dirty="0" smtClean="0"/>
            </a:br>
            <a:r>
              <a:rPr lang="ar-SA" sz="2400" b="1" dirty="0" smtClean="0"/>
              <a:t>مستودع جامعة الملك فهد للبترول والمعادن</a:t>
            </a:r>
            <a:br>
              <a:rPr lang="ar-SA" sz="2400" b="1" dirty="0" smtClean="0"/>
            </a:br>
            <a:r>
              <a:rPr lang="en-US" sz="2400" b="1" dirty="0" smtClean="0">
                <a:hlinkClick r:id="rId6"/>
              </a:rPr>
              <a:t>http://eprints.kfupm.edu.sa</a:t>
            </a:r>
            <a:r>
              <a:rPr lang="en-US" sz="2400" b="1" dirty="0" smtClean="0"/>
              <a:t/>
            </a:r>
            <a:br>
              <a:rPr lang="en-US" sz="2400" b="1" dirty="0" smtClean="0"/>
            </a:br>
            <a:r>
              <a:rPr lang="ar-SA" sz="2400" b="1" dirty="0" smtClean="0"/>
              <a:t>مستودع جامعة قطر</a:t>
            </a:r>
            <a:br>
              <a:rPr lang="ar-SA" sz="2400" b="1" dirty="0" smtClean="0"/>
            </a:br>
            <a:r>
              <a:rPr lang="en-US" sz="2400" b="1" dirty="0" smtClean="0">
                <a:hlinkClick r:id="rId7"/>
              </a:rPr>
              <a:t>http://qspace.qu.edu.qa/</a:t>
            </a:r>
            <a:r>
              <a:rPr lang="en-US" sz="2400" b="1" dirty="0" smtClean="0"/>
              <a:t/>
            </a:r>
            <a:br>
              <a:rPr lang="en-US" sz="2400" b="1" dirty="0" smtClean="0"/>
            </a:br>
            <a:endParaRPr lang="ar-SA"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225</Words>
  <Application>Microsoft Office PowerPoint</Application>
  <PresentationFormat>On-screen Show (4:3)</PresentationFormat>
  <Paragraphs>3</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المستودعات الرقمية العالمية</vt:lpstr>
      <vt:lpstr>مستودع الأصول الرقمية بمكتبة الإسكندرية DAR http://dar.bibalex.org/webpages/dar.jsf المستودع الرقمي للجامعة الأمريكية بالقاهرة DAR http://dar.aucegypt.edu:8080/jspui المستودع الرقمي للجامعة البريطانية في القاهرة http://e-prints.bue.edu.eg/ المستودع الرقمي المؤسسي لقسم المكتبات والمعلومات جامعة المنوفية IDR-MDLIS http://art.menofia.edu.eg/libsite/lib_dep/reposite/index.htm مستودع جامعة الملك فهد للبترول والمعادن http://eprints.kfupm.edu.sa مستودع جامعة قطر http://qspace.qu.edu.qa/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المستودعات الرقمية العالمية</dc:title>
  <dc:creator>Mothker Al Otaibi</dc:creator>
  <cp:lastModifiedBy>mm.alotaibi</cp:lastModifiedBy>
  <cp:revision>1</cp:revision>
  <dcterms:created xsi:type="dcterms:W3CDTF">2006-08-16T00:00:00Z</dcterms:created>
  <dcterms:modified xsi:type="dcterms:W3CDTF">2015-04-01T05:25:59Z</dcterms:modified>
</cp:coreProperties>
</file>