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5201563" cy="36009263"/>
  <p:notesSz cx="6716713" cy="923925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n-ea"/>
        <a:cs typeface="+mn-cs"/>
      </a:defRPr>
    </a:lvl1pPr>
    <a:lvl2pPr marL="392113" indent="65088" algn="l" rtl="0" eaLnBrk="0" fontAlgn="base" hangingPunct="0">
      <a:spcBef>
        <a:spcPct val="0"/>
      </a:spcBef>
      <a:spcAft>
        <a:spcPct val="0"/>
      </a:spcAft>
      <a:defRPr sz="2400" kern="1200">
        <a:solidFill>
          <a:schemeClr val="tx1"/>
        </a:solidFill>
        <a:latin typeface="Arial" pitchFamily="34" charset="0"/>
        <a:ea typeface="+mn-ea"/>
        <a:cs typeface="+mn-cs"/>
      </a:defRPr>
    </a:lvl2pPr>
    <a:lvl3pPr marL="784225" indent="130175" algn="l" rtl="0" eaLnBrk="0" fontAlgn="base" hangingPunct="0">
      <a:spcBef>
        <a:spcPct val="0"/>
      </a:spcBef>
      <a:spcAft>
        <a:spcPct val="0"/>
      </a:spcAft>
      <a:defRPr sz="2400" kern="1200">
        <a:solidFill>
          <a:schemeClr val="tx1"/>
        </a:solidFill>
        <a:latin typeface="Arial" pitchFamily="34" charset="0"/>
        <a:ea typeface="+mn-ea"/>
        <a:cs typeface="+mn-cs"/>
      </a:defRPr>
    </a:lvl3pPr>
    <a:lvl4pPr marL="1176338" indent="195263" algn="l" rtl="0" eaLnBrk="0" fontAlgn="base" hangingPunct="0">
      <a:spcBef>
        <a:spcPct val="0"/>
      </a:spcBef>
      <a:spcAft>
        <a:spcPct val="0"/>
      </a:spcAft>
      <a:defRPr sz="2400" kern="1200">
        <a:solidFill>
          <a:schemeClr val="tx1"/>
        </a:solidFill>
        <a:latin typeface="Arial" pitchFamily="34" charset="0"/>
        <a:ea typeface="+mn-ea"/>
        <a:cs typeface="+mn-cs"/>
      </a:defRPr>
    </a:lvl4pPr>
    <a:lvl5pPr marL="1568450" indent="260350" algn="l"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FFFF66"/>
    <a:srgbClr val="FFFFCC"/>
    <a:srgbClr val="008000"/>
    <a:srgbClr val="FF7C80"/>
    <a:srgbClr val="500000"/>
    <a:srgbClr val="FFFF99"/>
    <a:srgbClr val="003366"/>
    <a:srgbClr val="006666"/>
    <a:srgbClr val="99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51" autoAdjust="0"/>
    <p:restoredTop sz="94660"/>
  </p:normalViewPr>
  <p:slideViewPr>
    <p:cSldViewPr>
      <p:cViewPr>
        <p:scale>
          <a:sx n="33" d="100"/>
          <a:sy n="33" d="100"/>
        </p:scale>
        <p:origin x="-216" y="-78"/>
      </p:cViewPr>
      <p:guideLst>
        <p:guide orient="horz" pos="5356"/>
        <p:guide pos="66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2127250" y="685800"/>
            <a:ext cx="245110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pPr>
              <a:defRPr/>
            </a:pPr>
            <a:fld id="{AF0CADFF-121E-49C1-B25C-E99F5746C64D}" type="slidenum">
              <a:rPr lang="en-US"/>
              <a:pPr>
                <a:defRPr/>
              </a:pPr>
              <a:t>‹#›</a:t>
            </a:fld>
            <a:endParaRPr lang="en-US"/>
          </a:p>
        </p:txBody>
      </p:sp>
    </p:spTree>
    <p:extLst>
      <p:ext uri="{BB962C8B-B14F-4D97-AF65-F5344CB8AC3E}">
        <p14:creationId xmlns:p14="http://schemas.microsoft.com/office/powerpoint/2010/main" xmlns="" val="29038414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92113"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84225"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176338"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56845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961845" algn="l" defTabSz="784738" rtl="0" eaLnBrk="1" latinLnBrk="0" hangingPunct="1">
      <a:defRPr sz="1000" kern="1200">
        <a:solidFill>
          <a:schemeClr val="tx1"/>
        </a:solidFill>
        <a:latin typeface="+mn-lt"/>
        <a:ea typeface="+mn-ea"/>
        <a:cs typeface="+mn-cs"/>
      </a:defRPr>
    </a:lvl6pPr>
    <a:lvl7pPr marL="2354214" algn="l" defTabSz="784738" rtl="0" eaLnBrk="1" latinLnBrk="0" hangingPunct="1">
      <a:defRPr sz="1000" kern="1200">
        <a:solidFill>
          <a:schemeClr val="tx1"/>
        </a:solidFill>
        <a:latin typeface="+mn-lt"/>
        <a:ea typeface="+mn-ea"/>
        <a:cs typeface="+mn-cs"/>
      </a:defRPr>
    </a:lvl7pPr>
    <a:lvl8pPr marL="2746583" algn="l" defTabSz="784738" rtl="0" eaLnBrk="1" latinLnBrk="0" hangingPunct="1">
      <a:defRPr sz="1000" kern="1200">
        <a:solidFill>
          <a:schemeClr val="tx1"/>
        </a:solidFill>
        <a:latin typeface="+mn-lt"/>
        <a:ea typeface="+mn-ea"/>
        <a:cs typeface="+mn-cs"/>
      </a:defRPr>
    </a:lvl8pPr>
    <a:lvl9pPr marL="3138952" algn="l" defTabSz="784738"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Image Placeholder 1"/>
          <p:cNvSpPr>
            <a:spLocks noGrp="1" noRot="1" noChangeAspect="1" noTextEdit="1"/>
          </p:cNvSpPr>
          <p:nvPr>
            <p:ph type="sldImg"/>
          </p:nvPr>
        </p:nvSpPr>
        <p:spPr>
          <a:ln/>
        </p:spPr>
      </p:sp>
      <p:sp>
        <p:nvSpPr>
          <p:cNvPr id="3075" name="Notes Placeholder 2"/>
          <p:cNvSpPr>
            <a:spLocks noGrp="1"/>
          </p:cNvSpPr>
          <p:nvPr>
            <p:ph type="body" idx="1"/>
          </p:nvPr>
        </p:nvSpPr>
        <p:spPr>
          <a:noFill/>
          <a:ln/>
        </p:spPr>
        <p:txBody>
          <a:bodyPr/>
          <a:lstStyle/>
          <a:p>
            <a:endParaRPr lang="en-US" dirty="0" smtClean="0"/>
          </a:p>
        </p:txBody>
      </p:sp>
      <p:sp>
        <p:nvSpPr>
          <p:cNvPr id="3076" name="Slide Number Placeholder 3"/>
          <p:cNvSpPr>
            <a:spLocks noGrp="1"/>
          </p:cNvSpPr>
          <p:nvPr>
            <p:ph type="sldNum" sz="quarter" idx="5"/>
          </p:nvPr>
        </p:nvSpPr>
        <p:spPr>
          <a:noFill/>
        </p:spPr>
        <p:txBody>
          <a:bodyPr/>
          <a:lstStyle/>
          <a:p>
            <a:fld id="{4D6955C7-3A4B-4ACE-8F71-4CC769765D38}"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117" y="11186472"/>
            <a:ext cx="21421329" cy="7718131"/>
          </a:xfrm>
          <a:prstGeom prst="rect">
            <a:avLst/>
          </a:prstGeom>
        </p:spPr>
        <p:txBody>
          <a:bodyPr lIns="78474" tIns="39237" rIns="78474" bIns="39237"/>
          <a:lstStyle/>
          <a:p>
            <a:r>
              <a:rPr lang="en-US" smtClean="0"/>
              <a:t>Click to edit Master title style</a:t>
            </a:r>
            <a:endParaRPr lang="en-US"/>
          </a:p>
        </p:txBody>
      </p:sp>
      <p:sp>
        <p:nvSpPr>
          <p:cNvPr id="3" name="Subtitle 2"/>
          <p:cNvSpPr>
            <a:spLocks noGrp="1"/>
          </p:cNvSpPr>
          <p:nvPr>
            <p:ph type="subTitle" idx="1"/>
          </p:nvPr>
        </p:nvSpPr>
        <p:spPr>
          <a:xfrm>
            <a:off x="3780235" y="20404989"/>
            <a:ext cx="17641094" cy="9202888"/>
          </a:xfrm>
          <a:prstGeom prst="rect">
            <a:avLst/>
          </a:prstGeom>
        </p:spPr>
        <p:txBody>
          <a:bodyPr lIns="78474" tIns="39237" rIns="78474" bIns="39237"/>
          <a:lstStyle>
            <a:lvl1pPr marL="0" indent="0" algn="ctr">
              <a:buNone/>
              <a:defRPr/>
            </a:lvl1pPr>
            <a:lvl2pPr marL="392369" indent="0" algn="ctr">
              <a:buNone/>
              <a:defRPr/>
            </a:lvl2pPr>
            <a:lvl3pPr marL="784738" indent="0" algn="ctr">
              <a:buNone/>
              <a:defRPr/>
            </a:lvl3pPr>
            <a:lvl4pPr marL="1177107" indent="0" algn="ctr">
              <a:buNone/>
              <a:defRPr/>
            </a:lvl4pPr>
            <a:lvl5pPr marL="1569476" indent="0" algn="ctr">
              <a:buNone/>
              <a:defRPr/>
            </a:lvl5pPr>
            <a:lvl6pPr marL="1961845" indent="0" algn="ctr">
              <a:buNone/>
              <a:defRPr/>
            </a:lvl6pPr>
            <a:lvl7pPr marL="2354214" indent="0" algn="ctr">
              <a:buNone/>
              <a:defRPr/>
            </a:lvl7pPr>
            <a:lvl8pPr marL="2746583" indent="0" algn="ctr">
              <a:buNone/>
              <a:defRPr/>
            </a:lvl8pPr>
            <a:lvl9pPr marL="3138952"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8401901"/>
            <a:ext cx="22681407" cy="23765228"/>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1133" y="1441778"/>
            <a:ext cx="5670352" cy="30725351"/>
          </a:xfrm>
          <a:prstGeom prst="rect">
            <a:avLst/>
          </a:prstGeom>
        </p:spPr>
        <p:txBody>
          <a:bodyPr vert="eaVert"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1441778"/>
            <a:ext cx="16871046" cy="30725351"/>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idx="1"/>
          </p:nvPr>
        </p:nvSpPr>
        <p:spPr>
          <a:xfrm>
            <a:off x="1260078" y="8401901"/>
            <a:ext cx="22681407" cy="23765228"/>
          </a:xfrm>
          <a:prstGeom prst="rect">
            <a:avLst/>
          </a:prstGeom>
        </p:spPr>
        <p:txBody>
          <a:bodyPr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749" y="23138765"/>
            <a:ext cx="21421329" cy="7152882"/>
          </a:xfrm>
          <a:prstGeom prst="rect">
            <a:avLst/>
          </a:prstGeom>
        </p:spPr>
        <p:txBody>
          <a:bodyPr lIns="78474" tIns="39237" rIns="78474" bIns="39237"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1990749" y="15261739"/>
            <a:ext cx="21421329" cy="7877026"/>
          </a:xfrm>
          <a:prstGeom prst="rect">
            <a:avLst/>
          </a:prstGeom>
        </p:spPr>
        <p:txBody>
          <a:bodyPr lIns="78474" tIns="39237" rIns="78474" bIns="39237" anchor="b"/>
          <a:lstStyle>
            <a:lvl1pPr marL="0" indent="0">
              <a:buNone/>
              <a:defRPr sz="1700"/>
            </a:lvl1pPr>
            <a:lvl2pPr marL="392369" indent="0">
              <a:buNone/>
              <a:defRPr sz="1500"/>
            </a:lvl2pPr>
            <a:lvl3pPr marL="784738" indent="0">
              <a:buNone/>
              <a:defRPr sz="1400"/>
            </a:lvl3pPr>
            <a:lvl4pPr marL="1177107" indent="0">
              <a:buNone/>
              <a:defRPr sz="1200"/>
            </a:lvl4pPr>
            <a:lvl5pPr marL="1569476" indent="0">
              <a:buNone/>
              <a:defRPr sz="1200"/>
            </a:lvl5pPr>
            <a:lvl6pPr marL="1961845" indent="0">
              <a:buNone/>
              <a:defRPr sz="1200"/>
            </a:lvl6pPr>
            <a:lvl7pPr marL="2354214" indent="0">
              <a:buNone/>
              <a:defRPr sz="1200"/>
            </a:lvl7pPr>
            <a:lvl8pPr marL="2746583" indent="0">
              <a:buNone/>
              <a:defRPr sz="1200"/>
            </a:lvl8pPr>
            <a:lvl9pPr marL="3138952" indent="0">
              <a:buNone/>
              <a:defRPr sz="12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sz="half" idx="1"/>
          </p:nvPr>
        </p:nvSpPr>
        <p:spPr>
          <a:xfrm>
            <a:off x="1260078"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670786"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079" y="8060667"/>
            <a:ext cx="11135066"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1260079" y="11419604"/>
            <a:ext cx="11135066"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2044" y="8060667"/>
            <a:ext cx="11139441"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12802044" y="11419604"/>
            <a:ext cx="11139441"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33963"/>
            <a:ext cx="8291140" cy="6101830"/>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9853111" y="1433963"/>
            <a:ext cx="14088374" cy="30733166"/>
          </a:xfrm>
          <a:prstGeom prst="rect">
            <a:avLst/>
          </a:prstGeom>
        </p:spPr>
        <p:txBody>
          <a:bodyPr lIns="78474" tIns="39237" rIns="78474" bIns="39237"/>
          <a:lstStyle>
            <a:lvl1pPr>
              <a:defRPr sz="27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078" y="7535793"/>
            <a:ext cx="8291140" cy="24631336"/>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682" y="25207005"/>
            <a:ext cx="15120938" cy="2974724"/>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4939682" y="3216973"/>
            <a:ext cx="15120938" cy="21605819"/>
          </a:xfrm>
          <a:prstGeom prst="rect">
            <a:avLst/>
          </a:prstGeom>
        </p:spPr>
        <p:txBody>
          <a:bodyPr lIns="78474" tIns="39237" rIns="78474" bIns="39237"/>
          <a:lstStyle>
            <a:lvl1pPr marL="0" indent="0">
              <a:buNone/>
              <a:defRPr sz="2700"/>
            </a:lvl1pPr>
            <a:lvl2pPr marL="392369" indent="0">
              <a:buNone/>
              <a:defRPr sz="2400"/>
            </a:lvl2pPr>
            <a:lvl3pPr marL="784738" indent="0">
              <a:buNone/>
              <a:defRPr sz="2100"/>
            </a:lvl3pPr>
            <a:lvl4pPr marL="1177107" indent="0">
              <a:buNone/>
              <a:defRPr sz="1700"/>
            </a:lvl4pPr>
            <a:lvl5pPr marL="1569476" indent="0">
              <a:buNone/>
              <a:defRPr sz="1700"/>
            </a:lvl5pPr>
            <a:lvl6pPr marL="1961845" indent="0">
              <a:buNone/>
              <a:defRPr sz="1700"/>
            </a:lvl6pPr>
            <a:lvl7pPr marL="2354214" indent="0">
              <a:buNone/>
              <a:defRPr sz="1700"/>
            </a:lvl7pPr>
            <a:lvl8pPr marL="2746583" indent="0">
              <a:buNone/>
              <a:defRPr sz="1700"/>
            </a:lvl8pPr>
            <a:lvl9pPr marL="3138952" indent="0">
              <a:buNone/>
              <a:defRPr sz="1700"/>
            </a:lvl9pPr>
          </a:lstStyle>
          <a:p>
            <a:pPr lvl="0"/>
            <a:endParaRPr lang="en-US" noProof="0" smtClean="0"/>
          </a:p>
        </p:txBody>
      </p:sp>
      <p:sp>
        <p:nvSpPr>
          <p:cNvPr id="4" name="Text Placeholder 3"/>
          <p:cNvSpPr>
            <a:spLocks noGrp="1"/>
          </p:cNvSpPr>
          <p:nvPr>
            <p:ph type="body" sz="half" idx="2"/>
          </p:nvPr>
        </p:nvSpPr>
        <p:spPr>
          <a:xfrm>
            <a:off x="4939682" y="28181729"/>
            <a:ext cx="15120938" cy="4226348"/>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770188" rtl="0" eaLnBrk="0" fontAlgn="base" hangingPunct="0">
        <a:spcBef>
          <a:spcPct val="0"/>
        </a:spcBef>
        <a:spcAft>
          <a:spcPct val="0"/>
        </a:spcAft>
        <a:defRPr sz="13300">
          <a:solidFill>
            <a:schemeClr val="tx2"/>
          </a:solidFill>
          <a:latin typeface="+mj-lt"/>
          <a:ea typeface="+mj-ea"/>
          <a:cs typeface="+mj-cs"/>
        </a:defRPr>
      </a:lvl1pPr>
      <a:lvl2pPr algn="ctr" defTabSz="2770188" rtl="0" eaLnBrk="0" fontAlgn="base" hangingPunct="0">
        <a:spcBef>
          <a:spcPct val="0"/>
        </a:spcBef>
        <a:spcAft>
          <a:spcPct val="0"/>
        </a:spcAft>
        <a:defRPr sz="13300">
          <a:solidFill>
            <a:schemeClr val="tx2"/>
          </a:solidFill>
          <a:latin typeface="Times New Roman" pitchFamily="18" charset="0"/>
        </a:defRPr>
      </a:lvl2pPr>
      <a:lvl3pPr algn="ctr" defTabSz="2770188" rtl="0" eaLnBrk="0" fontAlgn="base" hangingPunct="0">
        <a:spcBef>
          <a:spcPct val="0"/>
        </a:spcBef>
        <a:spcAft>
          <a:spcPct val="0"/>
        </a:spcAft>
        <a:defRPr sz="13300">
          <a:solidFill>
            <a:schemeClr val="tx2"/>
          </a:solidFill>
          <a:latin typeface="Times New Roman" pitchFamily="18" charset="0"/>
        </a:defRPr>
      </a:lvl3pPr>
      <a:lvl4pPr algn="ctr" defTabSz="2770188" rtl="0" eaLnBrk="0" fontAlgn="base" hangingPunct="0">
        <a:spcBef>
          <a:spcPct val="0"/>
        </a:spcBef>
        <a:spcAft>
          <a:spcPct val="0"/>
        </a:spcAft>
        <a:defRPr sz="13300">
          <a:solidFill>
            <a:schemeClr val="tx2"/>
          </a:solidFill>
          <a:latin typeface="Times New Roman" pitchFamily="18" charset="0"/>
        </a:defRPr>
      </a:lvl4pPr>
      <a:lvl5pPr algn="ctr" defTabSz="2770188" rtl="0" eaLnBrk="0" fontAlgn="base" hangingPunct="0">
        <a:spcBef>
          <a:spcPct val="0"/>
        </a:spcBef>
        <a:spcAft>
          <a:spcPct val="0"/>
        </a:spcAft>
        <a:defRPr sz="13300">
          <a:solidFill>
            <a:schemeClr val="tx2"/>
          </a:solidFill>
          <a:latin typeface="Times New Roman" pitchFamily="18" charset="0"/>
        </a:defRPr>
      </a:lvl5pPr>
      <a:lvl6pPr marL="392369" algn="ctr" defTabSz="2771106" rtl="0" eaLnBrk="0" fontAlgn="base" hangingPunct="0">
        <a:spcBef>
          <a:spcPct val="0"/>
        </a:spcBef>
        <a:spcAft>
          <a:spcPct val="0"/>
        </a:spcAft>
        <a:defRPr sz="13300">
          <a:solidFill>
            <a:schemeClr val="tx2"/>
          </a:solidFill>
          <a:latin typeface="Times New Roman" pitchFamily="18" charset="0"/>
        </a:defRPr>
      </a:lvl6pPr>
      <a:lvl7pPr marL="784738" algn="ctr" defTabSz="2771106" rtl="0" eaLnBrk="0" fontAlgn="base" hangingPunct="0">
        <a:spcBef>
          <a:spcPct val="0"/>
        </a:spcBef>
        <a:spcAft>
          <a:spcPct val="0"/>
        </a:spcAft>
        <a:defRPr sz="13300">
          <a:solidFill>
            <a:schemeClr val="tx2"/>
          </a:solidFill>
          <a:latin typeface="Times New Roman" pitchFamily="18" charset="0"/>
        </a:defRPr>
      </a:lvl7pPr>
      <a:lvl8pPr marL="1177107" algn="ctr" defTabSz="2771106" rtl="0" eaLnBrk="0" fontAlgn="base" hangingPunct="0">
        <a:spcBef>
          <a:spcPct val="0"/>
        </a:spcBef>
        <a:spcAft>
          <a:spcPct val="0"/>
        </a:spcAft>
        <a:defRPr sz="13300">
          <a:solidFill>
            <a:schemeClr val="tx2"/>
          </a:solidFill>
          <a:latin typeface="Times New Roman" pitchFamily="18" charset="0"/>
        </a:defRPr>
      </a:lvl8pPr>
      <a:lvl9pPr marL="1569476" algn="ctr" defTabSz="2771106" rtl="0" eaLnBrk="0" fontAlgn="base" hangingPunct="0">
        <a:spcBef>
          <a:spcPct val="0"/>
        </a:spcBef>
        <a:spcAft>
          <a:spcPct val="0"/>
        </a:spcAft>
        <a:defRPr sz="13300">
          <a:solidFill>
            <a:schemeClr val="tx2"/>
          </a:solidFill>
          <a:latin typeface="Times New Roman" pitchFamily="18" charset="0"/>
        </a:defRPr>
      </a:lvl9pPr>
    </p:titleStyle>
    <p:bodyStyle>
      <a:lvl1pPr marL="1036638" indent="-1036638" algn="l" defTabSz="2770188" rtl="0" eaLnBrk="0" fontAlgn="base" hangingPunct="0">
        <a:spcBef>
          <a:spcPct val="20000"/>
        </a:spcBef>
        <a:spcAft>
          <a:spcPct val="0"/>
        </a:spcAft>
        <a:buChar char="•"/>
        <a:defRPr sz="9600">
          <a:solidFill>
            <a:schemeClr val="tx1"/>
          </a:solidFill>
          <a:latin typeface="+mn-lt"/>
          <a:ea typeface="+mn-ea"/>
          <a:cs typeface="+mn-cs"/>
        </a:defRPr>
      </a:lvl1pPr>
      <a:lvl2pPr marL="2249488" indent="-865188" algn="l" defTabSz="2770188" rtl="0" eaLnBrk="0" fontAlgn="base" hangingPunct="0">
        <a:spcBef>
          <a:spcPct val="20000"/>
        </a:spcBef>
        <a:spcAft>
          <a:spcPct val="0"/>
        </a:spcAft>
        <a:buChar char="–"/>
        <a:defRPr sz="8500">
          <a:solidFill>
            <a:schemeClr val="tx1"/>
          </a:solidFill>
          <a:latin typeface="+mn-lt"/>
        </a:defRPr>
      </a:lvl2pPr>
      <a:lvl3pPr marL="3462338" indent="-690563" algn="l" defTabSz="2770188" rtl="0" eaLnBrk="0" fontAlgn="base" hangingPunct="0">
        <a:spcBef>
          <a:spcPct val="20000"/>
        </a:spcBef>
        <a:spcAft>
          <a:spcPct val="0"/>
        </a:spcAft>
        <a:buChar char="•"/>
        <a:defRPr sz="7300">
          <a:solidFill>
            <a:schemeClr val="tx1"/>
          </a:solidFill>
          <a:latin typeface="+mn-lt"/>
        </a:defRPr>
      </a:lvl3pPr>
      <a:lvl4pPr marL="4851400" indent="-695325" algn="l" defTabSz="2770188" rtl="0" eaLnBrk="0" fontAlgn="base" hangingPunct="0">
        <a:spcBef>
          <a:spcPct val="20000"/>
        </a:spcBef>
        <a:spcAft>
          <a:spcPct val="0"/>
        </a:spcAft>
        <a:buChar char="–"/>
        <a:defRPr sz="5900">
          <a:solidFill>
            <a:schemeClr val="tx1"/>
          </a:solidFill>
          <a:latin typeface="+mn-lt"/>
        </a:defRPr>
      </a:lvl4pPr>
      <a:lvl5pPr marL="6235700" indent="-690563" algn="l" defTabSz="2770188" rtl="0" eaLnBrk="0" fontAlgn="base" hangingPunct="0">
        <a:spcBef>
          <a:spcPct val="20000"/>
        </a:spcBef>
        <a:spcAft>
          <a:spcPct val="0"/>
        </a:spcAft>
        <a:buChar char="»"/>
        <a:defRPr sz="5900">
          <a:solidFill>
            <a:schemeClr val="tx1"/>
          </a:solidFill>
          <a:latin typeface="+mn-lt"/>
        </a:defRPr>
      </a:lvl5pPr>
      <a:lvl6pPr marL="6629402" indent="-692095" algn="l" defTabSz="2771106" rtl="0" eaLnBrk="0" fontAlgn="base" hangingPunct="0">
        <a:spcBef>
          <a:spcPct val="20000"/>
        </a:spcBef>
        <a:spcAft>
          <a:spcPct val="0"/>
        </a:spcAft>
        <a:buChar char="»"/>
        <a:defRPr sz="5900">
          <a:solidFill>
            <a:schemeClr val="tx1"/>
          </a:solidFill>
          <a:latin typeface="+mn-lt"/>
        </a:defRPr>
      </a:lvl6pPr>
      <a:lvl7pPr marL="7021771" indent="-692095" algn="l" defTabSz="2771106" rtl="0" eaLnBrk="0" fontAlgn="base" hangingPunct="0">
        <a:spcBef>
          <a:spcPct val="20000"/>
        </a:spcBef>
        <a:spcAft>
          <a:spcPct val="0"/>
        </a:spcAft>
        <a:buChar char="»"/>
        <a:defRPr sz="5900">
          <a:solidFill>
            <a:schemeClr val="tx1"/>
          </a:solidFill>
          <a:latin typeface="+mn-lt"/>
        </a:defRPr>
      </a:lvl7pPr>
      <a:lvl8pPr marL="7414140" indent="-692095" algn="l" defTabSz="2771106" rtl="0" eaLnBrk="0" fontAlgn="base" hangingPunct="0">
        <a:spcBef>
          <a:spcPct val="20000"/>
        </a:spcBef>
        <a:spcAft>
          <a:spcPct val="0"/>
        </a:spcAft>
        <a:buChar char="»"/>
        <a:defRPr sz="5900">
          <a:solidFill>
            <a:schemeClr val="tx1"/>
          </a:solidFill>
          <a:latin typeface="+mn-lt"/>
        </a:defRPr>
      </a:lvl8pPr>
      <a:lvl9pPr marL="7806509" indent="-692095" algn="l" defTabSz="2771106" rtl="0" eaLnBrk="0" fontAlgn="base" hangingPunct="0">
        <a:spcBef>
          <a:spcPct val="20000"/>
        </a:spcBef>
        <a:spcAft>
          <a:spcPct val="0"/>
        </a:spcAft>
        <a:buChar char="»"/>
        <a:defRPr sz="5900">
          <a:solidFill>
            <a:schemeClr val="tx1"/>
          </a:solidFill>
          <a:latin typeface="+mn-lt"/>
        </a:defRPr>
      </a:lvl9pPr>
    </p:bodyStyle>
    <p:otherStyle>
      <a:defPPr>
        <a:defRPr lang="en-US"/>
      </a:defPPr>
      <a:lvl1pPr marL="0" algn="l" defTabSz="784738" rtl="0" eaLnBrk="1" latinLnBrk="0" hangingPunct="1">
        <a:defRPr sz="1500" kern="1200">
          <a:solidFill>
            <a:schemeClr val="tx1"/>
          </a:solidFill>
          <a:latin typeface="+mn-lt"/>
          <a:ea typeface="+mn-ea"/>
          <a:cs typeface="+mn-cs"/>
        </a:defRPr>
      </a:lvl1pPr>
      <a:lvl2pPr marL="392369" algn="l" defTabSz="784738" rtl="0" eaLnBrk="1" latinLnBrk="0" hangingPunct="1">
        <a:defRPr sz="1500" kern="1200">
          <a:solidFill>
            <a:schemeClr val="tx1"/>
          </a:solidFill>
          <a:latin typeface="+mn-lt"/>
          <a:ea typeface="+mn-ea"/>
          <a:cs typeface="+mn-cs"/>
        </a:defRPr>
      </a:lvl2pPr>
      <a:lvl3pPr marL="784738" algn="l" defTabSz="784738" rtl="0" eaLnBrk="1" latinLnBrk="0" hangingPunct="1">
        <a:defRPr sz="1500" kern="1200">
          <a:solidFill>
            <a:schemeClr val="tx1"/>
          </a:solidFill>
          <a:latin typeface="+mn-lt"/>
          <a:ea typeface="+mn-ea"/>
          <a:cs typeface="+mn-cs"/>
        </a:defRPr>
      </a:lvl3pPr>
      <a:lvl4pPr marL="1177107" algn="l" defTabSz="784738" rtl="0" eaLnBrk="1" latinLnBrk="0" hangingPunct="1">
        <a:defRPr sz="1500" kern="1200">
          <a:solidFill>
            <a:schemeClr val="tx1"/>
          </a:solidFill>
          <a:latin typeface="+mn-lt"/>
          <a:ea typeface="+mn-ea"/>
          <a:cs typeface="+mn-cs"/>
        </a:defRPr>
      </a:lvl4pPr>
      <a:lvl5pPr marL="1569476" algn="l" defTabSz="784738" rtl="0" eaLnBrk="1" latinLnBrk="0" hangingPunct="1">
        <a:defRPr sz="1500" kern="1200">
          <a:solidFill>
            <a:schemeClr val="tx1"/>
          </a:solidFill>
          <a:latin typeface="+mn-lt"/>
          <a:ea typeface="+mn-ea"/>
          <a:cs typeface="+mn-cs"/>
        </a:defRPr>
      </a:lvl5pPr>
      <a:lvl6pPr marL="1961845" algn="l" defTabSz="784738" rtl="0" eaLnBrk="1" latinLnBrk="0" hangingPunct="1">
        <a:defRPr sz="1500" kern="1200">
          <a:solidFill>
            <a:schemeClr val="tx1"/>
          </a:solidFill>
          <a:latin typeface="+mn-lt"/>
          <a:ea typeface="+mn-ea"/>
          <a:cs typeface="+mn-cs"/>
        </a:defRPr>
      </a:lvl6pPr>
      <a:lvl7pPr marL="2354214" algn="l" defTabSz="784738" rtl="0" eaLnBrk="1" latinLnBrk="0" hangingPunct="1">
        <a:defRPr sz="1500" kern="1200">
          <a:solidFill>
            <a:schemeClr val="tx1"/>
          </a:solidFill>
          <a:latin typeface="+mn-lt"/>
          <a:ea typeface="+mn-ea"/>
          <a:cs typeface="+mn-cs"/>
        </a:defRPr>
      </a:lvl7pPr>
      <a:lvl8pPr marL="2746583" algn="l" defTabSz="784738" rtl="0" eaLnBrk="1" latinLnBrk="0" hangingPunct="1">
        <a:defRPr sz="1500" kern="1200">
          <a:solidFill>
            <a:schemeClr val="tx1"/>
          </a:solidFill>
          <a:latin typeface="+mn-lt"/>
          <a:ea typeface="+mn-ea"/>
          <a:cs typeface="+mn-cs"/>
        </a:defRPr>
      </a:lvl8pPr>
      <a:lvl9pPr marL="3138952" algn="l" defTabSz="784738"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Text Box 31"/>
          <p:cNvSpPr txBox="1">
            <a:spLocks noChangeArrowheads="1"/>
          </p:cNvSpPr>
          <p:nvPr/>
        </p:nvSpPr>
        <p:spPr bwMode="auto">
          <a:xfrm>
            <a:off x="3242403" y="0"/>
            <a:ext cx="18475325" cy="3859907"/>
          </a:xfrm>
          <a:prstGeom prst="rect">
            <a:avLst/>
          </a:prstGeom>
          <a:solidFill>
            <a:srgbClr val="808000"/>
          </a:solidFill>
          <a:ln w="38100">
            <a:noFill/>
            <a:miter lim="800000"/>
            <a:headEnd/>
            <a:tailEnd/>
          </a:ln>
        </p:spPr>
        <p:txBody>
          <a:bodyPr lIns="73495" tIns="36746" rIns="73495" bIns="36746" anchor="ctr" anchorCtr="1"/>
          <a:lstStyle/>
          <a:p>
            <a:pPr algn="ctr" rtl="1"/>
            <a:endParaRPr lang="en-US" sz="5400" b="1" dirty="0"/>
          </a:p>
          <a:p>
            <a:pPr algn="ctr" rtl="1"/>
            <a:endParaRPr lang="ar-SA" sz="3200" dirty="0" smtClean="0">
              <a:solidFill>
                <a:schemeClr val="bg1"/>
              </a:solidFill>
            </a:endParaRPr>
          </a:p>
          <a:p>
            <a:pPr algn="ctr" rtl="1"/>
            <a:r>
              <a:rPr lang="ar-SA" sz="4000" b="1" dirty="0" smtClean="0">
                <a:solidFill>
                  <a:srgbClr val="FFFF66"/>
                </a:solidFill>
              </a:rPr>
              <a:t>حولية كلية الدراسات الإسلامية  والعربية للبنات بالإسكندرية</a:t>
            </a:r>
            <a:endParaRPr lang="en-US" sz="4000" b="1" dirty="0" smtClean="0">
              <a:solidFill>
                <a:srgbClr val="FFFF66"/>
              </a:solidFill>
            </a:endParaRPr>
          </a:p>
          <a:p>
            <a:pPr algn="ctr" rtl="1"/>
            <a:r>
              <a:rPr lang="ar-SA" sz="4000" b="1" dirty="0" smtClean="0">
                <a:solidFill>
                  <a:srgbClr val="FFFF66"/>
                </a:solidFill>
              </a:rPr>
              <a:t>العدد الثالث والعشرون  -1429هـ-2008م</a:t>
            </a:r>
          </a:p>
          <a:p>
            <a:pPr algn="ctr" rtl="1"/>
            <a:r>
              <a:rPr lang="ar-SA" sz="4000" b="1" dirty="0" smtClean="0">
                <a:solidFill>
                  <a:srgbClr val="FFFF66"/>
                </a:solidFill>
              </a:rPr>
              <a:t>استلهام التراث في شعر عامر بحيرى دراسة ”موضوعية فنية“   </a:t>
            </a:r>
            <a:endParaRPr lang="en-US" sz="4000" b="1" dirty="0" smtClean="0">
              <a:solidFill>
                <a:srgbClr val="FFFF66"/>
              </a:solidFill>
            </a:endParaRPr>
          </a:p>
          <a:p>
            <a:pPr algn="ctr" rtl="1"/>
            <a:r>
              <a:rPr lang="ar-SA" sz="4000" b="1" dirty="0" smtClean="0">
                <a:solidFill>
                  <a:srgbClr val="FFFF66"/>
                </a:solidFill>
              </a:rPr>
              <a:t>د. عبير عبد الصادق محمد بدوي</a:t>
            </a:r>
            <a:endParaRPr lang="ar-EG" sz="4000" b="1" dirty="0" smtClean="0">
              <a:solidFill>
                <a:srgbClr val="FFFF66"/>
              </a:solidFill>
            </a:endParaRPr>
          </a:p>
          <a:p>
            <a:pPr algn="ctr" rtl="1"/>
            <a:r>
              <a:rPr lang="ar-SA" sz="4000" b="1" dirty="0" smtClean="0">
                <a:solidFill>
                  <a:srgbClr val="FFFF66"/>
                </a:solidFill>
              </a:rPr>
              <a:t>كلية التربية </a:t>
            </a:r>
            <a:r>
              <a:rPr lang="ar-SA" sz="4000" b="1" dirty="0" err="1" smtClean="0">
                <a:solidFill>
                  <a:srgbClr val="FFFF66"/>
                </a:solidFill>
              </a:rPr>
              <a:t>بالزلفي</a:t>
            </a:r>
            <a:r>
              <a:rPr lang="ar-SA" sz="4000" b="1" dirty="0" smtClean="0">
                <a:solidFill>
                  <a:srgbClr val="FFFF66"/>
                </a:solidFill>
              </a:rPr>
              <a:t> – قسم اللغة العربية </a:t>
            </a:r>
            <a:endParaRPr lang="en-US" sz="4000" b="1" dirty="0">
              <a:solidFill>
                <a:srgbClr val="FFFF66"/>
              </a:solidFill>
            </a:endParaRPr>
          </a:p>
          <a:p>
            <a:pPr algn="ctr" rtl="1"/>
            <a:endParaRPr lang="en-US" sz="3600" b="1" dirty="0">
              <a:solidFill>
                <a:srgbClr val="FFFFCC"/>
              </a:solidFill>
            </a:endParaRPr>
          </a:p>
          <a:p>
            <a:pPr algn="ctr" rtl="1"/>
            <a:endParaRPr lang="en-US" sz="3600" dirty="0">
              <a:solidFill>
                <a:srgbClr val="FFFFCC"/>
              </a:solidFill>
            </a:endParaRPr>
          </a:p>
        </p:txBody>
      </p:sp>
      <p:sp>
        <p:nvSpPr>
          <p:cNvPr id="8226" name="Text Box 34"/>
          <p:cNvSpPr txBox="1">
            <a:spLocks noChangeArrowheads="1"/>
          </p:cNvSpPr>
          <p:nvPr/>
        </p:nvSpPr>
        <p:spPr bwMode="auto">
          <a:xfrm>
            <a:off x="503238" y="4124325"/>
            <a:ext cx="11757025" cy="750888"/>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نتائج البحث (تابع)</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8227" name="Text Box 35"/>
          <p:cNvSpPr txBox="1">
            <a:spLocks noChangeArrowheads="1"/>
          </p:cNvSpPr>
          <p:nvPr/>
        </p:nvSpPr>
        <p:spPr bwMode="auto">
          <a:xfrm>
            <a:off x="503238" y="5324475"/>
            <a:ext cx="11757025" cy="6202363"/>
          </a:xfrm>
          <a:prstGeom prst="rect">
            <a:avLst/>
          </a:prstGeom>
          <a:noFill/>
          <a:ln w="38100">
            <a:solidFill>
              <a:srgbClr val="800000"/>
            </a:solidFill>
            <a:miter lim="800000"/>
            <a:headEnd/>
            <a:tailEnd/>
          </a:ln>
          <a:effectLst/>
        </p:spPr>
        <p:txBody>
          <a:bodyPr lIns="219727" tIns="219727" rIns="219727" bIns="219727"/>
          <a:lstStyle/>
          <a:p>
            <a:pPr rtl="1">
              <a:defRPr/>
            </a:pPr>
            <a:r>
              <a:rPr lang="ar-SA" dirty="0">
                <a:latin typeface="Arial" charset="0"/>
              </a:rPr>
              <a:t> </a:t>
            </a:r>
            <a:endParaRPr lang="en-US" dirty="0">
              <a:latin typeface="Arial" charset="0"/>
            </a:endParaRPr>
          </a:p>
        </p:txBody>
      </p:sp>
      <p:sp>
        <p:nvSpPr>
          <p:cNvPr id="1029" name="Text Box 36"/>
          <p:cNvSpPr txBox="1">
            <a:spLocks noChangeArrowheads="1"/>
          </p:cNvSpPr>
          <p:nvPr/>
        </p:nvSpPr>
        <p:spPr bwMode="auto">
          <a:xfrm>
            <a:off x="12931775" y="5248275"/>
            <a:ext cx="11757025" cy="6354763"/>
          </a:xfrm>
          <a:prstGeom prst="rect">
            <a:avLst/>
          </a:prstGeom>
          <a:noFill/>
          <a:ln w="38100">
            <a:solidFill>
              <a:srgbClr val="800000"/>
            </a:solidFill>
            <a:miter lim="800000"/>
            <a:headEnd/>
            <a:tailEnd/>
          </a:ln>
        </p:spPr>
        <p:txBody>
          <a:bodyPr lIns="219727" tIns="219727" rIns="219727" bIns="219727"/>
          <a:lstStyle/>
          <a:p>
            <a:pPr algn="justLow" rtl="1"/>
            <a:r>
              <a:rPr lang="en-US" sz="3600" dirty="0"/>
              <a:t> </a:t>
            </a:r>
          </a:p>
        </p:txBody>
      </p:sp>
      <p:sp>
        <p:nvSpPr>
          <p:cNvPr id="8229" name="Text Box 37"/>
          <p:cNvSpPr txBox="1">
            <a:spLocks noChangeArrowheads="1"/>
          </p:cNvSpPr>
          <p:nvPr/>
        </p:nvSpPr>
        <p:spPr bwMode="auto">
          <a:xfrm>
            <a:off x="12931775" y="4124325"/>
            <a:ext cx="11757025" cy="750888"/>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مقدمة</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1" name="Text Box 38"/>
          <p:cNvSpPr txBox="1">
            <a:spLocks noChangeArrowheads="1"/>
          </p:cNvSpPr>
          <p:nvPr/>
        </p:nvSpPr>
        <p:spPr bwMode="auto">
          <a:xfrm>
            <a:off x="12957971" y="18433259"/>
            <a:ext cx="11813466" cy="3000396"/>
          </a:xfrm>
          <a:prstGeom prst="rect">
            <a:avLst/>
          </a:prstGeom>
          <a:noFill/>
          <a:ln w="38100">
            <a:solidFill>
              <a:srgbClr val="800000"/>
            </a:solidFill>
            <a:miter lim="800000"/>
            <a:headEnd/>
            <a:tailEnd/>
          </a:ln>
        </p:spPr>
        <p:txBody>
          <a:bodyPr lIns="219727" tIns="219727" rIns="219727" bIns="219727"/>
          <a:lstStyle/>
          <a:p>
            <a:pPr algn="r" rtl="1"/>
            <a:r>
              <a:rPr lang="ar-SA" sz="4000" b="1" dirty="0" smtClean="0"/>
              <a:t>  هناك عدة بواعث وراء استلهام التراث في شعر عامر بحيرى  انصهر فيها الشاعر  بشعره ، وربطها  بقضاياه ، بحيث يصعب الفصل بينها ، ووضع  حدود دقيقة لمنطقة تأثير كل منها ، ومن هنا كان منهج البحث الاستقرائي العلمي .</a:t>
            </a:r>
            <a:endParaRPr lang="en-US" sz="4000" b="1" dirty="0" smtClean="0"/>
          </a:p>
          <a:p>
            <a:pPr rtl="1"/>
            <a:r>
              <a:rPr lang="ar-SA" sz="3600" dirty="0" smtClean="0"/>
              <a:t> </a:t>
            </a:r>
            <a:endParaRPr lang="en-US" sz="3600" dirty="0" smtClean="0"/>
          </a:p>
          <a:p>
            <a:pPr algn="justLow" rtl="1"/>
            <a:endParaRPr lang="en-US" sz="3600" b="1" dirty="0">
              <a:cs typeface="Arial" pitchFamily="34" charset="0"/>
            </a:endParaRPr>
          </a:p>
        </p:txBody>
      </p:sp>
      <p:sp>
        <p:nvSpPr>
          <p:cNvPr id="8231" name="Text Box 39"/>
          <p:cNvSpPr txBox="1">
            <a:spLocks noChangeArrowheads="1"/>
          </p:cNvSpPr>
          <p:nvPr/>
        </p:nvSpPr>
        <p:spPr bwMode="auto">
          <a:xfrm>
            <a:off x="12931775" y="17851438"/>
            <a:ext cx="11755438"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منهج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3" name="Text Box 40"/>
          <p:cNvSpPr txBox="1">
            <a:spLocks noChangeArrowheads="1"/>
          </p:cNvSpPr>
          <p:nvPr/>
        </p:nvSpPr>
        <p:spPr bwMode="auto">
          <a:xfrm>
            <a:off x="503238" y="13033375"/>
            <a:ext cx="11757025" cy="9999663"/>
          </a:xfrm>
          <a:prstGeom prst="rect">
            <a:avLst/>
          </a:prstGeom>
          <a:noFill/>
          <a:ln w="38100">
            <a:solidFill>
              <a:srgbClr val="800000"/>
            </a:solidFill>
            <a:miter lim="800000"/>
            <a:headEnd/>
            <a:tailEnd/>
          </a:ln>
        </p:spPr>
        <p:txBody>
          <a:bodyPr lIns="219727" tIns="219727" rIns="219727" bIns="219727"/>
          <a:lstStyle/>
          <a:p>
            <a:pPr marL="742950" indent="-742950" algn="r" rtl="1"/>
            <a:endParaRPr lang="ar-SA" dirty="0"/>
          </a:p>
        </p:txBody>
      </p:sp>
      <p:sp>
        <p:nvSpPr>
          <p:cNvPr id="8233" name="Text Box 41"/>
          <p:cNvSpPr txBox="1">
            <a:spLocks noChangeArrowheads="1"/>
          </p:cNvSpPr>
          <p:nvPr/>
        </p:nvSpPr>
        <p:spPr bwMode="auto">
          <a:xfrm>
            <a:off x="503238" y="11907838"/>
            <a:ext cx="11757025"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توصيات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5" name="Text Box 48"/>
          <p:cNvSpPr txBox="1">
            <a:spLocks noChangeArrowheads="1"/>
          </p:cNvSpPr>
          <p:nvPr/>
        </p:nvSpPr>
        <p:spPr bwMode="auto">
          <a:xfrm>
            <a:off x="12931775" y="13033375"/>
            <a:ext cx="11755438" cy="3903663"/>
          </a:xfrm>
          <a:prstGeom prst="rect">
            <a:avLst/>
          </a:prstGeom>
          <a:noFill/>
          <a:ln w="38100">
            <a:solidFill>
              <a:srgbClr val="800000"/>
            </a:solidFill>
            <a:miter lim="800000"/>
            <a:headEnd/>
            <a:tailEnd/>
          </a:ln>
        </p:spPr>
        <p:txBody>
          <a:bodyPr lIns="219727" tIns="219727" rIns="219727" bIns="219727"/>
          <a:lstStyle/>
          <a:p>
            <a:pPr algn="justLow" rtl="1"/>
            <a:r>
              <a:rPr lang="en-US" sz="3600" dirty="0"/>
              <a:t> </a:t>
            </a:r>
            <a:endParaRPr lang="en-US" dirty="0"/>
          </a:p>
        </p:txBody>
      </p:sp>
      <p:sp>
        <p:nvSpPr>
          <p:cNvPr id="8241" name="Text Box 49"/>
          <p:cNvSpPr txBox="1">
            <a:spLocks noChangeArrowheads="1"/>
          </p:cNvSpPr>
          <p:nvPr/>
        </p:nvSpPr>
        <p:spPr bwMode="auto">
          <a:xfrm>
            <a:off x="12931775" y="11907838"/>
            <a:ext cx="11755438"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هدف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7" name="Text Box 53"/>
          <p:cNvSpPr txBox="1">
            <a:spLocks noChangeArrowheads="1"/>
          </p:cNvSpPr>
          <p:nvPr/>
        </p:nvSpPr>
        <p:spPr bwMode="auto">
          <a:xfrm>
            <a:off x="503238" y="24882475"/>
            <a:ext cx="11757025" cy="8818563"/>
          </a:xfrm>
          <a:prstGeom prst="rect">
            <a:avLst/>
          </a:prstGeom>
          <a:noFill/>
          <a:ln w="38100">
            <a:solidFill>
              <a:srgbClr val="800000"/>
            </a:solidFill>
            <a:miter lim="800000"/>
            <a:headEnd/>
            <a:tailEnd/>
          </a:ln>
        </p:spPr>
        <p:txBody>
          <a:bodyPr lIns="219727" tIns="219727" rIns="219727" bIns="219727"/>
          <a:lstStyle/>
          <a:p>
            <a:pPr algn="r" rtl="1"/>
            <a:r>
              <a:rPr lang="en-US" dirty="0"/>
              <a:t> </a:t>
            </a:r>
          </a:p>
        </p:txBody>
      </p:sp>
      <p:sp>
        <p:nvSpPr>
          <p:cNvPr id="1038" name="Text Box 38"/>
          <p:cNvSpPr txBox="1">
            <a:spLocks noChangeArrowheads="1"/>
          </p:cNvSpPr>
          <p:nvPr/>
        </p:nvSpPr>
        <p:spPr bwMode="auto">
          <a:xfrm>
            <a:off x="12957971" y="23005291"/>
            <a:ext cx="11658600" cy="10896600"/>
          </a:xfrm>
          <a:prstGeom prst="rect">
            <a:avLst/>
          </a:prstGeom>
          <a:noFill/>
          <a:ln w="38100">
            <a:solidFill>
              <a:srgbClr val="800000"/>
            </a:solidFill>
            <a:miter lim="800000"/>
            <a:headEnd/>
            <a:tailEnd/>
          </a:ln>
        </p:spPr>
        <p:txBody>
          <a:bodyPr lIns="219727" tIns="219727" rIns="219727" bIns="219727"/>
          <a:lstStyle/>
          <a:p>
            <a:pPr marL="457200" indent="-457200" algn="r" rtl="1"/>
            <a:endParaRPr lang="en-US" sz="3600" dirty="0"/>
          </a:p>
        </p:txBody>
      </p:sp>
      <p:sp>
        <p:nvSpPr>
          <p:cNvPr id="28" name="Text Box 39"/>
          <p:cNvSpPr txBox="1">
            <a:spLocks noChangeArrowheads="1"/>
          </p:cNvSpPr>
          <p:nvPr/>
        </p:nvSpPr>
        <p:spPr bwMode="auto">
          <a:xfrm>
            <a:off x="12904788" y="21737638"/>
            <a:ext cx="11755437"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نتائج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29" name="Text Box 41"/>
          <p:cNvSpPr txBox="1">
            <a:spLocks noChangeArrowheads="1"/>
          </p:cNvSpPr>
          <p:nvPr/>
        </p:nvSpPr>
        <p:spPr bwMode="auto">
          <a:xfrm>
            <a:off x="560388" y="23566438"/>
            <a:ext cx="11757025"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المراجع</a:t>
            </a:r>
            <a:endParaRPr lang="en-US" sz="4100" b="1" dirty="0">
              <a:solidFill>
                <a:srgbClr val="FFFF99"/>
              </a:solidFill>
              <a:effectLst>
                <a:outerShdw blurRad="38100" dist="38100" dir="2700000" algn="tl">
                  <a:srgbClr val="000000"/>
                </a:outerShdw>
              </a:effectLst>
              <a:latin typeface="Arial" charset="0"/>
              <a:cs typeface="Arial" charset="0"/>
            </a:endParaRPr>
          </a:p>
        </p:txBody>
      </p:sp>
      <p:pic>
        <p:nvPicPr>
          <p:cNvPr id="1041" name="Picture 87" descr="C:\Users\t.ismil\Pictures\images.jpg"/>
          <p:cNvPicPr>
            <a:picLocks noChangeAspect="1" noChangeArrowheads="1"/>
          </p:cNvPicPr>
          <p:nvPr/>
        </p:nvPicPr>
        <p:blipFill>
          <a:blip r:embed="rId3" cstate="print"/>
          <a:srcRect/>
          <a:stretch>
            <a:fillRect/>
          </a:stretch>
        </p:blipFill>
        <p:spPr bwMode="auto">
          <a:xfrm>
            <a:off x="22128163" y="706438"/>
            <a:ext cx="2365375" cy="2498725"/>
          </a:xfrm>
          <a:prstGeom prst="rect">
            <a:avLst/>
          </a:prstGeom>
          <a:noFill/>
          <a:ln w="9525">
            <a:noFill/>
            <a:miter lim="800000"/>
            <a:headEnd/>
            <a:tailEnd/>
          </a:ln>
        </p:spPr>
      </p:pic>
      <p:sp>
        <p:nvSpPr>
          <p:cNvPr id="31" name="Rectangle 19"/>
          <p:cNvSpPr>
            <a:spLocks noChangeArrowheads="1"/>
          </p:cNvSpPr>
          <p:nvPr/>
        </p:nvSpPr>
        <p:spPr bwMode="auto">
          <a:xfrm>
            <a:off x="484188" y="33805813"/>
            <a:ext cx="24155400" cy="1724025"/>
          </a:xfrm>
          <a:prstGeom prst="rect">
            <a:avLst/>
          </a:prstGeom>
          <a:solidFill>
            <a:srgbClr val="FFFFCC"/>
          </a:solidFill>
          <a:ln w="9525" algn="ctr">
            <a:solidFill>
              <a:schemeClr val="tx1"/>
            </a:solidFill>
            <a:round/>
            <a:headEnd/>
            <a:tailEnd/>
          </a:ln>
        </p:spPr>
        <p:txBody>
          <a:bodyPr lIns="216832" tIns="108416" rIns="216832" bIns="108416"/>
          <a:lstStyle/>
          <a:p>
            <a:pPr algn="ctr" rtl="1">
              <a:defRPr/>
            </a:pPr>
            <a:endParaRPr lang="ar-EG" sz="4000" b="1" dirty="0">
              <a:solidFill>
                <a:schemeClr val="accent6"/>
              </a:solidFill>
              <a:latin typeface="Arial" charset="0"/>
            </a:endParaRPr>
          </a:p>
          <a:p>
            <a:pPr algn="ctr" rtl="1">
              <a:defRPr/>
            </a:pPr>
            <a:endParaRPr lang="ar-SA" sz="4000" b="1" dirty="0">
              <a:solidFill>
                <a:schemeClr val="accent6"/>
              </a:solidFill>
              <a:latin typeface="Arial" charset="0"/>
            </a:endParaRPr>
          </a:p>
        </p:txBody>
      </p:sp>
      <p:sp>
        <p:nvSpPr>
          <p:cNvPr id="2050" name="Rectangle 2"/>
          <p:cNvSpPr>
            <a:spLocks noChangeArrowheads="1"/>
          </p:cNvSpPr>
          <p:nvPr/>
        </p:nvSpPr>
        <p:spPr bwMode="auto">
          <a:xfrm>
            <a:off x="11386335" y="10146451"/>
            <a:ext cx="1267222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0</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13600912" y="9932138"/>
            <a:ext cx="10572825"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b="0" i="0" u="none" strike="noStrike" cap="none" normalizeH="0" baseline="0" dirty="0" smtClean="0">
              <a:ln>
                <a:noFill/>
              </a:ln>
              <a:solidFill>
                <a:srgbClr val="808000"/>
              </a:solidFill>
              <a:effectLst/>
              <a:latin typeface="Arial" pitchFamily="34" charset="0"/>
              <a:cs typeface="Arial" pitchFamily="34" charset="0"/>
            </a:endParaRPr>
          </a:p>
        </p:txBody>
      </p:sp>
      <p:sp>
        <p:nvSpPr>
          <p:cNvPr id="24" name="مربع نص 23"/>
          <p:cNvSpPr txBox="1"/>
          <p:nvPr/>
        </p:nvSpPr>
        <p:spPr>
          <a:xfrm>
            <a:off x="599197" y="13075409"/>
            <a:ext cx="11572956" cy="10556736"/>
          </a:xfrm>
          <a:prstGeom prst="rect">
            <a:avLst/>
          </a:prstGeom>
          <a:noFill/>
        </p:spPr>
        <p:txBody>
          <a:bodyPr wrap="square" rtlCol="1">
            <a:spAutoFit/>
          </a:bodyPr>
          <a:lstStyle/>
          <a:p>
            <a:pPr algn="r"/>
            <a:r>
              <a:rPr lang="ar-SA" sz="4000" b="1" dirty="0" smtClean="0"/>
              <a:t>1- يجب أن تكون صلة الشاعر بالتراث ممتدة إلي ينابيعه الأولي ، وهي ليست صلة </a:t>
            </a:r>
            <a:r>
              <a:rPr lang="ar-SA" sz="4000" b="1" dirty="0" err="1" smtClean="0"/>
              <a:t>اعتناقية</a:t>
            </a:r>
            <a:r>
              <a:rPr lang="ar-SA" sz="4000" b="1" dirty="0" smtClean="0"/>
              <a:t> بمعني أن يأخذ الشاعر التراثي قضية مسلما </a:t>
            </a:r>
            <a:r>
              <a:rPr lang="ar-SA" sz="4000" b="1" dirty="0" err="1" smtClean="0"/>
              <a:t>بها</a:t>
            </a:r>
            <a:r>
              <a:rPr lang="ar-SA" sz="4000" b="1" dirty="0" smtClean="0"/>
              <a:t> ، لكنها قضية تثير من الجدل أكثر مما تثير من التسليم وهذا ما رآه شاعرا في تعامله مع التراث الإسلامي والعربي ،فقد أقر بأنه يجب أن يكون التعامل معه جوهريا حقيقيا بحيث لا يصبح التراث مجرد مظهر أو لافتة يقف تحتها  الشاعر ، ولا يقصد بهذا التعامل مجرد إعادة بعث التراث الذي يستلهمه الواقع ، ولكن يعني في المقام الأول القيم  التي </a:t>
            </a:r>
            <a:endParaRPr lang="en-US" sz="4000" b="1" dirty="0" smtClean="0"/>
          </a:p>
          <a:p>
            <a:pPr algn="r"/>
            <a:r>
              <a:rPr lang="en-US" sz="4000" b="1" dirty="0" smtClean="0"/>
              <a:t>.</a:t>
            </a:r>
            <a:r>
              <a:rPr lang="ar-SA" sz="4000" b="1" dirty="0" smtClean="0"/>
              <a:t>عبر عنها هذا التراث ،حتى لو كانت غير مقصودة</a:t>
            </a:r>
            <a:r>
              <a:rPr lang="en-US" sz="4000" b="1" dirty="0" smtClean="0"/>
              <a:t> </a:t>
            </a:r>
          </a:p>
          <a:p>
            <a:pPr algn="r"/>
            <a:r>
              <a:rPr lang="ar-SA" sz="4000" dirty="0" smtClean="0"/>
              <a:t>2- </a:t>
            </a:r>
            <a:r>
              <a:rPr lang="ar-SA" sz="4000" b="1" dirty="0" smtClean="0"/>
              <a:t>يجب على الشعراء </a:t>
            </a:r>
            <a:r>
              <a:rPr lang="ar-SA" sz="4000" b="1" dirty="0" err="1" smtClean="0"/>
              <a:t>تحفيزالهمم</a:t>
            </a:r>
            <a:r>
              <a:rPr lang="ar-SA" sz="4000" b="1" dirty="0" smtClean="0"/>
              <a:t> ، وشحذ العزائم ،واستنفار الطاقات الكامنة   في النفوس من خلال أشعارهم .</a:t>
            </a:r>
          </a:p>
          <a:p>
            <a:pPr algn="r"/>
            <a:r>
              <a:rPr lang="ar-SA" sz="4000" b="1" dirty="0" smtClean="0"/>
              <a:t>3- عودة الشعراء إلى التراث يجب أن تكون نابعة وممتزجة من الأحداث والوقائع التي </a:t>
            </a:r>
            <a:r>
              <a:rPr lang="ar-SA" sz="4000" b="1" dirty="0" err="1" smtClean="0"/>
              <a:t>نعايشها</a:t>
            </a:r>
            <a:r>
              <a:rPr lang="ar-SA" sz="4000" b="1" dirty="0" smtClean="0"/>
              <a:t>  ونحس أثقالها وأعباءها، وكانت عودته للتراث الإسلامي علي وجه الخصوص ؛لأنه تراث حي نابض لم يتوقف  عن العطاء ولم ينفصل عن مراحل تاريخنا الممتد ،إذ أنه  يمثل لونا من المقاومة وعدم الاستسلام للشعور بالهزيمة والضعف كما يمثل رغبة قوية من شعرائنا في العصر الحديث لتجاوز مرارة  الحاضر .</a:t>
            </a:r>
          </a:p>
          <a:p>
            <a:pPr algn="r"/>
            <a:r>
              <a:rPr lang="ar-SA" sz="4000" b="1" smtClean="0"/>
              <a:t> </a:t>
            </a:r>
            <a:endParaRPr lang="ar-SA" sz="4000" b="1" dirty="0"/>
          </a:p>
        </p:txBody>
      </p:sp>
      <p:sp>
        <p:nvSpPr>
          <p:cNvPr id="2049" name="Rectangle 1"/>
          <p:cNvSpPr>
            <a:spLocks noChangeArrowheads="1"/>
          </p:cNvSpPr>
          <p:nvPr/>
        </p:nvSpPr>
        <p:spPr bwMode="auto">
          <a:xfrm>
            <a:off x="13029409" y="5217229"/>
            <a:ext cx="1164439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شغل التراث الإسلامي والعربي مساحة واسعة من التاريخ الإنساني  واستطاع الدارس بعامة والشاعر الحديث بخاصة أن يجد فيه أمدادا رحبة ومواد قيمة يستطيع أن يتعامل معها ، ويغني </a:t>
            </a:r>
            <a:r>
              <a:rPr kumimoji="0" lang="ar-SA" sz="4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بها</a:t>
            </a: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فنه 0</a:t>
            </a:r>
            <a:endParaRPr kumimoji="0" lang="en-US" sz="4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ومن أجل ذلك كان أي شاعر مهما  بدا مجددا لا يستطيع أن يبدأ ما لم يسند ظهره إلي جدار راسخ من التراث ، ومن ثم ينطلق من غير أن يقتلع جذوره 0ومن هذا الموقع يبزغ الأديب المبدع الذي يعمق ما اختزنه من موروث  ويسبغ عليه ظلالا خاصة هي حدود شخصية الأديب 0ولاينفي هذا حرية الأديب في الاختيار والتسجيل والنظم فالتعامل مع التراث ينطلق من واقع الشاعر  المعاصر ، بمعني أنه يبحث في الماضي عما يتناسب مع كيفية رؤيته وتعامله  مع هذا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الحاضر </a:t>
            </a:r>
            <a:endParaRPr kumimoji="0" lang="ar-SA" sz="40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a:spLocks noChangeArrowheads="1"/>
          </p:cNvSpPr>
          <p:nvPr/>
        </p:nvSpPr>
        <p:spPr bwMode="auto">
          <a:xfrm>
            <a:off x="12886533" y="13218285"/>
            <a:ext cx="1171583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وجد شاعرنا في التراث نبعاً ثرياً متنوع المصادر ، فأقبل عليه بنهم ودأب ، </a:t>
            </a:r>
            <a:r>
              <a:rPr kumimoji="0" lang="ar-SA" sz="4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يمتاح</a:t>
            </a: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من ينابيعه السخية أدوات يثري </a:t>
            </a:r>
            <a:r>
              <a:rPr kumimoji="0" lang="ar-SA" sz="4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بها</a:t>
            </a: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تجاربه الشعرية ، ويمنحها أصالة وشمولا وعراقة </a:t>
            </a:r>
            <a:endParaRPr kumimoji="0" lang="en-US" sz="4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ويهدف هذا الجزء من البحث إلي دراسة تلك المصادر التراثية عند عامر بحيرى ، محاولا الربط بين تجارب الشاعر ومصادره ، وما دفعه إلي استلهام كل منها 0 </a:t>
            </a:r>
            <a:endParaRPr kumimoji="0" lang="ar-SA" sz="4000" b="1" i="0" u="none" strike="noStrike" cap="none" normalizeH="0" baseline="0" dirty="0" smtClean="0">
              <a:ln>
                <a:noFill/>
              </a:ln>
              <a:solidFill>
                <a:schemeClr val="tx1"/>
              </a:solidFill>
              <a:effectLst/>
              <a:latin typeface="Arial" pitchFamily="34" charset="0"/>
              <a:cs typeface="Arial" pitchFamily="34" charset="0"/>
            </a:endParaRPr>
          </a:p>
        </p:txBody>
      </p:sp>
      <p:sp>
        <p:nvSpPr>
          <p:cNvPr id="27" name="مستطيل 26"/>
          <p:cNvSpPr/>
          <p:nvPr/>
        </p:nvSpPr>
        <p:spPr>
          <a:xfrm>
            <a:off x="13100847" y="23148167"/>
            <a:ext cx="11215766" cy="10926068"/>
          </a:xfrm>
          <a:prstGeom prst="rect">
            <a:avLst/>
          </a:prstGeom>
        </p:spPr>
        <p:txBody>
          <a:bodyPr wrap="square">
            <a:spAutoFit/>
          </a:bodyPr>
          <a:lstStyle/>
          <a:p>
            <a:pPr algn="r">
              <a:buFontTx/>
              <a:buChar char="-"/>
            </a:pPr>
            <a:r>
              <a:rPr lang="ar-SA" sz="4000" b="1" dirty="0" smtClean="0"/>
              <a:t>أولاً: أن شعراء المسرح العربي، وإن اتفقوا على استلهام وقائع التاريخ، حيث ظل المصدر شبه الوحيد للكتابة المسرحية، إلا أنهم  تفاوتوا في الغاية من الاستحضار والتوظيف، وتفاوتوا أيضاً في الإخفاق والنجاح من حيث التوظيف لأحداث الماضي؛ فهناك من أقبل على استلهامه، وهو يحمل هموم واقعه ومشكلات مجتمعه، وأمكن له أن يضيء ذلك الحاضر بواسطة الماضي، وتحول التاريخ إلى قناع شفاف أطل منه على معضلات العصر وهناك من كانت تلك غايته، ولكن قدراته الإبداعية حالت دون أن يجعل ذلك الماضي حاضراً، والتاريخ واقعاً، وصنف ثالث من هؤلاء الشعراء ظل مسرحهم بعيداً عن هموم الإنسان العربي، ولم يستطع كتابه مبارحة كهوف التاريخ، فظل أسير وقائعه وحقائقه، وكأن وظيفته تكمن في إعادة التسجيل الحرفي لتلك الوقائع، دون موقف فكري وجمالي </a:t>
            </a:r>
            <a:endParaRPr lang="en-US" sz="4000" b="1" dirty="0" smtClean="0"/>
          </a:p>
          <a:p>
            <a:pPr algn="r"/>
            <a:r>
              <a:rPr lang="ar-SA" sz="4000" b="1" dirty="0" smtClean="0"/>
              <a:t>معاصر .</a:t>
            </a:r>
            <a:endParaRPr lang="en-US" sz="4000" b="1" dirty="0" smtClean="0"/>
          </a:p>
          <a:p>
            <a:pPr algn="r"/>
            <a:endParaRPr lang="ar-SA" sz="4000" b="1" dirty="0" smtClean="0"/>
          </a:p>
          <a:p>
            <a:pPr algn="r"/>
            <a:r>
              <a:rPr lang="ar-SA" sz="4000" b="1" dirty="0" smtClean="0"/>
              <a:t>ثانياً: اتجه عامر بحيرى إلي استلهام التراث الإسلامي ؛لأنه ليس تراثا جامداً، ولكنه تراث متفاعل لم يتوقف لحظة عن الحركة ،ولم ينفصل تاريخياً عن مراحله الزمنية </a:t>
            </a:r>
            <a:r>
              <a:rPr lang="ar-SA" sz="4000" dirty="0" smtClean="0"/>
              <a:t>0</a:t>
            </a:r>
            <a:endParaRPr lang="en-US" sz="4000" b="1" dirty="0" smtClean="0">
              <a:solidFill>
                <a:srgbClr val="C00000"/>
              </a:solidFill>
            </a:endParaRPr>
          </a:p>
          <a:p>
            <a:pPr algn="r"/>
            <a:endParaRPr lang="ar-SA" dirty="0"/>
          </a:p>
        </p:txBody>
      </p:sp>
      <p:sp>
        <p:nvSpPr>
          <p:cNvPr id="30" name="مربع نص 29"/>
          <p:cNvSpPr txBox="1"/>
          <p:nvPr/>
        </p:nvSpPr>
        <p:spPr>
          <a:xfrm>
            <a:off x="599197" y="5360105"/>
            <a:ext cx="11644394" cy="6863417"/>
          </a:xfrm>
          <a:prstGeom prst="rect">
            <a:avLst/>
          </a:prstGeom>
          <a:noFill/>
        </p:spPr>
        <p:txBody>
          <a:bodyPr wrap="square" rtlCol="1">
            <a:spAutoFit/>
          </a:bodyPr>
          <a:lstStyle/>
          <a:p>
            <a:pPr algn="r" rtl="1"/>
            <a:r>
              <a:rPr lang="ar-SA" sz="4000" b="1" dirty="0" smtClean="0"/>
              <a:t>ثالثاً: ثم كانت رؤيته الفنية في استلهام التراث حيث يعد عامر بحيرى  من شعراء العصر  الحديث الذين درسوا القصيدة العربية القائمة علي عمود الشعر  في عصورها المختلفة ، وعرفوا  مواطن  القوة  والضعف فيها ، ودرسوا كذلك المحاولات الجادة من شعراء العربية ، الذين حاولوا  التجديد  في الموضوع  ،والتجديد في الوزن ، والتجديد  </a:t>
            </a:r>
            <a:endParaRPr lang="en-US" sz="4000" b="1" dirty="0" smtClean="0"/>
          </a:p>
          <a:p>
            <a:pPr algn="r" rtl="1"/>
            <a:r>
              <a:rPr lang="ar-SA" sz="4000" b="1" dirty="0" smtClean="0"/>
              <a:t>في الروي والقافية ، ومن الطبيعي أن لكل شاعر رؤيته الخاصة </a:t>
            </a:r>
          </a:p>
          <a:p>
            <a:pPr algn="r" rtl="1"/>
            <a:r>
              <a:rPr lang="ar-SA" sz="4000" b="1" dirty="0" smtClean="0"/>
              <a:t>وأسلوبه الذي ينم عليه </a:t>
            </a:r>
          </a:p>
          <a:p>
            <a:pPr algn="r" rtl="1"/>
            <a:r>
              <a:rPr lang="ar-SA" sz="4000" b="1" dirty="0" smtClean="0"/>
              <a:t>رابعاً: كان الاتجاه نحو الماضي نوعاً من مقاومة  الإحساس بالهزيمة والضعف والاستعلاء علي الحاضر المرير باستدعاء صور حضارة الإسلام  ومجدها وصناعها  من التاريخ  رفضاً للواقع  الأليم.</a:t>
            </a:r>
            <a:endParaRPr lang="en-US" sz="4000" b="1" dirty="0" smtClean="0"/>
          </a:p>
          <a:p>
            <a:pPr algn="r" rtl="1"/>
            <a:endParaRPr lang="en-US" sz="4000" b="1" dirty="0" smtClean="0"/>
          </a:p>
        </p:txBody>
      </p:sp>
      <p:sp>
        <p:nvSpPr>
          <p:cNvPr id="32" name="مربع نص 31"/>
          <p:cNvSpPr txBox="1"/>
          <p:nvPr/>
        </p:nvSpPr>
        <p:spPr>
          <a:xfrm>
            <a:off x="456321" y="24934117"/>
            <a:ext cx="11715832" cy="10926068"/>
          </a:xfrm>
          <a:prstGeom prst="rect">
            <a:avLst/>
          </a:prstGeom>
          <a:noFill/>
        </p:spPr>
        <p:txBody>
          <a:bodyPr wrap="square" rtlCol="1">
            <a:spAutoFit/>
          </a:bodyPr>
          <a:lstStyle/>
          <a:p>
            <a:pPr algn="r" rtl="1"/>
            <a:r>
              <a:rPr lang="ar-SA" sz="4000" b="1" smtClean="0"/>
              <a:t>1-الاتجاه </a:t>
            </a:r>
            <a:r>
              <a:rPr lang="ar-SA" sz="4000" b="1" dirty="0" smtClean="0"/>
              <a:t>الإسلامي في الشعر المصري المحافظ من </a:t>
            </a:r>
            <a:r>
              <a:rPr lang="ar-SA" sz="4000" b="1" smtClean="0"/>
              <a:t>1882م إلى </a:t>
            </a:r>
            <a:r>
              <a:rPr lang="ar-SA" sz="4000" b="1" dirty="0" smtClean="0"/>
              <a:t>1919م د0 نبيل سليم </a:t>
            </a:r>
            <a:r>
              <a:rPr lang="ar-SA" sz="4000" b="1" dirty="0" err="1" smtClean="0"/>
              <a:t>ط</a:t>
            </a:r>
            <a:r>
              <a:rPr lang="ar-SA" sz="4000" b="1" dirty="0" smtClean="0"/>
              <a:t>/ الهيئة المصرية العامة </a:t>
            </a:r>
            <a:r>
              <a:rPr lang="ar-SA" sz="4000" b="1" smtClean="0"/>
              <a:t>للكتاب 1990م .</a:t>
            </a:r>
            <a:endParaRPr lang="en-US" sz="4000" b="1" dirty="0" smtClean="0"/>
          </a:p>
          <a:p>
            <a:pPr algn="r" rtl="1"/>
            <a:r>
              <a:rPr lang="ar-SA" sz="4000" b="1" dirty="0" smtClean="0"/>
              <a:t>2-الاتجاهات الوطنية في الأدب المعاصر </a:t>
            </a:r>
            <a:r>
              <a:rPr lang="ar-SA" sz="4000" b="1" dirty="0" err="1" smtClean="0"/>
              <a:t>د</a:t>
            </a:r>
            <a:r>
              <a:rPr lang="ar-SA" sz="4000" b="1" dirty="0" smtClean="0"/>
              <a:t>/محمد محمد حسين </a:t>
            </a:r>
            <a:r>
              <a:rPr lang="ar-SA" sz="4000" b="1" dirty="0" err="1" smtClean="0"/>
              <a:t>ط</a:t>
            </a:r>
            <a:r>
              <a:rPr lang="ar-SA" sz="4000" b="1" dirty="0" smtClean="0"/>
              <a:t>/ </a:t>
            </a:r>
            <a:r>
              <a:rPr lang="ar-SA" sz="4000" b="1" smtClean="0"/>
              <a:t>مؤسسة الرسالة/السادسة1403/1983  هـ</a:t>
            </a:r>
            <a:endParaRPr lang="en-US" sz="4000" b="1" dirty="0" smtClean="0"/>
          </a:p>
          <a:p>
            <a:pPr algn="r" rtl="1"/>
            <a:r>
              <a:rPr lang="ar-SA" sz="4000" b="1" dirty="0" smtClean="0"/>
              <a:t>3-الأدب الإسلامي بين النظرية والتطبيق </a:t>
            </a:r>
            <a:r>
              <a:rPr lang="ar-SA" sz="4000" b="1" dirty="0" err="1" smtClean="0"/>
              <a:t>د</a:t>
            </a:r>
            <a:r>
              <a:rPr lang="ar-SA" sz="4000" b="1" dirty="0" smtClean="0"/>
              <a:t>/علي علي صبح </a:t>
            </a:r>
            <a:r>
              <a:rPr lang="ar-SA" sz="4000" b="1" dirty="0" err="1" smtClean="0"/>
              <a:t>ط</a:t>
            </a:r>
            <a:r>
              <a:rPr lang="ar-SA" sz="4000" b="1" dirty="0" smtClean="0"/>
              <a:t>/ </a:t>
            </a:r>
            <a:r>
              <a:rPr lang="ar-SA" sz="4000" b="1" dirty="0" err="1" smtClean="0"/>
              <a:t>الجريسي</a:t>
            </a:r>
            <a:r>
              <a:rPr lang="ar-SA" sz="4000" b="1" dirty="0" smtClean="0"/>
              <a:t> للطباعة 1408/1987هـ</a:t>
            </a:r>
            <a:endParaRPr lang="en-US" sz="4000" b="1" dirty="0" smtClean="0"/>
          </a:p>
          <a:p>
            <a:pPr algn="r" rtl="1"/>
            <a:r>
              <a:rPr lang="ar-SA" sz="4000" b="1" dirty="0" smtClean="0"/>
              <a:t>4-الأدب العربي الحديث ومدارسه/ محمد عبد المنعم خفاجي </a:t>
            </a:r>
            <a:r>
              <a:rPr lang="ar-SA" sz="4000" b="1" dirty="0" err="1" smtClean="0"/>
              <a:t>ط</a:t>
            </a:r>
            <a:r>
              <a:rPr lang="ar-SA" sz="4000" b="1" dirty="0" smtClean="0"/>
              <a:t>/ مكتبة </a:t>
            </a:r>
            <a:r>
              <a:rPr lang="ar-SA" sz="4000" b="1" smtClean="0"/>
              <a:t>الكليات الأزهرية .</a:t>
            </a:r>
            <a:endParaRPr lang="en-US" sz="4000" b="1" dirty="0" smtClean="0"/>
          </a:p>
          <a:p>
            <a:pPr algn="r" rtl="1"/>
            <a:r>
              <a:rPr lang="ar-SA" sz="4000" b="1" dirty="0" smtClean="0"/>
              <a:t>6- استدعاء الشخصيات التراثية  في الشعر العربي المعاصر </a:t>
            </a:r>
            <a:r>
              <a:rPr lang="ar-SA" sz="4000" b="1" dirty="0" err="1" smtClean="0"/>
              <a:t>د</a:t>
            </a:r>
            <a:r>
              <a:rPr lang="ar-SA" sz="4000" b="1" dirty="0" smtClean="0"/>
              <a:t>/ علي عشري زايد </a:t>
            </a:r>
            <a:r>
              <a:rPr lang="ar-SA" sz="4000" b="1" dirty="0" err="1" smtClean="0"/>
              <a:t>ط</a:t>
            </a:r>
            <a:r>
              <a:rPr lang="ar-SA" sz="4000" b="1" dirty="0" smtClean="0"/>
              <a:t>/ دار </a:t>
            </a:r>
            <a:r>
              <a:rPr lang="ar-SA" sz="4000" b="1" smtClean="0"/>
              <a:t>غريب   2006م .</a:t>
            </a:r>
            <a:endParaRPr lang="en-US" sz="4000" b="1" dirty="0" smtClean="0"/>
          </a:p>
          <a:p>
            <a:pPr algn="r" rtl="1"/>
            <a:r>
              <a:rPr lang="ar-SA" sz="4000" b="1" dirty="0" smtClean="0"/>
              <a:t>7- الإسلامية والمذاهب الأدبية/ نجيب </a:t>
            </a:r>
            <a:r>
              <a:rPr lang="ar-SA" sz="4000" b="1" dirty="0" err="1" smtClean="0"/>
              <a:t>الكيلاني</a:t>
            </a:r>
            <a:r>
              <a:rPr lang="ar-SA" sz="4000" b="1" dirty="0" smtClean="0"/>
              <a:t>  ط/ مؤسسة </a:t>
            </a:r>
            <a:r>
              <a:rPr lang="ar-SA" sz="4000" b="1" smtClean="0"/>
              <a:t>الرسالة .</a:t>
            </a:r>
            <a:endParaRPr lang="en-US" sz="4000" b="1" smtClean="0"/>
          </a:p>
          <a:p>
            <a:pPr algn="r" rtl="1"/>
            <a:r>
              <a:rPr lang="ar-SA" sz="4000" b="1" smtClean="0"/>
              <a:t>8- تراثنا بين ماضي وحاضر د/ عائشة عبد الرحمن ط/ دار المعارف 1970م .</a:t>
            </a:r>
            <a:endParaRPr lang="en-US" sz="4000" b="1" dirty="0" smtClean="0"/>
          </a:p>
          <a:p>
            <a:pPr algn="r" rtl="1"/>
            <a:r>
              <a:rPr lang="ar-SA" sz="4000" b="1" smtClean="0"/>
              <a:t>9- </a:t>
            </a:r>
            <a:r>
              <a:rPr lang="ar-SA" sz="4000" b="1" dirty="0" smtClean="0"/>
              <a:t>ديوان عامر بحيري ط/ الهيئة المصرية العامة </a:t>
            </a:r>
            <a:r>
              <a:rPr lang="ar-SA" sz="4000" b="1" smtClean="0"/>
              <a:t>للك</a:t>
            </a:r>
            <a:r>
              <a:rPr lang="ar-SA" sz="4000" b="1" err="1" smtClean="0"/>
              <a:t>ت</a:t>
            </a:r>
            <a:r>
              <a:rPr lang="ar-SA" sz="4000" b="1" smtClean="0"/>
              <a:t>اب</a:t>
            </a:r>
            <a:r>
              <a:rPr lang="ar-SA" sz="4000" b="1" err="1" smtClean="0"/>
              <a:t> </a:t>
            </a:r>
            <a:r>
              <a:rPr lang="ar-SA" sz="4000" b="1" smtClean="0"/>
              <a:t>. </a:t>
            </a:r>
            <a:endParaRPr lang="en-US" sz="4000" b="1" dirty="0" smtClean="0"/>
          </a:p>
          <a:p>
            <a:pPr rtl="1"/>
            <a:r>
              <a:rPr lang="ar-SA" dirty="0" smtClean="0"/>
              <a:t> </a:t>
            </a:r>
            <a:endParaRPr lang="en-US" dirty="0" smtClean="0"/>
          </a:p>
          <a:p>
            <a:pPr rtl="1"/>
            <a:r>
              <a:rPr lang="ar-SA" dirty="0" smtClean="0"/>
              <a:t> </a:t>
            </a:r>
            <a:endParaRPr lang="en-US" dirty="0" smtClean="0"/>
          </a:p>
          <a:p>
            <a:pPr rtl="1"/>
            <a:r>
              <a:rPr lang="ar-SA" dirty="0" smtClean="0"/>
              <a:t> </a:t>
            </a:r>
            <a:endParaRPr lang="en-US" dirty="0" smtClean="0"/>
          </a:p>
          <a:p>
            <a:pPr rtl="1"/>
            <a:r>
              <a:rPr lang="ar-SA" dirty="0" smtClean="0"/>
              <a:t> </a:t>
            </a:r>
            <a:endParaRPr lang="en-US" dirty="0" smtClean="0"/>
          </a:p>
          <a:p>
            <a:pPr rtl="1"/>
            <a:r>
              <a:rPr lang="ar-SA" dirty="0" smtClean="0"/>
              <a:t> </a:t>
            </a:r>
            <a:endParaRPr lang="en-US" dirty="0" smtClean="0"/>
          </a:p>
          <a:p>
            <a:r>
              <a:rPr lang="ar-SA" smtClean="0"/>
              <a:t>ااااا</a:t>
            </a:r>
            <a:endParaRPr lang="ar-S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649</Words>
  <Application>Microsoft Office PowerPoint</Application>
  <PresentationFormat>مخصص</PresentationFormat>
  <Paragraphs>53</Paragraphs>
  <Slides>1</Slides>
  <Notes>1</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Default Design</vt:lpstr>
      <vt:lpstr>الشريحة 1</vt:lpstr>
    </vt:vector>
  </TitlesOfParts>
  <Company>Genigraphics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Donia</cp:lastModifiedBy>
  <cp:revision>82</cp:revision>
  <cp:lastPrinted>2000-08-03T00:31:24Z</cp:lastPrinted>
  <dcterms:created xsi:type="dcterms:W3CDTF">2000-02-09T15:01:13Z</dcterms:created>
  <dcterms:modified xsi:type="dcterms:W3CDTF">2014-11-12T05:16:40Z</dcterms:modified>
</cp:coreProperties>
</file>