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77"/>
  </p:notesMasterIdLst>
  <p:sldIdLst>
    <p:sldId id="275" r:id="rId5"/>
    <p:sldId id="265" r:id="rId6"/>
    <p:sldId id="307" r:id="rId7"/>
    <p:sldId id="310" r:id="rId8"/>
    <p:sldId id="309" r:id="rId9"/>
    <p:sldId id="279" r:id="rId10"/>
    <p:sldId id="311" r:id="rId11"/>
    <p:sldId id="280" r:id="rId12"/>
    <p:sldId id="292" r:id="rId13"/>
    <p:sldId id="281" r:id="rId14"/>
    <p:sldId id="353" r:id="rId15"/>
    <p:sldId id="297" r:id="rId16"/>
    <p:sldId id="298" r:id="rId17"/>
    <p:sldId id="313" r:id="rId18"/>
    <p:sldId id="315" r:id="rId19"/>
    <p:sldId id="299" r:id="rId20"/>
    <p:sldId id="314" r:id="rId21"/>
    <p:sldId id="322" r:id="rId22"/>
    <p:sldId id="308" r:id="rId23"/>
    <p:sldId id="323" r:id="rId24"/>
    <p:sldId id="300" r:id="rId25"/>
    <p:sldId id="296" r:id="rId26"/>
    <p:sldId id="283" r:id="rId27"/>
    <p:sldId id="302" r:id="rId28"/>
    <p:sldId id="303" r:id="rId29"/>
    <p:sldId id="327" r:id="rId30"/>
    <p:sldId id="301" r:id="rId31"/>
    <p:sldId id="318" r:id="rId32"/>
    <p:sldId id="316" r:id="rId33"/>
    <p:sldId id="320" r:id="rId34"/>
    <p:sldId id="321" r:id="rId35"/>
    <p:sldId id="324" r:id="rId36"/>
    <p:sldId id="284" r:id="rId37"/>
    <p:sldId id="285" r:id="rId38"/>
    <p:sldId id="328" r:id="rId39"/>
    <p:sldId id="330" r:id="rId40"/>
    <p:sldId id="329" r:id="rId41"/>
    <p:sldId id="331" r:id="rId42"/>
    <p:sldId id="334" r:id="rId43"/>
    <p:sldId id="335" r:id="rId44"/>
    <p:sldId id="337" r:id="rId45"/>
    <p:sldId id="339" r:id="rId46"/>
    <p:sldId id="340" r:id="rId47"/>
    <p:sldId id="341" r:id="rId48"/>
    <p:sldId id="343" r:id="rId49"/>
    <p:sldId id="346" r:id="rId50"/>
    <p:sldId id="348" r:id="rId51"/>
    <p:sldId id="350" r:id="rId52"/>
    <p:sldId id="352" r:id="rId53"/>
    <p:sldId id="336" r:id="rId54"/>
    <p:sldId id="287" r:id="rId55"/>
    <p:sldId id="293" r:id="rId56"/>
    <p:sldId id="294" r:id="rId57"/>
    <p:sldId id="295" r:id="rId58"/>
    <p:sldId id="306" r:id="rId59"/>
    <p:sldId id="277" r:id="rId60"/>
    <p:sldId id="304" r:id="rId61"/>
    <p:sldId id="290" r:id="rId62"/>
    <p:sldId id="305" r:id="rId63"/>
    <p:sldId id="270" r:id="rId64"/>
    <p:sldId id="276" r:id="rId65"/>
    <p:sldId id="278" r:id="rId66"/>
    <p:sldId id="259" r:id="rId67"/>
    <p:sldId id="261" r:id="rId68"/>
    <p:sldId id="355" r:id="rId69"/>
    <p:sldId id="357" r:id="rId70"/>
    <p:sldId id="356" r:id="rId71"/>
    <p:sldId id="359" r:id="rId72"/>
    <p:sldId id="360" r:id="rId73"/>
    <p:sldId id="361" r:id="rId74"/>
    <p:sldId id="264" r:id="rId75"/>
    <p:sldId id="262"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3300"/>
    <a:srgbClr val="BB96D6"/>
    <a:srgbClr val="FFFFFF"/>
    <a:srgbClr val="13A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6416" autoAdjust="0"/>
  </p:normalViewPr>
  <p:slideViewPr>
    <p:cSldViewPr>
      <p:cViewPr>
        <p:scale>
          <a:sx n="60" d="100"/>
          <a:sy n="60" d="100"/>
        </p:scale>
        <p:origin x="-1560"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EA989-B065-4CEB-851D-6E44361BF41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SA"/>
        </a:p>
      </dgm:t>
    </dgm:pt>
    <dgm:pt modelId="{73384812-0EE0-4AE6-83B9-43DFEDB376EA}">
      <dgm:prSet phldrT="[نص]" phldr="1"/>
      <dgm:spPr/>
      <dgm:t>
        <a:bodyPr/>
        <a:lstStyle/>
        <a:p>
          <a:pPr rtl="1"/>
          <a:endParaRPr lang="ar-SA"/>
        </a:p>
      </dgm:t>
    </dgm:pt>
    <dgm:pt modelId="{39571B63-F7B5-4E07-8AA6-E365FBA319DC}" type="parTrans" cxnId="{664CC608-360C-4964-9774-449574A6886B}">
      <dgm:prSet/>
      <dgm:spPr/>
      <dgm:t>
        <a:bodyPr/>
        <a:lstStyle/>
        <a:p>
          <a:pPr rtl="1"/>
          <a:endParaRPr lang="ar-SA"/>
        </a:p>
      </dgm:t>
    </dgm:pt>
    <dgm:pt modelId="{DC521FB9-B1E5-427F-8DD8-07E84B3E83D3}" type="sibTrans" cxnId="{664CC608-360C-4964-9774-449574A6886B}">
      <dgm:prSet/>
      <dgm:spPr/>
      <dgm:t>
        <a:bodyPr/>
        <a:lstStyle/>
        <a:p>
          <a:pPr rtl="1"/>
          <a:endParaRPr lang="ar-SA"/>
        </a:p>
      </dgm:t>
    </dgm:pt>
    <dgm:pt modelId="{E7C0A97F-944C-4B38-92F7-3764EEEA2E75}">
      <dgm:prSet phldrT="[نص]" phldr="1"/>
      <dgm:spPr/>
      <dgm:t>
        <a:bodyPr/>
        <a:lstStyle/>
        <a:p>
          <a:pPr rtl="1"/>
          <a:endParaRPr lang="ar-SA" sz="1800" dirty="0"/>
        </a:p>
      </dgm:t>
    </dgm:pt>
    <dgm:pt modelId="{ECF02A5E-9235-4232-A655-7EA4DC9ED3B8}" type="parTrans" cxnId="{D3EAF0F2-8BC3-4F22-83F7-03E2FC9E7074}">
      <dgm:prSet/>
      <dgm:spPr/>
      <dgm:t>
        <a:bodyPr/>
        <a:lstStyle/>
        <a:p>
          <a:pPr rtl="1"/>
          <a:endParaRPr lang="ar-SA"/>
        </a:p>
      </dgm:t>
    </dgm:pt>
    <dgm:pt modelId="{4ABDA8B7-7D46-45FC-8624-7F1CB39F686F}" type="sibTrans" cxnId="{D3EAF0F2-8BC3-4F22-83F7-03E2FC9E7074}">
      <dgm:prSet/>
      <dgm:spPr/>
      <dgm:t>
        <a:bodyPr/>
        <a:lstStyle/>
        <a:p>
          <a:pPr rtl="1"/>
          <a:endParaRPr lang="ar-SA"/>
        </a:p>
      </dgm:t>
    </dgm:pt>
    <dgm:pt modelId="{4D1F4682-85DD-4D56-A4CF-D349EC6AD940}">
      <dgm:prSet phldrT="[نص]" phldr="1"/>
      <dgm:spPr/>
      <dgm:t>
        <a:bodyPr/>
        <a:lstStyle/>
        <a:p>
          <a:pPr rtl="1"/>
          <a:endParaRPr lang="ar-SA" sz="1800" dirty="0"/>
        </a:p>
      </dgm:t>
    </dgm:pt>
    <dgm:pt modelId="{C2EC14F0-91E3-4762-AC03-83B5B7028E71}" type="parTrans" cxnId="{A1DA4B69-91FF-43B1-9C9B-AEA6E05CD25C}">
      <dgm:prSet/>
      <dgm:spPr/>
      <dgm:t>
        <a:bodyPr/>
        <a:lstStyle/>
        <a:p>
          <a:pPr rtl="1"/>
          <a:endParaRPr lang="ar-SA"/>
        </a:p>
      </dgm:t>
    </dgm:pt>
    <dgm:pt modelId="{6CACD71C-694E-4EA6-8E96-0BE9E650EAB6}" type="sibTrans" cxnId="{A1DA4B69-91FF-43B1-9C9B-AEA6E05CD25C}">
      <dgm:prSet/>
      <dgm:spPr/>
      <dgm:t>
        <a:bodyPr/>
        <a:lstStyle/>
        <a:p>
          <a:pPr rtl="1"/>
          <a:endParaRPr lang="ar-SA"/>
        </a:p>
      </dgm:t>
    </dgm:pt>
    <dgm:pt modelId="{2D004824-7A48-401D-AE32-7B41E4AEF1DD}">
      <dgm:prSet phldrT="[نص]" phldr="1"/>
      <dgm:spPr/>
      <dgm:t>
        <a:bodyPr/>
        <a:lstStyle/>
        <a:p>
          <a:pPr rtl="1"/>
          <a:endParaRPr lang="ar-SA"/>
        </a:p>
      </dgm:t>
    </dgm:pt>
    <dgm:pt modelId="{75871A45-E352-4B67-81F7-92C1513443FB}" type="parTrans" cxnId="{D3DCF095-D414-4B1D-86B3-F530199D66E7}">
      <dgm:prSet/>
      <dgm:spPr/>
      <dgm:t>
        <a:bodyPr/>
        <a:lstStyle/>
        <a:p>
          <a:pPr rtl="1"/>
          <a:endParaRPr lang="ar-SA"/>
        </a:p>
      </dgm:t>
    </dgm:pt>
    <dgm:pt modelId="{4EB8F9FA-6C8D-4B36-8069-78A31125777A}" type="sibTrans" cxnId="{D3DCF095-D414-4B1D-86B3-F530199D66E7}">
      <dgm:prSet/>
      <dgm:spPr/>
      <dgm:t>
        <a:bodyPr/>
        <a:lstStyle/>
        <a:p>
          <a:pPr rtl="1"/>
          <a:endParaRPr lang="ar-SA"/>
        </a:p>
      </dgm:t>
    </dgm:pt>
    <dgm:pt modelId="{3815F797-E1B2-4C22-BAD7-4A8CACC0C62B}">
      <dgm:prSet phldrT="[نص]" custT="1"/>
      <dgm:spPr/>
      <dgm:t>
        <a:bodyPr/>
        <a:lstStyle/>
        <a:p>
          <a:pPr rtl="1"/>
          <a:r>
            <a:rPr lang="ar-EG" sz="2000" b="1" dirty="0" smtClean="0">
              <a:solidFill>
                <a:srgbClr val="FF0000"/>
              </a:solidFill>
            </a:rPr>
            <a:t>المشاركة الفعالة</a:t>
          </a:r>
          <a:r>
            <a:rPr lang="ar-SA" sz="2000" b="1" dirty="0" smtClean="0">
              <a:solidFill>
                <a:srgbClr val="FF0000"/>
              </a:solidFill>
            </a:rPr>
            <a:t>.</a:t>
          </a:r>
          <a:endParaRPr lang="ar-SA" sz="2000" b="1" dirty="0"/>
        </a:p>
      </dgm:t>
    </dgm:pt>
    <dgm:pt modelId="{B2C3E327-E883-47B6-AFC1-BD051C2FEDC0}" type="parTrans" cxnId="{329813C3-D60B-46CE-95D9-E29C2AC545E2}">
      <dgm:prSet/>
      <dgm:spPr/>
      <dgm:t>
        <a:bodyPr/>
        <a:lstStyle/>
        <a:p>
          <a:pPr rtl="1"/>
          <a:endParaRPr lang="ar-SA"/>
        </a:p>
      </dgm:t>
    </dgm:pt>
    <dgm:pt modelId="{61A01B85-4BF0-438F-872A-8B65FA05B244}" type="sibTrans" cxnId="{329813C3-D60B-46CE-95D9-E29C2AC545E2}">
      <dgm:prSet/>
      <dgm:spPr/>
      <dgm:t>
        <a:bodyPr/>
        <a:lstStyle/>
        <a:p>
          <a:pPr rtl="1"/>
          <a:endParaRPr lang="ar-SA"/>
        </a:p>
      </dgm:t>
    </dgm:pt>
    <dgm:pt modelId="{6B642EC2-0BEA-4A7C-91EC-D3E57E7C121D}">
      <dgm:prSet phldrT="[نص]" phldr="1"/>
      <dgm:spPr/>
      <dgm:t>
        <a:bodyPr/>
        <a:lstStyle/>
        <a:p>
          <a:pPr rtl="1"/>
          <a:endParaRPr lang="ar-SA" sz="1800" dirty="0"/>
        </a:p>
      </dgm:t>
    </dgm:pt>
    <dgm:pt modelId="{0E229DB3-AC64-489B-8D67-129709ABD3C1}" type="parTrans" cxnId="{A76A73EB-0921-46B8-8BE3-32D0FF56C80D}">
      <dgm:prSet/>
      <dgm:spPr/>
      <dgm:t>
        <a:bodyPr/>
        <a:lstStyle/>
        <a:p>
          <a:pPr rtl="1"/>
          <a:endParaRPr lang="ar-SA"/>
        </a:p>
      </dgm:t>
    </dgm:pt>
    <dgm:pt modelId="{65EB958D-9A7A-440A-AC01-CDD7EA57740C}" type="sibTrans" cxnId="{A76A73EB-0921-46B8-8BE3-32D0FF56C80D}">
      <dgm:prSet/>
      <dgm:spPr/>
      <dgm:t>
        <a:bodyPr/>
        <a:lstStyle/>
        <a:p>
          <a:pPr rtl="1"/>
          <a:endParaRPr lang="ar-SA"/>
        </a:p>
      </dgm:t>
    </dgm:pt>
    <dgm:pt modelId="{0970F545-8DD0-4C9B-B1FD-E1551939B615}">
      <dgm:prSet phldrT="[نص]" phldr="1"/>
      <dgm:spPr/>
      <dgm:t>
        <a:bodyPr/>
        <a:lstStyle/>
        <a:p>
          <a:pPr rtl="1"/>
          <a:endParaRPr lang="ar-SA"/>
        </a:p>
      </dgm:t>
    </dgm:pt>
    <dgm:pt modelId="{E14C40D2-96EF-49FD-9EA3-6CC1E8CA396C}" type="parTrans" cxnId="{D63C1F70-8447-44A5-8C88-3806DB07F272}">
      <dgm:prSet/>
      <dgm:spPr/>
      <dgm:t>
        <a:bodyPr/>
        <a:lstStyle/>
        <a:p>
          <a:pPr rtl="1"/>
          <a:endParaRPr lang="ar-SA"/>
        </a:p>
      </dgm:t>
    </dgm:pt>
    <dgm:pt modelId="{5379D7C9-92D9-487F-BA51-032594271CE6}" type="sibTrans" cxnId="{D63C1F70-8447-44A5-8C88-3806DB07F272}">
      <dgm:prSet/>
      <dgm:spPr/>
      <dgm:t>
        <a:bodyPr/>
        <a:lstStyle/>
        <a:p>
          <a:pPr rtl="1"/>
          <a:endParaRPr lang="ar-SA"/>
        </a:p>
      </dgm:t>
    </dgm:pt>
    <dgm:pt modelId="{5B2DA8E8-3E3B-444B-A601-8CBCEA695B09}">
      <dgm:prSet phldrT="[نص]"/>
      <dgm:spPr/>
      <dgm:t>
        <a:bodyPr/>
        <a:lstStyle/>
        <a:p>
          <a:pPr rtl="1"/>
          <a:r>
            <a:rPr lang="ar-EG" b="1" dirty="0" smtClean="0">
              <a:solidFill>
                <a:srgbClr val="FF0000"/>
              </a:solidFill>
            </a:rPr>
            <a:t>الاختلاف لا يفسد للود قضية</a:t>
          </a:r>
          <a:r>
            <a:rPr lang="ar-SA" b="1" dirty="0" smtClean="0">
              <a:solidFill>
                <a:srgbClr val="FF0000"/>
              </a:solidFill>
            </a:rPr>
            <a:t>.</a:t>
          </a:r>
          <a:endParaRPr lang="ar-SA" b="1" dirty="0"/>
        </a:p>
      </dgm:t>
    </dgm:pt>
    <dgm:pt modelId="{F80B0F7A-54EB-491E-928E-D67F8E5218CE}" type="parTrans" cxnId="{3498A7AD-5685-4EB2-901B-E183BF9D3D3F}">
      <dgm:prSet/>
      <dgm:spPr/>
      <dgm:t>
        <a:bodyPr/>
        <a:lstStyle/>
        <a:p>
          <a:pPr rtl="1"/>
          <a:endParaRPr lang="ar-SA"/>
        </a:p>
      </dgm:t>
    </dgm:pt>
    <dgm:pt modelId="{7406AC42-F83C-4422-85AA-BC3AFDABCA53}" type="sibTrans" cxnId="{3498A7AD-5685-4EB2-901B-E183BF9D3D3F}">
      <dgm:prSet/>
      <dgm:spPr/>
      <dgm:t>
        <a:bodyPr/>
        <a:lstStyle/>
        <a:p>
          <a:pPr rtl="1"/>
          <a:endParaRPr lang="ar-SA"/>
        </a:p>
      </dgm:t>
    </dgm:pt>
    <dgm:pt modelId="{BFB1C8E8-9328-4B66-9CBC-1E1C9FD28403}">
      <dgm:prSet phldrT="[نص]" phldr="1"/>
      <dgm:spPr/>
      <dgm:t>
        <a:bodyPr/>
        <a:lstStyle/>
        <a:p>
          <a:pPr rtl="1"/>
          <a:endParaRPr lang="ar-SA" dirty="0"/>
        </a:p>
      </dgm:t>
    </dgm:pt>
    <dgm:pt modelId="{BA086F12-0B95-4EC2-A76C-3F8061EF27B2}" type="parTrans" cxnId="{B2F21298-8DC0-4A0E-B7DA-6CE0D9A85EF2}">
      <dgm:prSet/>
      <dgm:spPr/>
      <dgm:t>
        <a:bodyPr/>
        <a:lstStyle/>
        <a:p>
          <a:pPr rtl="1"/>
          <a:endParaRPr lang="ar-SA"/>
        </a:p>
      </dgm:t>
    </dgm:pt>
    <dgm:pt modelId="{DFFD2117-3214-4D58-8873-85CC329E292E}" type="sibTrans" cxnId="{B2F21298-8DC0-4A0E-B7DA-6CE0D9A85EF2}">
      <dgm:prSet/>
      <dgm:spPr/>
      <dgm:t>
        <a:bodyPr/>
        <a:lstStyle/>
        <a:p>
          <a:pPr rtl="1"/>
          <a:endParaRPr lang="ar-SA"/>
        </a:p>
      </dgm:t>
    </dgm:pt>
    <dgm:pt modelId="{63CE1113-A641-470B-B9B0-5911B7107EDF}">
      <dgm:prSet custT="1"/>
      <dgm:spPr/>
      <dgm:t>
        <a:bodyPr/>
        <a:lstStyle/>
        <a:p>
          <a:pPr rtl="1"/>
          <a:r>
            <a:rPr lang="ar-EG" sz="2000" b="1" dirty="0" smtClean="0">
              <a:solidFill>
                <a:srgbClr val="FF0000"/>
              </a:solidFill>
            </a:rPr>
            <a:t>البشاشة والابتسام</a:t>
          </a:r>
          <a:r>
            <a:rPr lang="ar-SA" sz="2000" b="1" dirty="0" smtClean="0">
              <a:solidFill>
                <a:srgbClr val="FF0000"/>
              </a:solidFill>
            </a:rPr>
            <a:t>.</a:t>
          </a:r>
          <a:endParaRPr lang="ar-EG" sz="2000" b="1" dirty="0" smtClean="0">
            <a:solidFill>
              <a:srgbClr val="FF0000"/>
            </a:solidFill>
          </a:endParaRPr>
        </a:p>
      </dgm:t>
    </dgm:pt>
    <dgm:pt modelId="{EBF80C78-94F3-409E-B388-F0B927A9E477}" type="parTrans" cxnId="{044BCFEA-CD29-4334-AE47-7937424999C4}">
      <dgm:prSet/>
      <dgm:spPr/>
      <dgm:t>
        <a:bodyPr/>
        <a:lstStyle/>
        <a:p>
          <a:pPr rtl="1"/>
          <a:endParaRPr lang="ar-SA"/>
        </a:p>
      </dgm:t>
    </dgm:pt>
    <dgm:pt modelId="{57BB9092-1FB5-4648-BE13-899FB4DD6828}" type="sibTrans" cxnId="{044BCFEA-CD29-4334-AE47-7937424999C4}">
      <dgm:prSet/>
      <dgm:spPr/>
      <dgm:t>
        <a:bodyPr/>
        <a:lstStyle/>
        <a:p>
          <a:pPr rtl="1"/>
          <a:endParaRPr lang="ar-SA"/>
        </a:p>
      </dgm:t>
    </dgm:pt>
    <dgm:pt modelId="{0ED713CC-39BE-442A-B876-69F8BCFD1C9A}" type="pres">
      <dgm:prSet presAssocID="{FEBEA989-B065-4CEB-851D-6E44361BF41D}" presName="linearFlow" presStyleCnt="0">
        <dgm:presLayoutVars>
          <dgm:dir/>
          <dgm:animLvl val="lvl"/>
          <dgm:resizeHandles val="exact"/>
        </dgm:presLayoutVars>
      </dgm:prSet>
      <dgm:spPr/>
      <dgm:t>
        <a:bodyPr/>
        <a:lstStyle/>
        <a:p>
          <a:pPr rtl="1"/>
          <a:endParaRPr lang="ar-SA"/>
        </a:p>
      </dgm:t>
    </dgm:pt>
    <dgm:pt modelId="{63BCB821-FF89-4E84-9A4E-3FEEC77CEDA8}" type="pres">
      <dgm:prSet presAssocID="{73384812-0EE0-4AE6-83B9-43DFEDB376EA}" presName="composite" presStyleCnt="0"/>
      <dgm:spPr/>
    </dgm:pt>
    <dgm:pt modelId="{09B6D337-5647-4FCB-932C-3082C21447BF}" type="pres">
      <dgm:prSet presAssocID="{73384812-0EE0-4AE6-83B9-43DFEDB376EA}" presName="parentText" presStyleLbl="alignNode1" presStyleIdx="0" presStyleCnt="3">
        <dgm:presLayoutVars>
          <dgm:chMax val="1"/>
          <dgm:bulletEnabled val="1"/>
        </dgm:presLayoutVars>
      </dgm:prSet>
      <dgm:spPr/>
      <dgm:t>
        <a:bodyPr/>
        <a:lstStyle/>
        <a:p>
          <a:pPr rtl="1"/>
          <a:endParaRPr lang="ar-SA"/>
        </a:p>
      </dgm:t>
    </dgm:pt>
    <dgm:pt modelId="{3F84368A-46B6-4236-BFDB-BAFF9574C47C}" type="pres">
      <dgm:prSet presAssocID="{73384812-0EE0-4AE6-83B9-43DFEDB376EA}" presName="descendantText" presStyleLbl="alignAcc1" presStyleIdx="0" presStyleCnt="3">
        <dgm:presLayoutVars>
          <dgm:bulletEnabled val="1"/>
        </dgm:presLayoutVars>
      </dgm:prSet>
      <dgm:spPr/>
      <dgm:t>
        <a:bodyPr/>
        <a:lstStyle/>
        <a:p>
          <a:pPr rtl="1"/>
          <a:endParaRPr lang="ar-SA"/>
        </a:p>
      </dgm:t>
    </dgm:pt>
    <dgm:pt modelId="{05495AFA-6AAC-43A2-9513-ADB14DEF493B}" type="pres">
      <dgm:prSet presAssocID="{DC521FB9-B1E5-427F-8DD8-07E84B3E83D3}" presName="sp" presStyleCnt="0"/>
      <dgm:spPr/>
    </dgm:pt>
    <dgm:pt modelId="{244CAE03-25D4-4A65-B89B-06AEA7A5861C}" type="pres">
      <dgm:prSet presAssocID="{2D004824-7A48-401D-AE32-7B41E4AEF1DD}" presName="composite" presStyleCnt="0"/>
      <dgm:spPr/>
    </dgm:pt>
    <dgm:pt modelId="{81CE3268-AF3B-4199-A78D-15030CAFD7B9}" type="pres">
      <dgm:prSet presAssocID="{2D004824-7A48-401D-AE32-7B41E4AEF1DD}" presName="parentText" presStyleLbl="alignNode1" presStyleIdx="1" presStyleCnt="3">
        <dgm:presLayoutVars>
          <dgm:chMax val="1"/>
          <dgm:bulletEnabled val="1"/>
        </dgm:presLayoutVars>
      </dgm:prSet>
      <dgm:spPr/>
      <dgm:t>
        <a:bodyPr/>
        <a:lstStyle/>
        <a:p>
          <a:pPr rtl="1"/>
          <a:endParaRPr lang="ar-SA"/>
        </a:p>
      </dgm:t>
    </dgm:pt>
    <dgm:pt modelId="{BF9EDEBF-3D58-4B5F-A34A-E6E7B5EC0277}" type="pres">
      <dgm:prSet presAssocID="{2D004824-7A48-401D-AE32-7B41E4AEF1DD}" presName="descendantText" presStyleLbl="alignAcc1" presStyleIdx="1" presStyleCnt="3">
        <dgm:presLayoutVars>
          <dgm:bulletEnabled val="1"/>
        </dgm:presLayoutVars>
      </dgm:prSet>
      <dgm:spPr/>
      <dgm:t>
        <a:bodyPr/>
        <a:lstStyle/>
        <a:p>
          <a:pPr rtl="1"/>
          <a:endParaRPr lang="ar-SA"/>
        </a:p>
      </dgm:t>
    </dgm:pt>
    <dgm:pt modelId="{C36C9BF8-3D2C-4A29-8CD6-476FE50FF459}" type="pres">
      <dgm:prSet presAssocID="{4EB8F9FA-6C8D-4B36-8069-78A31125777A}" presName="sp" presStyleCnt="0"/>
      <dgm:spPr/>
    </dgm:pt>
    <dgm:pt modelId="{7880CB73-D985-421E-BCA1-F664B52DF8B6}" type="pres">
      <dgm:prSet presAssocID="{0970F545-8DD0-4C9B-B1FD-E1551939B615}" presName="composite" presStyleCnt="0"/>
      <dgm:spPr/>
    </dgm:pt>
    <dgm:pt modelId="{B020A720-CD9E-48FC-80FF-16D94A49E232}" type="pres">
      <dgm:prSet presAssocID="{0970F545-8DD0-4C9B-B1FD-E1551939B615}" presName="parentText" presStyleLbl="alignNode1" presStyleIdx="2" presStyleCnt="3">
        <dgm:presLayoutVars>
          <dgm:chMax val="1"/>
          <dgm:bulletEnabled val="1"/>
        </dgm:presLayoutVars>
      </dgm:prSet>
      <dgm:spPr/>
      <dgm:t>
        <a:bodyPr/>
        <a:lstStyle/>
        <a:p>
          <a:pPr rtl="1"/>
          <a:endParaRPr lang="ar-SA"/>
        </a:p>
      </dgm:t>
    </dgm:pt>
    <dgm:pt modelId="{4CFC7116-1511-4E30-8A0E-40376FF8C479}" type="pres">
      <dgm:prSet presAssocID="{0970F545-8DD0-4C9B-B1FD-E1551939B615}" presName="descendantText" presStyleLbl="alignAcc1" presStyleIdx="2" presStyleCnt="3">
        <dgm:presLayoutVars>
          <dgm:bulletEnabled val="1"/>
        </dgm:presLayoutVars>
      </dgm:prSet>
      <dgm:spPr/>
      <dgm:t>
        <a:bodyPr/>
        <a:lstStyle/>
        <a:p>
          <a:pPr rtl="1"/>
          <a:endParaRPr lang="ar-SA"/>
        </a:p>
      </dgm:t>
    </dgm:pt>
  </dgm:ptLst>
  <dgm:cxnLst>
    <dgm:cxn modelId="{3F42411C-AFD6-4E58-AAC6-74462EF964E4}" type="presOf" srcId="{0970F545-8DD0-4C9B-B1FD-E1551939B615}" destId="{B020A720-CD9E-48FC-80FF-16D94A49E232}" srcOrd="0" destOrd="0" presId="urn:microsoft.com/office/officeart/2005/8/layout/chevron2"/>
    <dgm:cxn modelId="{044BCFEA-CD29-4334-AE47-7937424999C4}" srcId="{73384812-0EE0-4AE6-83B9-43DFEDB376EA}" destId="{63CE1113-A641-470B-B9B0-5911B7107EDF}" srcOrd="1" destOrd="0" parTransId="{EBF80C78-94F3-409E-B388-F0B927A9E477}" sibTransId="{57BB9092-1FB5-4648-BE13-899FB4DD6828}"/>
    <dgm:cxn modelId="{D01B6BB5-636F-47E7-AF82-35A94989AB37}" type="presOf" srcId="{4D1F4682-85DD-4D56-A4CF-D349EC6AD940}" destId="{3F84368A-46B6-4236-BFDB-BAFF9574C47C}" srcOrd="0" destOrd="2" presId="urn:microsoft.com/office/officeart/2005/8/layout/chevron2"/>
    <dgm:cxn modelId="{664CC608-360C-4964-9774-449574A6886B}" srcId="{FEBEA989-B065-4CEB-851D-6E44361BF41D}" destId="{73384812-0EE0-4AE6-83B9-43DFEDB376EA}" srcOrd="0" destOrd="0" parTransId="{39571B63-F7B5-4E07-8AA6-E365FBA319DC}" sibTransId="{DC521FB9-B1E5-427F-8DD8-07E84B3E83D3}"/>
    <dgm:cxn modelId="{B2F21298-8DC0-4A0E-B7DA-6CE0D9A85EF2}" srcId="{0970F545-8DD0-4C9B-B1FD-E1551939B615}" destId="{BFB1C8E8-9328-4B66-9CBC-1E1C9FD28403}" srcOrd="1" destOrd="0" parTransId="{BA086F12-0B95-4EC2-A76C-3F8061EF27B2}" sibTransId="{DFFD2117-3214-4D58-8873-85CC329E292E}"/>
    <dgm:cxn modelId="{4B85F153-4388-4E25-9E25-477F29B5369C}" type="presOf" srcId="{E7C0A97F-944C-4B38-92F7-3764EEEA2E75}" destId="{3F84368A-46B6-4236-BFDB-BAFF9574C47C}" srcOrd="0" destOrd="0" presId="urn:microsoft.com/office/officeart/2005/8/layout/chevron2"/>
    <dgm:cxn modelId="{A1DA4B69-91FF-43B1-9C9B-AEA6E05CD25C}" srcId="{73384812-0EE0-4AE6-83B9-43DFEDB376EA}" destId="{4D1F4682-85DD-4D56-A4CF-D349EC6AD940}" srcOrd="2" destOrd="0" parTransId="{C2EC14F0-91E3-4762-AC03-83B5B7028E71}" sibTransId="{6CACD71C-694E-4EA6-8E96-0BE9E650EAB6}"/>
    <dgm:cxn modelId="{8EEB0402-92C2-4546-8F6B-FC4E2A1ECB89}" type="presOf" srcId="{3815F797-E1B2-4C22-BAD7-4A8CACC0C62B}" destId="{BF9EDEBF-3D58-4B5F-A34A-E6E7B5EC0277}" srcOrd="0" destOrd="0" presId="urn:microsoft.com/office/officeart/2005/8/layout/chevron2"/>
    <dgm:cxn modelId="{F531A329-FF41-4C31-A4A9-32F0FCDE824B}" type="presOf" srcId="{5B2DA8E8-3E3B-444B-A601-8CBCEA695B09}" destId="{4CFC7116-1511-4E30-8A0E-40376FF8C479}" srcOrd="0" destOrd="0" presId="urn:microsoft.com/office/officeart/2005/8/layout/chevron2"/>
    <dgm:cxn modelId="{329813C3-D60B-46CE-95D9-E29C2AC545E2}" srcId="{2D004824-7A48-401D-AE32-7B41E4AEF1DD}" destId="{3815F797-E1B2-4C22-BAD7-4A8CACC0C62B}" srcOrd="0" destOrd="0" parTransId="{B2C3E327-E883-47B6-AFC1-BD051C2FEDC0}" sibTransId="{61A01B85-4BF0-438F-872A-8B65FA05B244}"/>
    <dgm:cxn modelId="{D3DCF095-D414-4B1D-86B3-F530199D66E7}" srcId="{FEBEA989-B065-4CEB-851D-6E44361BF41D}" destId="{2D004824-7A48-401D-AE32-7B41E4AEF1DD}" srcOrd="1" destOrd="0" parTransId="{75871A45-E352-4B67-81F7-92C1513443FB}" sibTransId="{4EB8F9FA-6C8D-4B36-8069-78A31125777A}"/>
    <dgm:cxn modelId="{A7E9BFA8-F37D-4B17-B7D6-4F8FEE93C311}" type="presOf" srcId="{73384812-0EE0-4AE6-83B9-43DFEDB376EA}" destId="{09B6D337-5647-4FCB-932C-3082C21447BF}" srcOrd="0" destOrd="0" presId="urn:microsoft.com/office/officeart/2005/8/layout/chevron2"/>
    <dgm:cxn modelId="{C58F72BB-3ACE-4394-991B-2D21D146E4BB}" type="presOf" srcId="{6B642EC2-0BEA-4A7C-91EC-D3E57E7C121D}" destId="{BF9EDEBF-3D58-4B5F-A34A-E6E7B5EC0277}" srcOrd="0" destOrd="1" presId="urn:microsoft.com/office/officeart/2005/8/layout/chevron2"/>
    <dgm:cxn modelId="{3498A7AD-5685-4EB2-901B-E183BF9D3D3F}" srcId="{0970F545-8DD0-4C9B-B1FD-E1551939B615}" destId="{5B2DA8E8-3E3B-444B-A601-8CBCEA695B09}" srcOrd="0" destOrd="0" parTransId="{F80B0F7A-54EB-491E-928E-D67F8E5218CE}" sibTransId="{7406AC42-F83C-4422-85AA-BC3AFDABCA53}"/>
    <dgm:cxn modelId="{4C5C8063-63B4-42F2-BFE7-90B67C6AF99C}" type="presOf" srcId="{63CE1113-A641-470B-B9B0-5911B7107EDF}" destId="{3F84368A-46B6-4236-BFDB-BAFF9574C47C}" srcOrd="0" destOrd="1" presId="urn:microsoft.com/office/officeart/2005/8/layout/chevron2"/>
    <dgm:cxn modelId="{E0235992-0DCE-4A59-AED9-75045662C02C}" type="presOf" srcId="{FEBEA989-B065-4CEB-851D-6E44361BF41D}" destId="{0ED713CC-39BE-442A-B876-69F8BCFD1C9A}" srcOrd="0" destOrd="0" presId="urn:microsoft.com/office/officeart/2005/8/layout/chevron2"/>
    <dgm:cxn modelId="{DF556CC0-2F52-4189-B95A-FD5607D65797}" type="presOf" srcId="{BFB1C8E8-9328-4B66-9CBC-1E1C9FD28403}" destId="{4CFC7116-1511-4E30-8A0E-40376FF8C479}" srcOrd="0" destOrd="1" presId="urn:microsoft.com/office/officeart/2005/8/layout/chevron2"/>
    <dgm:cxn modelId="{12C4A2C3-7075-4CBA-BEB1-FD93EA8602E2}" type="presOf" srcId="{2D004824-7A48-401D-AE32-7B41E4AEF1DD}" destId="{81CE3268-AF3B-4199-A78D-15030CAFD7B9}" srcOrd="0" destOrd="0" presId="urn:microsoft.com/office/officeart/2005/8/layout/chevron2"/>
    <dgm:cxn modelId="{A76A73EB-0921-46B8-8BE3-32D0FF56C80D}" srcId="{2D004824-7A48-401D-AE32-7B41E4AEF1DD}" destId="{6B642EC2-0BEA-4A7C-91EC-D3E57E7C121D}" srcOrd="1" destOrd="0" parTransId="{0E229DB3-AC64-489B-8D67-129709ABD3C1}" sibTransId="{65EB958D-9A7A-440A-AC01-CDD7EA57740C}"/>
    <dgm:cxn modelId="{D63C1F70-8447-44A5-8C88-3806DB07F272}" srcId="{FEBEA989-B065-4CEB-851D-6E44361BF41D}" destId="{0970F545-8DD0-4C9B-B1FD-E1551939B615}" srcOrd="2" destOrd="0" parTransId="{E14C40D2-96EF-49FD-9EA3-6CC1E8CA396C}" sibTransId="{5379D7C9-92D9-487F-BA51-032594271CE6}"/>
    <dgm:cxn modelId="{D3EAF0F2-8BC3-4F22-83F7-03E2FC9E7074}" srcId="{73384812-0EE0-4AE6-83B9-43DFEDB376EA}" destId="{E7C0A97F-944C-4B38-92F7-3764EEEA2E75}" srcOrd="0" destOrd="0" parTransId="{ECF02A5E-9235-4232-A655-7EA4DC9ED3B8}" sibTransId="{4ABDA8B7-7D46-45FC-8624-7F1CB39F686F}"/>
    <dgm:cxn modelId="{97D4515F-D664-4D92-A7E5-BA71F519DC92}" type="presParOf" srcId="{0ED713CC-39BE-442A-B876-69F8BCFD1C9A}" destId="{63BCB821-FF89-4E84-9A4E-3FEEC77CEDA8}" srcOrd="0" destOrd="0" presId="urn:microsoft.com/office/officeart/2005/8/layout/chevron2"/>
    <dgm:cxn modelId="{5C6F53CF-024D-4A4A-B786-34B94579F159}" type="presParOf" srcId="{63BCB821-FF89-4E84-9A4E-3FEEC77CEDA8}" destId="{09B6D337-5647-4FCB-932C-3082C21447BF}" srcOrd="0" destOrd="0" presId="urn:microsoft.com/office/officeart/2005/8/layout/chevron2"/>
    <dgm:cxn modelId="{6F60BA18-CBA3-4661-A9D8-F5E82F24EAF2}" type="presParOf" srcId="{63BCB821-FF89-4E84-9A4E-3FEEC77CEDA8}" destId="{3F84368A-46B6-4236-BFDB-BAFF9574C47C}" srcOrd="1" destOrd="0" presId="urn:microsoft.com/office/officeart/2005/8/layout/chevron2"/>
    <dgm:cxn modelId="{286275AF-11A7-4A6A-8963-9E06BBE453C8}" type="presParOf" srcId="{0ED713CC-39BE-442A-B876-69F8BCFD1C9A}" destId="{05495AFA-6AAC-43A2-9513-ADB14DEF493B}" srcOrd="1" destOrd="0" presId="urn:microsoft.com/office/officeart/2005/8/layout/chevron2"/>
    <dgm:cxn modelId="{59678F14-E156-4D50-B41C-84249BFE9EBA}" type="presParOf" srcId="{0ED713CC-39BE-442A-B876-69F8BCFD1C9A}" destId="{244CAE03-25D4-4A65-B89B-06AEA7A5861C}" srcOrd="2" destOrd="0" presId="urn:microsoft.com/office/officeart/2005/8/layout/chevron2"/>
    <dgm:cxn modelId="{47DEA817-10A2-4415-8656-28E04C16FFE1}" type="presParOf" srcId="{244CAE03-25D4-4A65-B89B-06AEA7A5861C}" destId="{81CE3268-AF3B-4199-A78D-15030CAFD7B9}" srcOrd="0" destOrd="0" presId="urn:microsoft.com/office/officeart/2005/8/layout/chevron2"/>
    <dgm:cxn modelId="{5B2CC3B4-DE89-48C7-B855-791D2476F117}" type="presParOf" srcId="{244CAE03-25D4-4A65-B89B-06AEA7A5861C}" destId="{BF9EDEBF-3D58-4B5F-A34A-E6E7B5EC0277}" srcOrd="1" destOrd="0" presId="urn:microsoft.com/office/officeart/2005/8/layout/chevron2"/>
    <dgm:cxn modelId="{6A91B035-8943-4DC6-8669-4630D98D7101}" type="presParOf" srcId="{0ED713CC-39BE-442A-B876-69F8BCFD1C9A}" destId="{C36C9BF8-3D2C-4A29-8CD6-476FE50FF459}" srcOrd="3" destOrd="0" presId="urn:microsoft.com/office/officeart/2005/8/layout/chevron2"/>
    <dgm:cxn modelId="{A209AA20-3EFB-481A-88FE-FB634C3E17CC}" type="presParOf" srcId="{0ED713CC-39BE-442A-B876-69F8BCFD1C9A}" destId="{7880CB73-D985-421E-BCA1-F664B52DF8B6}" srcOrd="4" destOrd="0" presId="urn:microsoft.com/office/officeart/2005/8/layout/chevron2"/>
    <dgm:cxn modelId="{3ADCAD0B-CE0F-4340-8284-73F82B280E00}" type="presParOf" srcId="{7880CB73-D985-421E-BCA1-F664B52DF8B6}" destId="{B020A720-CD9E-48FC-80FF-16D94A49E232}" srcOrd="0" destOrd="0" presId="urn:microsoft.com/office/officeart/2005/8/layout/chevron2"/>
    <dgm:cxn modelId="{89525AED-63BE-4B43-A540-F9BDBB8C0366}" type="presParOf" srcId="{7880CB73-D985-421E-BCA1-F664B52DF8B6}" destId="{4CFC7116-1511-4E30-8A0E-40376FF8C4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F02E6-B9C8-45CE-AF81-D2DDE80F3290}" type="doc">
      <dgm:prSet loTypeId="urn:microsoft.com/office/officeart/2005/8/layout/vList3#1" loCatId="list" qsTypeId="urn:microsoft.com/office/officeart/2005/8/quickstyle/simple1" qsCatId="simple" csTypeId="urn:microsoft.com/office/officeart/2005/8/colors/accent1_2" csCatId="accent1" phldr="1"/>
      <dgm:spPr/>
      <dgm:t>
        <a:bodyPr/>
        <a:lstStyle/>
        <a:p>
          <a:pPr rtl="1"/>
          <a:endParaRPr lang="ar-SA"/>
        </a:p>
      </dgm:t>
    </dgm:pt>
    <dgm:pt modelId="{0F568365-8D35-42B2-9BF9-1D8FA84FDEA9}">
      <dgm:prSet phldrT="[نص]" phldr="1"/>
      <dgm:spPr/>
      <dgm:t>
        <a:bodyPr/>
        <a:lstStyle/>
        <a:p>
          <a:pPr rtl="1"/>
          <a:endParaRPr lang="ar-SA" dirty="0"/>
        </a:p>
      </dgm:t>
    </dgm:pt>
    <dgm:pt modelId="{DA55B88C-36E6-4997-9B32-C7A83B995B31}" type="parTrans" cxnId="{6F2E8AB5-4F46-4D33-AF77-7DA197D4530C}">
      <dgm:prSet/>
      <dgm:spPr/>
      <dgm:t>
        <a:bodyPr/>
        <a:lstStyle/>
        <a:p>
          <a:pPr rtl="1"/>
          <a:endParaRPr lang="ar-SA"/>
        </a:p>
      </dgm:t>
    </dgm:pt>
    <dgm:pt modelId="{BFF404EA-2AC5-4631-B170-A6B580612445}" type="sibTrans" cxnId="{6F2E8AB5-4F46-4D33-AF77-7DA197D4530C}">
      <dgm:prSet/>
      <dgm:spPr/>
      <dgm:t>
        <a:bodyPr/>
        <a:lstStyle/>
        <a:p>
          <a:pPr rtl="1"/>
          <a:endParaRPr lang="ar-SA"/>
        </a:p>
      </dgm:t>
    </dgm:pt>
    <dgm:pt modelId="{AA6DC1DA-4F6E-4212-B3BC-5BFE04E0E3B0}">
      <dgm:prSet phldrT="[نص]" phldr="1"/>
      <dgm:spPr/>
      <dgm:t>
        <a:bodyPr/>
        <a:lstStyle/>
        <a:p>
          <a:pPr rtl="1"/>
          <a:endParaRPr lang="ar-SA" dirty="0"/>
        </a:p>
      </dgm:t>
    </dgm:pt>
    <dgm:pt modelId="{FA41394E-75E7-49C9-967B-0A95E1C8ED3A}" type="parTrans" cxnId="{7907DD94-3E5F-4971-B260-B69CEE9F774F}">
      <dgm:prSet/>
      <dgm:spPr/>
      <dgm:t>
        <a:bodyPr/>
        <a:lstStyle/>
        <a:p>
          <a:pPr rtl="1"/>
          <a:endParaRPr lang="ar-SA"/>
        </a:p>
      </dgm:t>
    </dgm:pt>
    <dgm:pt modelId="{954465CE-7597-457C-A68E-A9E64297C35D}" type="sibTrans" cxnId="{7907DD94-3E5F-4971-B260-B69CEE9F774F}">
      <dgm:prSet/>
      <dgm:spPr/>
      <dgm:t>
        <a:bodyPr/>
        <a:lstStyle/>
        <a:p>
          <a:pPr rtl="1"/>
          <a:endParaRPr lang="ar-SA"/>
        </a:p>
      </dgm:t>
    </dgm:pt>
    <dgm:pt modelId="{CA7329A4-DF1A-4C65-8B41-C7D7EB1DC93B}">
      <dgm:prSet phldrT="[نص]" phldr="1"/>
      <dgm:spPr/>
      <dgm:t>
        <a:bodyPr/>
        <a:lstStyle/>
        <a:p>
          <a:pPr rtl="1"/>
          <a:endParaRPr lang="ar-SA"/>
        </a:p>
      </dgm:t>
    </dgm:pt>
    <dgm:pt modelId="{43862A0E-B65B-4B43-8CD4-8401F8A22386}" type="parTrans" cxnId="{A8539EF0-CB0D-4CE7-954C-67761271D752}">
      <dgm:prSet/>
      <dgm:spPr/>
      <dgm:t>
        <a:bodyPr/>
        <a:lstStyle/>
        <a:p>
          <a:pPr rtl="1"/>
          <a:endParaRPr lang="ar-SA"/>
        </a:p>
      </dgm:t>
    </dgm:pt>
    <dgm:pt modelId="{B0F8A931-773F-4264-9C3C-F16A4EAB2FA9}" type="sibTrans" cxnId="{A8539EF0-CB0D-4CE7-954C-67761271D752}">
      <dgm:prSet/>
      <dgm:spPr/>
      <dgm:t>
        <a:bodyPr/>
        <a:lstStyle/>
        <a:p>
          <a:pPr rtl="1"/>
          <a:endParaRPr lang="ar-SA"/>
        </a:p>
      </dgm:t>
    </dgm:pt>
    <dgm:pt modelId="{9AA1D69A-D630-46A1-9298-BCAD975912E2}" type="pres">
      <dgm:prSet presAssocID="{8F5F02E6-B9C8-45CE-AF81-D2DDE80F3290}" presName="linearFlow" presStyleCnt="0">
        <dgm:presLayoutVars>
          <dgm:dir/>
          <dgm:resizeHandles val="exact"/>
        </dgm:presLayoutVars>
      </dgm:prSet>
      <dgm:spPr/>
      <dgm:t>
        <a:bodyPr/>
        <a:lstStyle/>
        <a:p>
          <a:pPr rtl="1"/>
          <a:endParaRPr lang="ar-SA"/>
        </a:p>
      </dgm:t>
    </dgm:pt>
    <dgm:pt modelId="{67858011-A8F3-48D4-BE8C-DF6F674BC2A2}" type="pres">
      <dgm:prSet presAssocID="{0F568365-8D35-42B2-9BF9-1D8FA84FDEA9}" presName="composite" presStyleCnt="0"/>
      <dgm:spPr/>
    </dgm:pt>
    <dgm:pt modelId="{17E1E6BC-EF7E-4932-93B1-59CCEBF30073}" type="pres">
      <dgm:prSet presAssocID="{0F568365-8D35-42B2-9BF9-1D8FA84FDEA9}" presName="imgShp" presStyleLbl="fgImgPlace1" presStyleIdx="0" presStyleCnt="3" custLinFactNeighborX="-6744" custLinFactNeighborY="-49"/>
      <dgm:spPr>
        <a:blipFill rotWithShape="0">
          <a:blip xmlns:r="http://schemas.openxmlformats.org/officeDocument/2006/relationships" r:embed="rId1"/>
          <a:stretch>
            <a:fillRect/>
          </a:stretch>
        </a:blipFill>
      </dgm:spPr>
      <dgm:t>
        <a:bodyPr/>
        <a:lstStyle/>
        <a:p>
          <a:pPr rtl="1"/>
          <a:endParaRPr lang="ar-SA"/>
        </a:p>
      </dgm:t>
    </dgm:pt>
    <dgm:pt modelId="{B72F6297-B79E-413D-B958-6D12EC483D3E}" type="pres">
      <dgm:prSet presAssocID="{0F568365-8D35-42B2-9BF9-1D8FA84FDEA9}" presName="txShp" presStyleLbl="node1" presStyleIdx="0" presStyleCnt="3">
        <dgm:presLayoutVars>
          <dgm:bulletEnabled val="1"/>
        </dgm:presLayoutVars>
      </dgm:prSet>
      <dgm:spPr/>
      <dgm:t>
        <a:bodyPr/>
        <a:lstStyle/>
        <a:p>
          <a:pPr rtl="1"/>
          <a:endParaRPr lang="ar-SA"/>
        </a:p>
      </dgm:t>
    </dgm:pt>
    <dgm:pt modelId="{B5070C6C-EFB8-4A1C-BF8A-434055DFE117}" type="pres">
      <dgm:prSet presAssocID="{BFF404EA-2AC5-4631-B170-A6B580612445}" presName="spacing" presStyleCnt="0"/>
      <dgm:spPr/>
    </dgm:pt>
    <dgm:pt modelId="{FE257DD3-6285-456F-8CEA-FE9615C84F07}" type="pres">
      <dgm:prSet presAssocID="{AA6DC1DA-4F6E-4212-B3BC-5BFE04E0E3B0}" presName="composite" presStyleCnt="0"/>
      <dgm:spPr/>
    </dgm:pt>
    <dgm:pt modelId="{C01AA03C-91F3-4352-8964-BDBA66680DF0}" type="pres">
      <dgm:prSet presAssocID="{AA6DC1DA-4F6E-4212-B3BC-5BFE04E0E3B0}" presName="imgShp" presStyleLbl="fgImgPlace1" presStyleIdx="1" presStyleCnt="3" custLinFactNeighborX="-419" custLinFactNeighborY="2918"/>
      <dgm:spPr/>
    </dgm:pt>
    <dgm:pt modelId="{3F27289C-A59D-4943-8329-AB619DC08008}" type="pres">
      <dgm:prSet presAssocID="{AA6DC1DA-4F6E-4212-B3BC-5BFE04E0E3B0}" presName="txShp" presStyleLbl="node1" presStyleIdx="1" presStyleCnt="3">
        <dgm:presLayoutVars>
          <dgm:bulletEnabled val="1"/>
        </dgm:presLayoutVars>
      </dgm:prSet>
      <dgm:spPr/>
      <dgm:t>
        <a:bodyPr/>
        <a:lstStyle/>
        <a:p>
          <a:pPr rtl="1"/>
          <a:endParaRPr lang="ar-SA"/>
        </a:p>
      </dgm:t>
    </dgm:pt>
    <dgm:pt modelId="{24AD74F4-E65B-43C4-888F-58FF8A453D81}" type="pres">
      <dgm:prSet presAssocID="{954465CE-7597-457C-A68E-A9E64297C35D}" presName="spacing" presStyleCnt="0"/>
      <dgm:spPr/>
    </dgm:pt>
    <dgm:pt modelId="{82BFFBFE-031F-4AB4-B64B-F991E65DB960}" type="pres">
      <dgm:prSet presAssocID="{CA7329A4-DF1A-4C65-8B41-C7D7EB1DC93B}" presName="composite" presStyleCnt="0"/>
      <dgm:spPr/>
    </dgm:pt>
    <dgm:pt modelId="{CEB4E93A-82A5-4C67-831D-CF957BD80148}" type="pres">
      <dgm:prSet presAssocID="{CA7329A4-DF1A-4C65-8B41-C7D7EB1DC93B}" presName="imgShp" presStyleLbl="fgImgPlace1" presStyleIdx="2" presStyleCnt="3" custLinFactNeighborX="-419" custLinFactNeighborY="-440"/>
      <dgm:spPr/>
    </dgm:pt>
    <dgm:pt modelId="{504DC7EC-8E0F-4960-A90F-8FE44E27C38B}" type="pres">
      <dgm:prSet presAssocID="{CA7329A4-DF1A-4C65-8B41-C7D7EB1DC93B}" presName="txShp" presStyleLbl="node1" presStyleIdx="2" presStyleCnt="3">
        <dgm:presLayoutVars>
          <dgm:bulletEnabled val="1"/>
        </dgm:presLayoutVars>
      </dgm:prSet>
      <dgm:spPr/>
      <dgm:t>
        <a:bodyPr/>
        <a:lstStyle/>
        <a:p>
          <a:pPr rtl="1"/>
          <a:endParaRPr lang="ar-SA"/>
        </a:p>
      </dgm:t>
    </dgm:pt>
  </dgm:ptLst>
  <dgm:cxnLst>
    <dgm:cxn modelId="{58A23FC6-91ED-41CD-8405-F109994C3B54}" type="presOf" srcId="{8F5F02E6-B9C8-45CE-AF81-D2DDE80F3290}" destId="{9AA1D69A-D630-46A1-9298-BCAD975912E2}" srcOrd="0" destOrd="0" presId="urn:microsoft.com/office/officeart/2005/8/layout/vList3#1"/>
    <dgm:cxn modelId="{A8539EF0-CB0D-4CE7-954C-67761271D752}" srcId="{8F5F02E6-B9C8-45CE-AF81-D2DDE80F3290}" destId="{CA7329A4-DF1A-4C65-8B41-C7D7EB1DC93B}" srcOrd="2" destOrd="0" parTransId="{43862A0E-B65B-4B43-8CD4-8401F8A22386}" sibTransId="{B0F8A931-773F-4264-9C3C-F16A4EAB2FA9}"/>
    <dgm:cxn modelId="{7907DD94-3E5F-4971-B260-B69CEE9F774F}" srcId="{8F5F02E6-B9C8-45CE-AF81-D2DDE80F3290}" destId="{AA6DC1DA-4F6E-4212-B3BC-5BFE04E0E3B0}" srcOrd="1" destOrd="0" parTransId="{FA41394E-75E7-49C9-967B-0A95E1C8ED3A}" sibTransId="{954465CE-7597-457C-A68E-A9E64297C35D}"/>
    <dgm:cxn modelId="{C00865DD-8068-474A-96E3-02CD9A1B96D2}" type="presOf" srcId="{AA6DC1DA-4F6E-4212-B3BC-5BFE04E0E3B0}" destId="{3F27289C-A59D-4943-8329-AB619DC08008}" srcOrd="0" destOrd="0" presId="urn:microsoft.com/office/officeart/2005/8/layout/vList3#1"/>
    <dgm:cxn modelId="{D16A22E7-C23F-4F36-9BCB-9B41F6626C73}" type="presOf" srcId="{CA7329A4-DF1A-4C65-8B41-C7D7EB1DC93B}" destId="{504DC7EC-8E0F-4960-A90F-8FE44E27C38B}" srcOrd="0" destOrd="0" presId="urn:microsoft.com/office/officeart/2005/8/layout/vList3#1"/>
    <dgm:cxn modelId="{6F2E8AB5-4F46-4D33-AF77-7DA197D4530C}" srcId="{8F5F02E6-B9C8-45CE-AF81-D2DDE80F3290}" destId="{0F568365-8D35-42B2-9BF9-1D8FA84FDEA9}" srcOrd="0" destOrd="0" parTransId="{DA55B88C-36E6-4997-9B32-C7A83B995B31}" sibTransId="{BFF404EA-2AC5-4631-B170-A6B580612445}"/>
    <dgm:cxn modelId="{B19069A3-D152-42E9-8128-4F2DCE49FE9B}" type="presOf" srcId="{0F568365-8D35-42B2-9BF9-1D8FA84FDEA9}" destId="{B72F6297-B79E-413D-B958-6D12EC483D3E}" srcOrd="0" destOrd="0" presId="urn:microsoft.com/office/officeart/2005/8/layout/vList3#1"/>
    <dgm:cxn modelId="{E400B8BE-C6F1-4055-953F-0DEEF87A2288}" type="presParOf" srcId="{9AA1D69A-D630-46A1-9298-BCAD975912E2}" destId="{67858011-A8F3-48D4-BE8C-DF6F674BC2A2}" srcOrd="0" destOrd="0" presId="urn:microsoft.com/office/officeart/2005/8/layout/vList3#1"/>
    <dgm:cxn modelId="{F2B1FADA-AAF8-4A69-885A-69EB22CE0EEA}" type="presParOf" srcId="{67858011-A8F3-48D4-BE8C-DF6F674BC2A2}" destId="{17E1E6BC-EF7E-4932-93B1-59CCEBF30073}" srcOrd="0" destOrd="0" presId="urn:microsoft.com/office/officeart/2005/8/layout/vList3#1"/>
    <dgm:cxn modelId="{1FCF1213-37B1-4B3A-8CB5-A477463371D6}" type="presParOf" srcId="{67858011-A8F3-48D4-BE8C-DF6F674BC2A2}" destId="{B72F6297-B79E-413D-B958-6D12EC483D3E}" srcOrd="1" destOrd="0" presId="urn:microsoft.com/office/officeart/2005/8/layout/vList3#1"/>
    <dgm:cxn modelId="{5219F67D-CAFD-494D-85D2-F5EF453F59A4}" type="presParOf" srcId="{9AA1D69A-D630-46A1-9298-BCAD975912E2}" destId="{B5070C6C-EFB8-4A1C-BF8A-434055DFE117}" srcOrd="1" destOrd="0" presId="urn:microsoft.com/office/officeart/2005/8/layout/vList3#1"/>
    <dgm:cxn modelId="{27373B47-14E1-4B26-9002-945CB19594F0}" type="presParOf" srcId="{9AA1D69A-D630-46A1-9298-BCAD975912E2}" destId="{FE257DD3-6285-456F-8CEA-FE9615C84F07}" srcOrd="2" destOrd="0" presId="urn:microsoft.com/office/officeart/2005/8/layout/vList3#1"/>
    <dgm:cxn modelId="{2AB29440-6660-470D-90B5-36A08839F0C9}" type="presParOf" srcId="{FE257DD3-6285-456F-8CEA-FE9615C84F07}" destId="{C01AA03C-91F3-4352-8964-BDBA66680DF0}" srcOrd="0" destOrd="0" presId="urn:microsoft.com/office/officeart/2005/8/layout/vList3#1"/>
    <dgm:cxn modelId="{AA886FE1-1E38-42D1-8566-D7EF91D7AEF2}" type="presParOf" srcId="{FE257DD3-6285-456F-8CEA-FE9615C84F07}" destId="{3F27289C-A59D-4943-8329-AB619DC08008}" srcOrd="1" destOrd="0" presId="urn:microsoft.com/office/officeart/2005/8/layout/vList3#1"/>
    <dgm:cxn modelId="{2E9D240E-1730-41AF-84DC-B6FD578653C5}" type="presParOf" srcId="{9AA1D69A-D630-46A1-9298-BCAD975912E2}" destId="{24AD74F4-E65B-43C4-888F-58FF8A453D81}" srcOrd="3" destOrd="0" presId="urn:microsoft.com/office/officeart/2005/8/layout/vList3#1"/>
    <dgm:cxn modelId="{FF940017-FB05-4EEC-9D91-B0E820FDCEE3}" type="presParOf" srcId="{9AA1D69A-D630-46A1-9298-BCAD975912E2}" destId="{82BFFBFE-031F-4AB4-B64B-F991E65DB960}" srcOrd="4" destOrd="0" presId="urn:microsoft.com/office/officeart/2005/8/layout/vList3#1"/>
    <dgm:cxn modelId="{3FEE28B1-A948-483F-B79B-701D7A23E10A}" type="presParOf" srcId="{82BFFBFE-031F-4AB4-B64B-F991E65DB960}" destId="{CEB4E93A-82A5-4C67-831D-CF957BD80148}" srcOrd="0" destOrd="0" presId="urn:microsoft.com/office/officeart/2005/8/layout/vList3#1"/>
    <dgm:cxn modelId="{AC6F1DB2-5690-49A3-A1B8-126EA057AA65}" type="presParOf" srcId="{82BFFBFE-031F-4AB4-B64B-F991E65DB960}" destId="{504DC7EC-8E0F-4960-A90F-8FE44E27C38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6D337-5647-4FCB-932C-3082C21447BF}">
      <dsp:nvSpPr>
        <dsp:cNvPr id="0" name=""/>
        <dsp:cNvSpPr/>
      </dsp:nvSpPr>
      <dsp:spPr>
        <a:xfrm rot="5400000">
          <a:off x="-203294" y="205437"/>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476496"/>
        <a:ext cx="948706" cy="406588"/>
      </dsp:txXfrm>
    </dsp:sp>
    <dsp:sp modelId="{3F84368A-46B6-4236-BFDB-BAFF9574C47C}">
      <dsp:nvSpPr>
        <dsp:cNvPr id="0" name=""/>
        <dsp:cNvSpPr/>
      </dsp:nvSpPr>
      <dsp:spPr>
        <a:xfrm rot="5400000">
          <a:off x="1629320" y="-678470"/>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171450" algn="r" defTabSz="800100" rtl="1">
            <a:lnSpc>
              <a:spcPct val="90000"/>
            </a:lnSpc>
            <a:spcBef>
              <a:spcPct val="0"/>
            </a:spcBef>
            <a:spcAft>
              <a:spcPct val="15000"/>
            </a:spcAft>
            <a:buChar char="••"/>
          </a:pPr>
          <a:endParaRPr lang="ar-SA" sz="1800" kern="1200" dirty="0"/>
        </a:p>
        <a:p>
          <a:pPr marL="228600" lvl="1" indent="-228600" algn="r" defTabSz="889000" rtl="1">
            <a:lnSpc>
              <a:spcPct val="90000"/>
            </a:lnSpc>
            <a:spcBef>
              <a:spcPct val="0"/>
            </a:spcBef>
            <a:spcAft>
              <a:spcPct val="15000"/>
            </a:spcAft>
            <a:buChar char="••"/>
          </a:pPr>
          <a:r>
            <a:rPr lang="ar-EG" sz="2000" b="1" kern="1200" dirty="0" smtClean="0">
              <a:solidFill>
                <a:srgbClr val="FF0000"/>
              </a:solidFill>
            </a:rPr>
            <a:t>البشاشة والابتسام</a:t>
          </a:r>
          <a:r>
            <a:rPr lang="ar-SA" sz="2000" b="1" kern="1200" dirty="0" smtClean="0">
              <a:solidFill>
                <a:srgbClr val="FF0000"/>
              </a:solidFill>
            </a:rPr>
            <a:t>.</a:t>
          </a:r>
          <a:endParaRPr lang="ar-EG" sz="2000" b="1" kern="1200" dirty="0" smtClean="0">
            <a:solidFill>
              <a:srgbClr val="FF0000"/>
            </a:solidFill>
          </a:endParaRPr>
        </a:p>
        <a:p>
          <a:pPr marL="171450" lvl="1" indent="-171450" algn="r" defTabSz="800100" rtl="1">
            <a:lnSpc>
              <a:spcPct val="90000"/>
            </a:lnSpc>
            <a:spcBef>
              <a:spcPct val="0"/>
            </a:spcBef>
            <a:spcAft>
              <a:spcPct val="15000"/>
            </a:spcAft>
            <a:buChar char="••"/>
          </a:pPr>
          <a:endParaRPr lang="ar-SA" sz="1800" kern="1200" dirty="0"/>
        </a:p>
      </dsp:txBody>
      <dsp:txXfrm rot="-5400000">
        <a:off x="948706" y="45148"/>
        <a:ext cx="2199165" cy="794933"/>
      </dsp:txXfrm>
    </dsp:sp>
    <dsp:sp modelId="{81CE3268-AF3B-4199-A78D-15030CAFD7B9}">
      <dsp:nvSpPr>
        <dsp:cNvPr id="0" name=""/>
        <dsp:cNvSpPr/>
      </dsp:nvSpPr>
      <dsp:spPr>
        <a:xfrm rot="5400000">
          <a:off x="-203294" y="1363183"/>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1634242"/>
        <a:ext cx="948706" cy="406588"/>
      </dsp:txXfrm>
    </dsp:sp>
    <dsp:sp modelId="{BF9EDEBF-3D58-4B5F-A34A-E6E7B5EC0277}">
      <dsp:nvSpPr>
        <dsp:cNvPr id="0" name=""/>
        <dsp:cNvSpPr/>
      </dsp:nvSpPr>
      <dsp:spPr>
        <a:xfrm rot="5400000">
          <a:off x="1629320" y="479275"/>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EG" sz="2000" b="1" kern="1200" dirty="0" smtClean="0">
              <a:solidFill>
                <a:srgbClr val="FF0000"/>
              </a:solidFill>
            </a:rPr>
            <a:t>المشاركة الفعالة</a:t>
          </a:r>
          <a:r>
            <a:rPr lang="ar-SA" sz="2000" b="1" kern="1200" dirty="0" smtClean="0">
              <a:solidFill>
                <a:srgbClr val="FF0000"/>
              </a:solidFill>
            </a:rPr>
            <a:t>.</a:t>
          </a:r>
          <a:endParaRPr lang="ar-SA" sz="2000" b="1" kern="1200" dirty="0"/>
        </a:p>
        <a:p>
          <a:pPr marL="171450" lvl="1" indent="-171450" algn="r" defTabSz="800100" rtl="1">
            <a:lnSpc>
              <a:spcPct val="90000"/>
            </a:lnSpc>
            <a:spcBef>
              <a:spcPct val="0"/>
            </a:spcBef>
            <a:spcAft>
              <a:spcPct val="15000"/>
            </a:spcAft>
            <a:buChar char="••"/>
          </a:pPr>
          <a:endParaRPr lang="ar-SA" sz="1800" kern="1200" dirty="0"/>
        </a:p>
      </dsp:txBody>
      <dsp:txXfrm rot="-5400000">
        <a:off x="948706" y="1202893"/>
        <a:ext cx="2199165" cy="794933"/>
      </dsp:txXfrm>
    </dsp:sp>
    <dsp:sp modelId="{B020A720-CD9E-48FC-80FF-16D94A49E232}">
      <dsp:nvSpPr>
        <dsp:cNvPr id="0" name=""/>
        <dsp:cNvSpPr/>
      </dsp:nvSpPr>
      <dsp:spPr>
        <a:xfrm rot="5400000">
          <a:off x="-203294" y="2520930"/>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2791989"/>
        <a:ext cx="948706" cy="406588"/>
      </dsp:txXfrm>
    </dsp:sp>
    <dsp:sp modelId="{4CFC7116-1511-4E30-8A0E-40376FF8C479}">
      <dsp:nvSpPr>
        <dsp:cNvPr id="0" name=""/>
        <dsp:cNvSpPr/>
      </dsp:nvSpPr>
      <dsp:spPr>
        <a:xfrm rot="5400000">
          <a:off x="1629320" y="1637021"/>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EG" sz="1800" b="1" kern="1200" dirty="0" smtClean="0">
              <a:solidFill>
                <a:srgbClr val="FF0000"/>
              </a:solidFill>
            </a:rPr>
            <a:t>الاختلاف لا يفسد للود قضية</a:t>
          </a:r>
          <a:r>
            <a:rPr lang="ar-SA" sz="1800" b="1" kern="1200" dirty="0" smtClean="0">
              <a:solidFill>
                <a:srgbClr val="FF0000"/>
              </a:solidFill>
            </a:rPr>
            <a:t>.</a:t>
          </a:r>
          <a:endParaRPr lang="ar-SA" sz="1800" b="1" kern="1200" dirty="0"/>
        </a:p>
        <a:p>
          <a:pPr marL="171450" lvl="1" indent="-171450" algn="r" defTabSz="800100" rtl="1">
            <a:lnSpc>
              <a:spcPct val="90000"/>
            </a:lnSpc>
            <a:spcBef>
              <a:spcPct val="0"/>
            </a:spcBef>
            <a:spcAft>
              <a:spcPct val="15000"/>
            </a:spcAft>
            <a:buChar char="••"/>
          </a:pPr>
          <a:endParaRPr lang="ar-SA" sz="1800" kern="1200" dirty="0"/>
        </a:p>
      </dsp:txBody>
      <dsp:txXfrm rot="-5400000">
        <a:off x="948706" y="2360639"/>
        <a:ext cx="2199165" cy="794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D54250-269B-4D9C-8B86-F7CA9238B009}" type="datetimeFigureOut">
              <a:rPr lang="ar-SA" smtClean="0"/>
              <a:pPr/>
              <a:t>28/05/1436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1C705-701F-42FD-9B3D-E3A67D764C81}" type="slidenum">
              <a:rPr lang="ar-SA" smtClean="0"/>
              <a:pPr/>
              <a:t>‹#›</a:t>
            </a:fld>
            <a:endParaRPr lang="ar-SA"/>
          </a:p>
        </p:txBody>
      </p:sp>
    </p:spTree>
    <p:extLst>
      <p:ext uri="{BB962C8B-B14F-4D97-AF65-F5344CB8AC3E}">
        <p14:creationId xmlns:p14="http://schemas.microsoft.com/office/powerpoint/2010/main" val="5025095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571C705-701F-42FD-9B3D-E3A67D764C81}" type="slidenum">
              <a:rPr lang="ar-SA" smtClean="0"/>
              <a:pPr/>
              <a:t>63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28/05/1436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68FFBC4D-23EA-4911-AD67-6944920C205F}"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B96D6"/>
            </a:gs>
            <a:gs pos="25000">
              <a:schemeClr val="bg1">
                <a:tint val="83000"/>
                <a:satMod val="320000"/>
              </a:schemeClr>
            </a:gs>
            <a:gs pos="100000">
              <a:schemeClr val="bg1">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DC4E9E-1A70-43F1-B976-3D54F97D826C}" type="datetimeFigureOut">
              <a:rPr lang="ar-SA" smtClean="0"/>
              <a:pPr/>
              <a:t>28/05/1436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FFBC4D-23EA-4911-AD67-6944920C205F}"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ndAc>
      <p:stSnd>
        <p:snd r:embed="rId13" name="type.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9" y="785794"/>
            <a:ext cx="7572427" cy="5186360"/>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214554"/>
            <a:ext cx="5357850" cy="3046988"/>
          </a:xfrm>
          <a:prstGeom prst="rect">
            <a:avLst/>
          </a:prstGeom>
          <a:blipFill>
            <a:blip r:embed="rId3"/>
            <a:tile tx="0" ty="0" sx="100000" sy="100000" flip="none" algn="tl"/>
          </a:blipFill>
          <a:scene3d>
            <a:camera prst="obliqueTopRight"/>
            <a:lightRig rig="threePt" dir="t"/>
          </a:scene3d>
          <a:sp3d>
            <a:bevelT prst="angle"/>
          </a:sp3d>
        </p:spPr>
        <p:txBody>
          <a:bodyPr wrap="square" rtlCol="1">
            <a:spAutoFit/>
          </a:bodyPr>
          <a:lstStyle/>
          <a:p>
            <a:r>
              <a:rPr lang="ar-SA" sz="3200" b="1" dirty="0" smtClean="0">
                <a:solidFill>
                  <a:srgbClr val="FF0000"/>
                </a:solidFill>
              </a:rPr>
              <a:t>    دورة </a:t>
            </a:r>
          </a:p>
          <a:p>
            <a:pPr algn="ctr"/>
            <a:r>
              <a:rPr lang="ar-SA" sz="3200" b="1" dirty="0" smtClean="0">
                <a:solidFill>
                  <a:srgbClr val="FF0000"/>
                </a:solidFill>
              </a:rPr>
              <a:t>معايير الجودة في العملية التعليمية</a:t>
            </a:r>
          </a:p>
          <a:p>
            <a:pPr algn="ctr"/>
            <a:r>
              <a:rPr lang="ar-SA" sz="3200" b="1" dirty="0" smtClean="0">
                <a:solidFill>
                  <a:srgbClr val="FF0000"/>
                </a:solidFill>
              </a:rPr>
              <a:t>د/ عبير عبد الصادق محمد بدوي </a:t>
            </a:r>
          </a:p>
          <a:p>
            <a:pPr algn="ctr"/>
            <a:r>
              <a:rPr lang="ar-SA" sz="3200" b="1" dirty="0" smtClean="0">
                <a:solidFill>
                  <a:srgbClr val="FF0000"/>
                </a:solidFill>
              </a:rPr>
              <a:t>أستاذ الأدب المشارك بكلية التربية </a:t>
            </a:r>
            <a:r>
              <a:rPr lang="ar-SA" sz="3200" b="1" dirty="0" err="1" smtClean="0">
                <a:solidFill>
                  <a:srgbClr val="FF0000"/>
                </a:solidFill>
              </a:rPr>
              <a:t>بالزلفي</a:t>
            </a:r>
            <a:r>
              <a:rPr lang="ar-SA" sz="3200" b="1" dirty="0" smtClean="0">
                <a:solidFill>
                  <a:srgbClr val="FF0000"/>
                </a:solidFill>
              </a:rPr>
              <a:t> </a:t>
            </a:r>
          </a:p>
          <a:p>
            <a:pPr algn="ctr"/>
            <a:r>
              <a:rPr lang="ar-SA" sz="3200" b="1" dirty="0" smtClean="0">
                <a:solidFill>
                  <a:srgbClr val="FF0000"/>
                </a:solidFill>
              </a:rPr>
              <a:t>1435/6/6هـ</a:t>
            </a:r>
          </a:p>
        </p:txBody>
      </p:sp>
      <p:pic>
        <p:nvPicPr>
          <p:cNvPr id="20" name="صورة 9" descr="imagesCAKF126X.jpg"/>
          <p:cNvPicPr>
            <a:picLocks noChangeAspect="1"/>
          </p:cNvPicPr>
          <p:nvPr/>
        </p:nvPicPr>
        <p:blipFill>
          <a:blip r:embed="rId4"/>
          <a:srcRect/>
          <a:stretch>
            <a:fillRect/>
          </a:stretch>
        </p:blipFill>
        <p:spPr bwMode="auto">
          <a:xfrm>
            <a:off x="2643174" y="1214422"/>
            <a:ext cx="1285884" cy="7143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1" name="مستطيل 20"/>
          <p:cNvSpPr/>
          <p:nvPr/>
        </p:nvSpPr>
        <p:spPr>
          <a:xfrm>
            <a:off x="3929058" y="1142984"/>
            <a:ext cx="4357718" cy="984885"/>
          </a:xfrm>
          <a:prstGeom prst="rect">
            <a:avLst/>
          </a:prstGeom>
        </p:spPr>
        <p:txBody>
          <a:bodyPr wrap="square">
            <a:spAutoFit/>
          </a:bodyPr>
          <a:lstStyle/>
          <a:p>
            <a:pPr algn="ctr"/>
            <a:r>
              <a:rPr lang="ar-SA"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قسم اللغة العربية تحت إشراف مركز الجودة وتطوير المهارات</a:t>
            </a:r>
            <a:r>
              <a:rPr lang="ar-SA" sz="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ar-SA" sz="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ar-SA" dirty="0"/>
          </a:p>
        </p:txBody>
      </p:sp>
      <p:pic>
        <p:nvPicPr>
          <p:cNvPr id="22" name="صورة 21" descr="images (5).jpg"/>
          <p:cNvPicPr>
            <a:picLocks noChangeAspect="1"/>
          </p:cNvPicPr>
          <p:nvPr/>
        </p:nvPicPr>
        <p:blipFill>
          <a:blip r:embed="rId5"/>
          <a:stretch>
            <a:fillRect/>
          </a:stretch>
        </p:blipFill>
        <p:spPr>
          <a:xfrm>
            <a:off x="3214678" y="1857364"/>
            <a:ext cx="3857652" cy="928694"/>
          </a:xfrm>
          <a:prstGeom prst="ellipse">
            <a:avLst/>
          </a:prstGeom>
          <a:ln>
            <a:noFill/>
          </a:ln>
          <a:effectLst>
            <a:softEdge rad="112500"/>
          </a:effectLst>
        </p:spPr>
      </p:pic>
      <p:sp>
        <p:nvSpPr>
          <p:cNvPr id="25" name="شريط إلى الأعلى 24"/>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286248" y="6286520"/>
            <a:ext cx="642942"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ربع نص 23"/>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9">
                                            <p:bg/>
                                          </p:spTgt>
                                        </p:tgtEl>
                                        <p:attrNameLst>
                                          <p:attrName>style.visibility</p:attrName>
                                        </p:attrNameLst>
                                      </p:cBhvr>
                                      <p:to>
                                        <p:strVal val="visible"/>
                                      </p:to>
                                    </p:set>
                                    <p:anim calcmode="lin" valueType="num">
                                      <p:cBhvr>
                                        <p:cTn id="17" dur="1000" fill="hold"/>
                                        <p:tgtEl>
                                          <p:spTgt spid="19">
                                            <p:bg/>
                                          </p:spTgt>
                                        </p:tgtEl>
                                        <p:attrNameLst>
                                          <p:attrName>ppt_w</p:attrName>
                                        </p:attrNameLst>
                                      </p:cBhvr>
                                      <p:tavLst>
                                        <p:tav tm="0">
                                          <p:val>
                                            <p:strVal val="#ppt_w*0.70"/>
                                          </p:val>
                                        </p:tav>
                                        <p:tav tm="100000">
                                          <p:val>
                                            <p:strVal val="#ppt_w"/>
                                          </p:val>
                                        </p:tav>
                                      </p:tavLst>
                                    </p:anim>
                                    <p:anim calcmode="lin" valueType="num">
                                      <p:cBhvr>
                                        <p:cTn id="18" dur="1000" fill="hold"/>
                                        <p:tgtEl>
                                          <p:spTgt spid="19">
                                            <p:bg/>
                                          </p:spTgt>
                                        </p:tgtEl>
                                        <p:attrNameLst>
                                          <p:attrName>ppt_h</p:attrName>
                                        </p:attrNameLst>
                                      </p:cBhvr>
                                      <p:tavLst>
                                        <p:tav tm="0">
                                          <p:val>
                                            <p:strVal val="#ppt_h"/>
                                          </p:val>
                                        </p:tav>
                                        <p:tav tm="100000">
                                          <p:val>
                                            <p:strVal val="#ppt_h"/>
                                          </p:val>
                                        </p:tav>
                                      </p:tavLst>
                                    </p:anim>
                                    <p:animEffect transition="in" filter="fade">
                                      <p:cBhvr>
                                        <p:cTn id="19" dur="1000"/>
                                        <p:tgtEl>
                                          <p:spTgt spid="19">
                                            <p:bg/>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p:cTn id="22" dur="1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9">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 calcmode="lin" valueType="num">
                                      <p:cBhvr>
                                        <p:cTn id="27" dur="1000" fill="hold"/>
                                        <p:tgtEl>
                                          <p:spTgt spid="19">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19">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19">
                                            <p:txEl>
                                              <p:pRg st="1" end="1"/>
                                            </p:txEl>
                                          </p:spTgt>
                                        </p:tgtEl>
                                      </p:cBhvr>
                                    </p:animEffect>
                                  </p:childTnLst>
                                </p:cTn>
                              </p:par>
                              <p:par>
                                <p:cTn id="30" presetID="55" presetClass="entr" presetSubtype="0" fill="hold" grpId="0" nodeType="withEffect">
                                  <p:stCondLst>
                                    <p:cond delay="0"/>
                                  </p:stCondLst>
                                  <p:iterate type="lt">
                                    <p:tmPct val="0"/>
                                  </p:iterate>
                                  <p:childTnLst>
                                    <p:set>
                                      <p:cBhvr>
                                        <p:cTn id="31" dur="1" fill="hold">
                                          <p:stCondLst>
                                            <p:cond delay="0"/>
                                          </p:stCondLst>
                                        </p:cTn>
                                        <p:tgtEl>
                                          <p:spTgt spid="19">
                                            <p:txEl>
                                              <p:pRg st="2" end="2"/>
                                            </p:txEl>
                                          </p:spTgt>
                                        </p:tgtEl>
                                        <p:attrNameLst>
                                          <p:attrName>style.visibility</p:attrName>
                                        </p:attrNameLst>
                                      </p:cBhvr>
                                      <p:to>
                                        <p:strVal val="visible"/>
                                      </p:to>
                                    </p:set>
                                    <p:anim calcmode="lin" valueType="num">
                                      <p:cBhvr>
                                        <p:cTn id="32" dur="1000" fill="hold"/>
                                        <p:tgtEl>
                                          <p:spTgt spid="19">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19">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19">
                                            <p:txEl>
                                              <p:pRg st="2" end="2"/>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p:cTn id="37" dur="1000" fill="hold"/>
                                        <p:tgtEl>
                                          <p:spTgt spid="19">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19">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19">
                                            <p:txEl>
                                              <p:pRg st="3" end="3"/>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p:cTn id="42" dur="1000" fill="hold"/>
                                        <p:tgtEl>
                                          <p:spTgt spid="19">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19">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4)">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nodeType="clickEffect">
                                  <p:stCondLst>
                                    <p:cond delay="0"/>
                                  </p:stCondLst>
                                  <p:iterate type="lt">
                                    <p:tmPct val="4000"/>
                                  </p:iterate>
                                  <p:childTnLst>
                                    <p:set>
                                      <p:cBhvr override="childStyle">
                                        <p:cTn id="53" dur="500" fill="hold"/>
                                        <p:tgtEl>
                                          <p:spTgt spid="19">
                                            <p:txEl>
                                              <p:pRg st="2" end="2"/>
                                            </p:txEl>
                                          </p:spTgt>
                                        </p:tgtEl>
                                        <p:attrNameLst>
                                          <p:attrName>style.color</p:attrName>
                                        </p:attrNameLst>
                                      </p:cBhvr>
                                      <p:to>
                                        <p:clrVal>
                                          <a:schemeClr val="accent2"/>
                                        </p:clrVal>
                                      </p:to>
                                    </p:set>
                                    <p:set>
                                      <p:cBhvr>
                                        <p:cTn id="54" dur="500" fill="hold"/>
                                        <p:tgtEl>
                                          <p:spTgt spid="19">
                                            <p:txEl>
                                              <p:pRg st="2" end="2"/>
                                            </p:txEl>
                                          </p:spTgt>
                                        </p:tgtEl>
                                        <p:attrNameLst>
                                          <p:attrName>fillcolor</p:attrName>
                                        </p:attrNameLst>
                                      </p:cBhvr>
                                      <p:to>
                                        <p:clrVal>
                                          <a:schemeClr val="accent2"/>
                                        </p:clrVal>
                                      </p:to>
                                    </p:set>
                                    <p:set>
                                      <p:cBhvr>
                                        <p:cTn id="55" dur="500" fill="hold"/>
                                        <p:tgtEl>
                                          <p:spTgt spid="19">
                                            <p:txEl>
                                              <p:pRg st="2" end="2"/>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1" presetClass="emph" presetSubtype="0" fill="hold" nodeType="clickEffect">
                                  <p:stCondLst>
                                    <p:cond delay="0"/>
                                  </p:stCondLst>
                                  <p:iterate type="lt">
                                    <p:tmPct val="0"/>
                                  </p:iterate>
                                  <p:childTnLst>
                                    <p:animClr clrSpc="hsl" dir="cw">
                                      <p:cBhvr override="childStyle">
                                        <p:cTn id="59" dur="500" fill="hold"/>
                                        <p:tgtEl>
                                          <p:spTgt spid="19">
                                            <p:txEl>
                                              <p:pRg st="2" end="2"/>
                                            </p:txEl>
                                          </p:spTgt>
                                        </p:tgtEl>
                                        <p:attrNameLst>
                                          <p:attrName>style.color</p:attrName>
                                        </p:attrNameLst>
                                      </p:cBhvr>
                                      <p:by>
                                        <p:hsl h="7200000" s="0" l="0"/>
                                      </p:by>
                                    </p:animClr>
                                    <p:animClr clrSpc="hsl" dir="cw">
                                      <p:cBhvr>
                                        <p:cTn id="60" dur="500" fill="hold"/>
                                        <p:tgtEl>
                                          <p:spTgt spid="19">
                                            <p:txEl>
                                              <p:pRg st="2" end="2"/>
                                            </p:txEl>
                                          </p:spTgt>
                                        </p:tgtEl>
                                        <p:attrNameLst>
                                          <p:attrName>fillcolor</p:attrName>
                                        </p:attrNameLst>
                                      </p:cBhvr>
                                      <p:by>
                                        <p:hsl h="7200000" s="0" l="0"/>
                                      </p:by>
                                    </p:animClr>
                                    <p:animClr clrSpc="hsl" dir="cw">
                                      <p:cBhvr>
                                        <p:cTn id="61" dur="500" fill="hold"/>
                                        <p:tgtEl>
                                          <p:spTgt spid="19">
                                            <p:txEl>
                                              <p:pRg st="2" end="2"/>
                                            </p:txEl>
                                          </p:spTgt>
                                        </p:tgtEl>
                                        <p:attrNameLst>
                                          <p:attrName>stroke.color</p:attrName>
                                        </p:attrNameLst>
                                      </p:cBhvr>
                                      <p:by>
                                        <p:hsl h="7200000" s="0" l="0"/>
                                      </p:by>
                                    </p:animClr>
                                    <p:set>
                                      <p:cBhvr>
                                        <p:cTn id="62" dur="500" fill="hold"/>
                                        <p:tgtEl>
                                          <p:spTgt spid="1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286116" y="1214422"/>
            <a:ext cx="4572032" cy="4154984"/>
          </a:xfrm>
          <a:prstGeom prst="rect">
            <a:avLst/>
          </a:prstGeom>
        </p:spPr>
        <p:txBody>
          <a:bodyPr wrap="square">
            <a:spAutoFit/>
          </a:bodyPr>
          <a:lstStyle/>
          <a:p>
            <a:pPr algn="ctr">
              <a:buFontTx/>
              <a:buNone/>
            </a:pPr>
            <a:r>
              <a:rPr lang="ar-SA" sz="2400" b="1" dirty="0" smtClean="0">
                <a:solidFill>
                  <a:schemeClr val="accent1">
                    <a:lumMod val="50000"/>
                  </a:schemeClr>
                </a:solidFill>
              </a:rPr>
              <a:t>إن مفهوم الجودة الشاملة في التعليم له معنيان مترابطان " أحدهما واقعي والآخر حسي . </a:t>
            </a:r>
          </a:p>
          <a:p>
            <a:pPr algn="ctr">
              <a:buFontTx/>
              <a:buNone/>
            </a:pPr>
            <a:r>
              <a:rPr lang="ar-SA" sz="2400" b="1" dirty="0" smtClean="0">
                <a:solidFill>
                  <a:schemeClr val="accent1">
                    <a:lumMod val="50000"/>
                  </a:schemeClr>
                </a:solidFill>
              </a:rPr>
              <a:t>والجودة بمعناها الواقعي تعني التزام المؤسسة التعليمية بإنجاز مؤشرات ومعايير حقيقية متعارف عليها مثل : معدلات </a:t>
            </a:r>
            <a:r>
              <a:rPr lang="ar-SA" sz="2400" b="1" dirty="0" err="1" smtClean="0">
                <a:solidFill>
                  <a:schemeClr val="accent1">
                    <a:lumMod val="50000"/>
                  </a:schemeClr>
                </a:solidFill>
              </a:rPr>
              <a:t>الترفيع</a:t>
            </a:r>
            <a:r>
              <a:rPr lang="ar-SA" sz="2400" b="1" dirty="0" smtClean="0">
                <a:solidFill>
                  <a:schemeClr val="accent1">
                    <a:lumMod val="50000"/>
                  </a:schemeClr>
                </a:solidFill>
              </a:rPr>
              <a:t> ومعدلات الكفاءة الداخلية الكمية ومعدلات تكلفة التعليم . </a:t>
            </a:r>
          </a:p>
          <a:p>
            <a:pPr algn="ctr">
              <a:buFontTx/>
              <a:buNone/>
            </a:pPr>
            <a:r>
              <a:rPr lang="ar-SA" sz="2400" b="1" dirty="0" smtClean="0">
                <a:solidFill>
                  <a:schemeClr val="accent1">
                    <a:lumMod val="50000"/>
                  </a:schemeClr>
                </a:solidFill>
              </a:rPr>
              <a:t>أما المعنى الحسي للجودة فيرتكز على مشاعر أو أحاسيس متلقي الخدمة التعليمية كالطلاب  وأولياء أمورهم.</a:t>
            </a:r>
            <a:endParaRPr lang="en-US" sz="2400" dirty="0">
              <a:solidFill>
                <a:schemeClr val="accent1">
                  <a:lumMod val="50000"/>
                </a:schemeClr>
              </a:solidFill>
            </a:endParaRPr>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 name="Picture 6" descr="عرض التفاصيل"/>
          <p:cNvPicPr>
            <a:picLocks noChangeAspect="1" noChangeArrowheads="1"/>
          </p:cNvPicPr>
          <p:nvPr/>
        </p:nvPicPr>
        <p:blipFill>
          <a:blip r:embed="rId3"/>
          <a:srcRect/>
          <a:stretch>
            <a:fillRect/>
          </a:stretch>
        </p:blipFill>
        <p:spPr bwMode="auto">
          <a:xfrm>
            <a:off x="357158" y="1214422"/>
            <a:ext cx="1928826" cy="1271591"/>
          </a:xfrm>
          <a:prstGeom prst="rect">
            <a:avLst/>
          </a:prstGeom>
          <a:noFill/>
          <a:ln>
            <a:noFill/>
          </a:ln>
          <a:effectLst>
            <a:glow rad="228600">
              <a:schemeClr val="tx1">
                <a:lumMod val="95000"/>
                <a:alpha val="40000"/>
              </a:schemeClr>
            </a:glow>
            <a:outerShdw blurRad="225425" dist="50800" dir="5220000" algn="ctr">
              <a:srgbClr val="000000">
                <a:alpha val="33000"/>
              </a:srgbClr>
            </a:outerShdw>
            <a:softEdge rad="1270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9</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style.rotation</p:attrName>
                                        </p:attrNameLst>
                                      </p:cBhvr>
                                      <p:tavLst>
                                        <p:tav tm="0">
                                          <p:val>
                                            <p:fltVal val="720"/>
                                          </p:val>
                                        </p:tav>
                                        <p:tav tm="100000">
                                          <p:val>
                                            <p:fltVal val="0"/>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2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xit" presetSubtype="16" fill="hold" nodeType="clickEffect">
                                  <p:stCondLst>
                                    <p:cond delay="0"/>
                                  </p:stCondLst>
                                  <p:iterate type="lt">
                                    <p:tmPct val="0"/>
                                  </p:iterate>
                                  <p:childTnLst>
                                    <p:animEffect transition="out" filter="circle(in)">
                                      <p:cBhvr>
                                        <p:cTn id="23" dur="2000"/>
                                        <p:tgtEl>
                                          <p:spTgt spid="23">
                                            <p:txEl>
                                              <p:pRg st="0" end="0"/>
                                            </p:txEl>
                                          </p:spTgt>
                                        </p:tgtEl>
                                      </p:cBhvr>
                                    </p:animEffect>
                                    <p:set>
                                      <p:cBhvr>
                                        <p:cTn id="24" dur="1" fill="hold">
                                          <p:stCondLst>
                                            <p:cond delay="1999"/>
                                          </p:stCondLst>
                                        </p:cTn>
                                        <p:tgtEl>
                                          <p:spTgt spid="23">
                                            <p:txEl>
                                              <p:pRg st="0" end="0"/>
                                            </p:txEl>
                                          </p:spTgt>
                                        </p:tgtEl>
                                        <p:attrNameLst>
                                          <p:attrName>style.visibility</p:attrName>
                                        </p:attrNameLst>
                                      </p:cBhvr>
                                      <p:to>
                                        <p:strVal val="hidden"/>
                                      </p:to>
                                    </p:set>
                                  </p:childTnLst>
                                </p:cTn>
                              </p:par>
                              <p:par>
                                <p:cTn id="25" presetID="6" presetClass="exit" presetSubtype="16" fill="hold" nodeType="withEffect">
                                  <p:stCondLst>
                                    <p:cond delay="0"/>
                                  </p:stCondLst>
                                  <p:iterate type="lt">
                                    <p:tmPct val="0"/>
                                  </p:iterate>
                                  <p:childTnLst>
                                    <p:animEffect transition="out" filter="circle(in)">
                                      <p:cBhvr>
                                        <p:cTn id="26" dur="2000"/>
                                        <p:tgtEl>
                                          <p:spTgt spid="23">
                                            <p:txEl>
                                              <p:pRg st="1" end="1"/>
                                            </p:txEl>
                                          </p:spTgt>
                                        </p:tgtEl>
                                      </p:cBhvr>
                                    </p:animEffect>
                                    <p:set>
                                      <p:cBhvr>
                                        <p:cTn id="27" dur="1" fill="hold">
                                          <p:stCondLst>
                                            <p:cond delay="1999"/>
                                          </p:stCondLst>
                                        </p:cTn>
                                        <p:tgtEl>
                                          <p:spTgt spid="23">
                                            <p:txEl>
                                              <p:pRg st="1" end="1"/>
                                            </p:txEl>
                                          </p:spTgt>
                                        </p:tgtEl>
                                        <p:attrNameLst>
                                          <p:attrName>style.visibility</p:attrName>
                                        </p:attrNameLst>
                                      </p:cBhvr>
                                      <p:to>
                                        <p:strVal val="hidden"/>
                                      </p:to>
                                    </p:set>
                                  </p:childTnLst>
                                </p:cTn>
                              </p:par>
                              <p:par>
                                <p:cTn id="28" presetID="6" presetClass="exit" presetSubtype="16" fill="hold" nodeType="withEffect">
                                  <p:stCondLst>
                                    <p:cond delay="0"/>
                                  </p:stCondLst>
                                  <p:iterate type="lt">
                                    <p:tmPct val="0"/>
                                  </p:iterate>
                                  <p:childTnLst>
                                    <p:animEffect transition="out" filter="circle(in)">
                                      <p:cBhvr>
                                        <p:cTn id="29" dur="2000"/>
                                        <p:tgtEl>
                                          <p:spTgt spid="23">
                                            <p:txEl>
                                              <p:pRg st="2" end="2"/>
                                            </p:txEl>
                                          </p:spTgt>
                                        </p:tgtEl>
                                      </p:cBhvr>
                                    </p:animEffect>
                                    <p:set>
                                      <p:cBhvr>
                                        <p:cTn id="30" dur="1" fill="hold">
                                          <p:stCondLst>
                                            <p:cond delay="1999"/>
                                          </p:stCondLst>
                                        </p:cTn>
                                        <p:tgtEl>
                                          <p:spTgt spid="2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23">
                                            <p:txEl>
                                              <p:pRg st="0" end="0"/>
                                            </p:txEl>
                                          </p:spTgt>
                                        </p:tgtEl>
                                        <p:attrNameLst>
                                          <p:attrName>style.color</p:attrName>
                                        </p:attrNameLst>
                                      </p:cBhvr>
                                      <p:to>
                                        <p:clrVal>
                                          <a:schemeClr val="accent2"/>
                                        </p:clrVal>
                                      </p:to>
                                    </p:set>
                                    <p:set>
                                      <p:cBhvr>
                                        <p:cTn id="35" dur="500" fill="hold"/>
                                        <p:tgtEl>
                                          <p:spTgt spid="23">
                                            <p:txEl>
                                              <p:pRg st="0" end="0"/>
                                            </p:txEl>
                                          </p:spTgt>
                                        </p:tgtEl>
                                        <p:attrNameLst>
                                          <p:attrName>fillcolor</p:attrName>
                                        </p:attrNameLst>
                                      </p:cBhvr>
                                      <p:to>
                                        <p:clrVal>
                                          <a:schemeClr val="accent2"/>
                                        </p:clrVal>
                                      </p:to>
                                    </p:set>
                                    <p:set>
                                      <p:cBhvr>
                                        <p:cTn id="36" dur="500" fill="hold"/>
                                        <p:tgtEl>
                                          <p:spTgt spid="23">
                                            <p:txEl>
                                              <p:pRg st="0" end="0"/>
                                            </p:txEl>
                                          </p:spTgt>
                                        </p:tgtEl>
                                        <p:attrNameLst>
                                          <p:attrName>fill.type</p:attrName>
                                        </p:attrNameLst>
                                      </p:cBhvr>
                                      <p:to>
                                        <p:strVal val="solid"/>
                                      </p:to>
                                    </p:set>
                                  </p:childTnLst>
                                </p:cTn>
                              </p:par>
                              <p:par>
                                <p:cTn id="37" presetID="16" presetClass="emph" presetSubtype="0" fill="hold" nodeType="withEffect">
                                  <p:stCondLst>
                                    <p:cond delay="0"/>
                                  </p:stCondLst>
                                  <p:iterate type="lt">
                                    <p:tmPct val="4000"/>
                                  </p:iterate>
                                  <p:childTnLst>
                                    <p:set>
                                      <p:cBhvr override="childStyle">
                                        <p:cTn id="38" dur="500" fill="hold"/>
                                        <p:tgtEl>
                                          <p:spTgt spid="23">
                                            <p:txEl>
                                              <p:pRg st="1" end="1"/>
                                            </p:txEl>
                                          </p:spTgt>
                                        </p:tgtEl>
                                        <p:attrNameLst>
                                          <p:attrName>style.color</p:attrName>
                                        </p:attrNameLst>
                                      </p:cBhvr>
                                      <p:to>
                                        <p:clrVal>
                                          <a:schemeClr val="accent2"/>
                                        </p:clrVal>
                                      </p:to>
                                    </p:set>
                                    <p:set>
                                      <p:cBhvr>
                                        <p:cTn id="39" dur="500" fill="hold"/>
                                        <p:tgtEl>
                                          <p:spTgt spid="23">
                                            <p:txEl>
                                              <p:pRg st="1" end="1"/>
                                            </p:txEl>
                                          </p:spTgt>
                                        </p:tgtEl>
                                        <p:attrNameLst>
                                          <p:attrName>fillcolor</p:attrName>
                                        </p:attrNameLst>
                                      </p:cBhvr>
                                      <p:to>
                                        <p:clrVal>
                                          <a:schemeClr val="accent2"/>
                                        </p:clrVal>
                                      </p:to>
                                    </p:set>
                                    <p:set>
                                      <p:cBhvr>
                                        <p:cTn id="40" dur="500" fill="hold"/>
                                        <p:tgtEl>
                                          <p:spTgt spid="2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14414" y="428604"/>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 name="Picture 6" descr="عرض التفاصيل"/>
          <p:cNvPicPr>
            <a:picLocks noChangeAspect="1" noChangeArrowheads="1"/>
          </p:cNvPicPr>
          <p:nvPr/>
        </p:nvPicPr>
        <p:blipFill>
          <a:blip r:embed="rId3"/>
          <a:srcRect/>
          <a:stretch>
            <a:fillRect/>
          </a:stretch>
        </p:blipFill>
        <p:spPr bwMode="auto">
          <a:xfrm>
            <a:off x="357158" y="1214422"/>
            <a:ext cx="1928826" cy="1271591"/>
          </a:xfrm>
          <a:prstGeom prst="rect">
            <a:avLst/>
          </a:prstGeom>
          <a:noFill/>
          <a:ln>
            <a:noFill/>
          </a:ln>
          <a:effectLst>
            <a:glow rad="228600">
              <a:schemeClr val="tx1">
                <a:lumMod val="95000"/>
                <a:alpha val="40000"/>
              </a:schemeClr>
            </a:glow>
            <a:outerShdw blurRad="225425" dist="50800" dir="5220000" algn="ctr">
              <a:srgbClr val="000000">
                <a:alpha val="33000"/>
              </a:srgbClr>
            </a:outerShdw>
            <a:softEdge rad="1270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4071934"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11</a:t>
            </a:r>
            <a:endParaRPr lang="ar-SA" dirty="0">
              <a:solidFill>
                <a:schemeClr val="accent1">
                  <a:lumMod val="75000"/>
                </a:schemeClr>
              </a:solidFill>
            </a:endParaRPr>
          </a:p>
        </p:txBody>
      </p:sp>
      <p:sp>
        <p:nvSpPr>
          <p:cNvPr id="27" name="مستطيل 26"/>
          <p:cNvSpPr/>
          <p:nvPr/>
        </p:nvSpPr>
        <p:spPr>
          <a:xfrm>
            <a:off x="2857488" y="1000108"/>
            <a:ext cx="5429288" cy="4524315"/>
          </a:xfrm>
          <a:prstGeom prst="rect">
            <a:avLst/>
          </a:prstGeom>
        </p:spPr>
        <p:txBody>
          <a:bodyPr wrap="square">
            <a:spAutoFit/>
          </a:bodyPr>
          <a:lstStyle/>
          <a:p>
            <a:pPr>
              <a:lnSpc>
                <a:spcPct val="150000"/>
              </a:lnSpc>
            </a:pPr>
            <a:r>
              <a:rPr lang="ar-SA" sz="2400" b="1" dirty="0" smtClean="0"/>
              <a:t>أو بمعنى آخر تعبر عن مدى اقتناع ورضا المستفيد من التعليم بمستوى وكفاءة الخدمات التعليمية ، فعندما يشعر المستفيد أن ما يقدم له من خدمات يناسب توقعاته ويلبي احتياجاته الذاتية ، يمكن القول بأن المؤسسة التعليمية قد نجحت في تقديم الخدمة التعليمية بمستوى جودة يناسب التوقعات والمشاعر الحسية لدى المستفيد ، وأن جودة خدماتها قد ارتفعت إلى مستوى توقعاته</a:t>
            </a:r>
            <a:r>
              <a:rPr lang="ar-SA" sz="2000" b="1" dirty="0" smtClean="0"/>
              <a:t>. </a:t>
            </a:r>
            <a:endParaRPr lang="ar-SA" sz="2000"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style.rotation</p:attrName>
                                        </p:attrNameLst>
                                      </p:cBhvr>
                                      <p:tavLst>
                                        <p:tav tm="0">
                                          <p:val>
                                            <p:fltVal val="720"/>
                                          </p:val>
                                        </p:tav>
                                        <p:tav tm="100000">
                                          <p:val>
                                            <p:fltVal val="0"/>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85852" y="642918"/>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642918"/>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مستطيل 24"/>
          <p:cNvSpPr/>
          <p:nvPr/>
        </p:nvSpPr>
        <p:spPr>
          <a:xfrm>
            <a:off x="3143240" y="1285860"/>
            <a:ext cx="5143536" cy="4093428"/>
          </a:xfrm>
          <a:prstGeom prst="rect">
            <a:avLst/>
          </a:prstGeom>
        </p:spPr>
        <p:txBody>
          <a:bodyPr wrap="square">
            <a:spAutoFit/>
          </a:bodyPr>
          <a:lstStyle/>
          <a:p>
            <a:r>
              <a:rPr lang="ar-SA" sz="2000" b="1" dirty="0" smtClean="0"/>
              <a:t>قبل التطرق إلى معنى الجودة اصطلاحا نتطرق إلى المعنى </a:t>
            </a:r>
            <a:r>
              <a:rPr lang="ar-SA"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اللغوي</a:t>
            </a:r>
            <a:r>
              <a:rPr lang="ar-SA" sz="2000" b="1" dirty="0" smtClean="0"/>
              <a:t> المشتق من المعاجم العربية حيث يشير المعجم الوسيط إلى أن الجودة تعني كون الشيء جيد وهي مصدر للفعل جاد. أما المعنى </a:t>
            </a:r>
            <a:r>
              <a:rPr lang="ar-SA"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الاصطلاحي </a:t>
            </a:r>
            <a:r>
              <a:rPr lang="ar-SA" sz="2000" b="1" dirty="0" smtClean="0"/>
              <a:t>للجودة الشاملة فقد نظر إليها البعض على أنها ’’</a:t>
            </a:r>
            <a:r>
              <a:rPr lang="ar-SA" sz="2000" b="1" dirty="0" err="1" smtClean="0"/>
              <a:t>إتخاذ</a:t>
            </a:r>
            <a:r>
              <a:rPr lang="ar-SA" sz="2000" b="1" dirty="0" smtClean="0"/>
              <a:t> الجهود واستثمار الطاقات لتحسين المنهج الإداري ومواصفاته’’, ويذهب البعض إلى أن الجودة الشاملة تعني الكفاءة </a:t>
            </a:r>
            <a:r>
              <a:rPr lang="en-US" sz="2000" b="1" dirty="0" err="1" smtClean="0"/>
              <a:t>Efficienncy</a:t>
            </a:r>
            <a:r>
              <a:rPr lang="en-US" sz="2000" b="1" dirty="0" smtClean="0"/>
              <a:t> </a:t>
            </a:r>
            <a:r>
              <a:rPr lang="ar-SA" sz="2000" b="1" dirty="0" smtClean="0"/>
              <a:t>ويرى آخرون بأنها تعبر عن الفعالية </a:t>
            </a:r>
            <a:r>
              <a:rPr lang="en-US" sz="2000" b="1" dirty="0" smtClean="0"/>
              <a:t>Effectiveness </a:t>
            </a:r>
            <a:r>
              <a:rPr lang="ar-SA" sz="2000" b="1" dirty="0" smtClean="0"/>
              <a:t>وبالرغم من التباين بين الباحثين في مفهوم الجودة الشاملة إلا أنه يمكن القول أنها تشمل الكفاءة والفعالية معاً ذلك لأن الكفاءة: تعني الاستخدام الأمثل للإمكانات المتاحة[ </a:t>
            </a:r>
            <a:r>
              <a:rPr lang="ar-SA" sz="2000" b="1" dirty="0" err="1" smtClean="0"/>
              <a:t>المدخلات</a:t>
            </a:r>
            <a:r>
              <a:rPr lang="ar-SA" sz="2000" b="1" dirty="0" smtClean="0"/>
              <a:t>] من أجل الحصول على مقدار محدد من المخرجات باستخدام أدنى مقدار .</a:t>
            </a:r>
            <a:endParaRPr lang="ar-SA" sz="2000" b="1"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صورة 28" descr="books23.jpg"/>
          <p:cNvPicPr>
            <a:picLocks noChangeAspect="1"/>
          </p:cNvPicPr>
          <p:nvPr/>
        </p:nvPicPr>
        <p:blipFill>
          <a:blip r:embed="rId3"/>
          <a:stretch>
            <a:fillRect/>
          </a:stretch>
        </p:blipFill>
        <p:spPr>
          <a:xfrm>
            <a:off x="357158" y="1214422"/>
            <a:ext cx="1928826" cy="1381118"/>
          </a:xfrm>
          <a:prstGeom prst="ellipse">
            <a:avLst/>
          </a:prstGeom>
          <a:ln>
            <a:noFill/>
          </a:ln>
          <a:effectLst>
            <a:softEdge rad="112500"/>
          </a:effectLst>
        </p:spPr>
      </p:pic>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10</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642918"/>
            <a:ext cx="7704137" cy="5329236"/>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642918"/>
            <a:ext cx="5478068" cy="461665"/>
          </a:xfrm>
          <a:prstGeom prst="rect">
            <a:avLst/>
          </a:prstGeom>
          <a:noFill/>
        </p:spPr>
        <p:txBody>
          <a:bodyPr wrap="square" lIns="91440" tIns="45720" rIns="91440" bIns="45720">
            <a:spAutoFit/>
          </a:bodyPr>
          <a:lstStyle/>
          <a:p>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مفهوم الجودة في التعليم  </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مستطيل 22"/>
          <p:cNvSpPr/>
          <p:nvPr/>
        </p:nvSpPr>
        <p:spPr>
          <a:xfrm>
            <a:off x="2928926" y="1571612"/>
            <a:ext cx="4857784" cy="1631216"/>
          </a:xfrm>
          <a:prstGeom prst="rect">
            <a:avLst/>
          </a:prstGeom>
        </p:spPr>
        <p:txBody>
          <a:bodyPr wrap="square">
            <a:spAutoFit/>
          </a:bodyPr>
          <a:lstStyle/>
          <a:p>
            <a:r>
              <a:rPr lang="ar-SA" sz="2000" b="1" dirty="0" smtClean="0"/>
              <a:t>من </a:t>
            </a:r>
            <a:r>
              <a:rPr lang="ar-SA" sz="2000" b="1" dirty="0" err="1" smtClean="0"/>
              <a:t>المدخلات</a:t>
            </a:r>
            <a:r>
              <a:rPr lang="ar-SA" sz="2000" b="1" dirty="0" smtClean="0"/>
              <a:t> (أقل تكلفة ممكنة),وهذا يمثل أخذ الأسس التي ترتكز عليها الجودة الشاملة </a:t>
            </a:r>
            <a:r>
              <a:rPr lang="ar-SA" sz="2000" b="1" dirty="0" err="1" smtClean="0"/>
              <a:t>و</a:t>
            </a:r>
            <a:r>
              <a:rPr lang="ar-SA" sz="2000" b="1" dirty="0" smtClean="0"/>
              <a:t> هو تحقيق المواصفات المطلوبة بأفضل الطرق وبأقل جهد </a:t>
            </a:r>
            <a:r>
              <a:rPr lang="ar-SA" sz="2000" b="1" dirty="0" err="1" smtClean="0"/>
              <a:t>و</a:t>
            </a:r>
            <a:r>
              <a:rPr lang="ar-SA" sz="2000" b="1" dirty="0" smtClean="0"/>
              <a:t> تكلفة. أما الفعالية فتعني تحقيق الأهداف أو المخرجات المنشودة وهذا يعد أيضا أهم أسس الجودة.</a:t>
            </a:r>
            <a:endParaRPr lang="ar-SA" sz="2000" b="1"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تمرير أفقي 28"/>
          <p:cNvSpPr/>
          <p:nvPr/>
        </p:nvSpPr>
        <p:spPr>
          <a:xfrm>
            <a:off x="3643306" y="3571876"/>
            <a:ext cx="3714776" cy="1643074"/>
          </a:xfrm>
          <a:prstGeom prst="horizontalScroll">
            <a:avLst/>
          </a:prstGeom>
        </p:spPr>
        <p:style>
          <a:lnRef idx="1">
            <a:schemeClr val="accent2"/>
          </a:lnRef>
          <a:fillRef idx="1002">
            <a:schemeClr val="lt2"/>
          </a:fillRef>
          <a:effectRef idx="1">
            <a:schemeClr val="accent2"/>
          </a:effectRef>
          <a:fontRef idx="minor">
            <a:schemeClr val="dk1"/>
          </a:fontRef>
        </p:style>
        <p:txBody>
          <a:bodyPr rtlCol="1" anchor="ctr"/>
          <a:lstStyle/>
          <a:p>
            <a:pPr algn="ctr"/>
            <a:endParaRPr lang="ar-SA"/>
          </a:p>
        </p:txBody>
      </p:sp>
      <p:sp>
        <p:nvSpPr>
          <p:cNvPr id="30" name="مربع نص 29"/>
          <p:cNvSpPr txBox="1"/>
          <p:nvPr/>
        </p:nvSpPr>
        <p:spPr>
          <a:xfrm>
            <a:off x="4000496" y="3857629"/>
            <a:ext cx="3214710" cy="1200329"/>
          </a:xfrm>
          <a:prstGeom prst="rect">
            <a:avLst/>
          </a:prstGeom>
          <a:noFill/>
        </p:spPr>
        <p:txBody>
          <a:bodyPr wrap="square" rtlCol="1">
            <a:spAutoFit/>
          </a:bodyPr>
          <a:lstStyle/>
          <a:p>
            <a:r>
              <a:rPr lang="ar-SA" sz="2400" b="1" dirty="0" smtClean="0"/>
              <a:t>الجودة الشاملة </a:t>
            </a:r>
          </a:p>
          <a:p>
            <a:r>
              <a:rPr lang="ar-SA" sz="2400" b="1" dirty="0" smtClean="0"/>
              <a:t>       تسعى إلى تحقيق</a:t>
            </a:r>
          </a:p>
          <a:p>
            <a:pPr algn="l"/>
            <a:r>
              <a:rPr lang="ar-SA" sz="2400" b="1" dirty="0" smtClean="0"/>
              <a:t> الأهداف بأقل تكلفة.</a:t>
            </a:r>
            <a:endParaRPr lang="ar-SA" sz="2400" dirty="0"/>
          </a:p>
        </p:txBody>
      </p:sp>
      <p:pic>
        <p:nvPicPr>
          <p:cNvPr id="32" name="صورة 31" descr="197443_248674861921901_50251242_n.jpg"/>
          <p:cNvPicPr>
            <a:picLocks noChangeAspect="1"/>
          </p:cNvPicPr>
          <p:nvPr/>
        </p:nvPicPr>
        <p:blipFill>
          <a:blip r:embed="rId3"/>
          <a:stretch>
            <a:fillRect/>
          </a:stretch>
        </p:blipFill>
        <p:spPr>
          <a:xfrm>
            <a:off x="285720" y="1142984"/>
            <a:ext cx="2000264" cy="1571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11</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7" presetClass="exit" presetSubtype="4" fill="hold" nodeType="clickEffect">
                                  <p:stCondLst>
                                    <p:cond delay="0"/>
                                  </p:stCondLst>
                                  <p:childTnLst>
                                    <p:anim calcmode="lin" valueType="num">
                                      <p:cBhvr additive="base">
                                        <p:cTn id="21" dur="5000"/>
                                        <p:tgtEl>
                                          <p:spTgt spid="32"/>
                                        </p:tgtEl>
                                        <p:attrNameLst>
                                          <p:attrName>ppt_x</p:attrName>
                                        </p:attrNameLst>
                                      </p:cBhvr>
                                      <p:tavLst>
                                        <p:tav tm="0">
                                          <p:val>
                                            <p:strVal val="ppt_x"/>
                                          </p:val>
                                        </p:tav>
                                        <p:tav tm="100000">
                                          <p:val>
                                            <p:strVal val="ppt_x"/>
                                          </p:val>
                                        </p:tav>
                                      </p:tavLst>
                                    </p:anim>
                                    <p:anim calcmode="lin" valueType="num">
                                      <p:cBhvr additive="base">
                                        <p:cTn id="22" dur="5000"/>
                                        <p:tgtEl>
                                          <p:spTgt spid="32"/>
                                        </p:tgtEl>
                                        <p:attrNameLst>
                                          <p:attrName>ppt_y</p:attrName>
                                        </p:attrNameLst>
                                      </p:cBhvr>
                                      <p:tavLst>
                                        <p:tav tm="0">
                                          <p:val>
                                            <p:strVal val="ppt_y"/>
                                          </p:val>
                                        </p:tav>
                                        <p:tav tm="100000">
                                          <p:val>
                                            <p:strVal val="1+ppt_h/2"/>
                                          </p:val>
                                        </p:tav>
                                      </p:tavLst>
                                    </p:anim>
                                    <p:set>
                                      <p:cBhvr>
                                        <p:cTn id="23" dur="1" fill="hold">
                                          <p:stCondLst>
                                            <p:cond delay="4999"/>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1" presetClass="exit" presetSubtype="0" fill="hold" grpId="1" nodeType="clickEffect">
                                  <p:stCondLst>
                                    <p:cond delay="0"/>
                                  </p:stCondLst>
                                  <p:childTnLst>
                                    <p:anim calcmode="discrete" valueType="str">
                                      <p:cBhvr>
                                        <p:cTn id="27" dur="1000"/>
                                        <p:tgtEl>
                                          <p:spTgt spid="30"/>
                                        </p:tgtEl>
                                        <p:attrNameLst>
                                          <p:attrName>style.visibility</p:attrName>
                                        </p:attrNameLst>
                                      </p:cBhvr>
                                      <p:tavLst>
                                        <p:tav tm="0">
                                          <p:val>
                                            <p:strVal val="hidden"/>
                                          </p:val>
                                        </p:tav>
                                        <p:tav tm="50000">
                                          <p:val>
                                            <p:strVal val="visible"/>
                                          </p:val>
                                        </p:tav>
                                      </p:tavLst>
                                    </p:anim>
                                    <p:set>
                                      <p:cBhvr>
                                        <p:cTn id="28"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eaLnBrk="1" hangingPunct="1"/>
            <a:r>
              <a:rPr lang="ar-SA" b="1" dirty="0" smtClean="0"/>
              <a:t>نشاط تدريبي...............</a:t>
            </a:r>
            <a:endParaRPr lang="en-US" b="1" dirty="0" smtClean="0"/>
          </a:p>
        </p:txBody>
      </p:sp>
      <p:sp>
        <p:nvSpPr>
          <p:cNvPr id="26627" name="Rectangle 3"/>
          <p:cNvSpPr>
            <a:spLocks noGrp="1" noChangeArrowheads="1"/>
          </p:cNvSpPr>
          <p:nvPr>
            <p:ph type="body" idx="1"/>
          </p:nvPr>
        </p:nvSpPr>
        <p:spPr>
          <a:xfrm>
            <a:off x="533400" y="2327275"/>
            <a:ext cx="8229600" cy="4530725"/>
          </a:xfrm>
        </p:spPr>
        <p:txBody>
          <a:bodyPr/>
          <a:lstStyle/>
          <a:p>
            <a:pPr algn="ctr" eaLnBrk="1" hangingPunct="1">
              <a:buFont typeface="Wingdings" pitchFamily="2" charset="2"/>
              <a:buNone/>
            </a:pPr>
            <a:r>
              <a:rPr lang="ar-SA" sz="4400" b="1" dirty="0" smtClean="0">
                <a:solidFill>
                  <a:srgbClr val="FF0000"/>
                </a:solidFill>
              </a:rPr>
              <a:t>لماذا تطبق الجودة في النظام التعليمي؟</a:t>
            </a:r>
            <a:r>
              <a:rPr lang="en-US" sz="4400" b="1" dirty="0" smtClean="0">
                <a:solidFill>
                  <a:srgbClr val="FF0000"/>
                </a:solidFill>
              </a:rPr>
              <a:t/>
            </a:r>
            <a:br>
              <a:rPr lang="en-US" sz="4400" b="1" dirty="0" smtClean="0">
                <a:solidFill>
                  <a:srgbClr val="FF0000"/>
                </a:solidFill>
              </a:rPr>
            </a:br>
            <a:r>
              <a:rPr lang="en-US" sz="4400" b="1" dirty="0" smtClean="0">
                <a:solidFill>
                  <a:schemeClr val="tx2"/>
                </a:solidFill>
              </a:rPr>
              <a:t/>
            </a:r>
            <a:br>
              <a:rPr lang="en-US" sz="4400" b="1" dirty="0" smtClean="0">
                <a:solidFill>
                  <a:schemeClr val="tx2"/>
                </a:solidFill>
              </a:rPr>
            </a:br>
            <a:endParaRPr lang="en-US" sz="4400" b="1" dirty="0" smtClean="0">
              <a:solidFill>
                <a:schemeClr val="tx2"/>
              </a:solidFill>
            </a:endParaRPr>
          </a:p>
        </p:txBody>
      </p:sp>
      <p:pic>
        <p:nvPicPr>
          <p:cNvPr id="4" name="صورة 3" descr="20092.jpg"/>
          <p:cNvPicPr>
            <a:picLocks noChangeAspect="1"/>
          </p:cNvPicPr>
          <p:nvPr/>
        </p:nvPicPr>
        <p:blipFill>
          <a:blip r:embed="rId3"/>
          <a:stretch>
            <a:fillRect/>
          </a:stretch>
        </p:blipFill>
        <p:spPr>
          <a:xfrm>
            <a:off x="3143250" y="3071810"/>
            <a:ext cx="3000386" cy="3643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1000">
                                          <p:stCondLst>
                                            <p:cond delay="0"/>
                                          </p:stCondLst>
                                        </p:cTn>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500">
                                          <p:stCondLst>
                                            <p:cond delay="0"/>
                                          </p:stCondLst>
                                        </p:cTn>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1384995"/>
          </a:xfrm>
          <a:prstGeom prst="rect">
            <a:avLst/>
          </a:prstGeom>
        </p:spPr>
        <p:txBody>
          <a:bodyPr wrap="square">
            <a:spAutoFit/>
          </a:bodyPr>
          <a:lstStyle/>
          <a:p>
            <a:endParaRPr lang="ar-SA" sz="2400" b="1" dirty="0" smtClean="0"/>
          </a:p>
          <a:p>
            <a:endParaRPr lang="ar-SA" sz="2400" b="1" dirty="0" smtClean="0"/>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571868" y="1000108"/>
            <a:ext cx="3929090" cy="1143008"/>
          </a:xfrm>
          <a:prstGeom prst="flowChartMagneticTape">
            <a:avLst/>
          </a:prstGeom>
          <a:gradFill>
            <a:gsLst>
              <a:gs pos="0">
                <a:srgbClr val="FFEFD1"/>
              </a:gs>
              <a:gs pos="64999">
                <a:srgbClr val="F0EBD5"/>
              </a:gs>
              <a:gs pos="100000">
                <a:srgbClr val="D1C39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تطبق الجودة في النظام التعليمي للأسباب التالية</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1" name="مربع نص 30"/>
          <p:cNvSpPr txBox="1"/>
          <p:nvPr/>
        </p:nvSpPr>
        <p:spPr>
          <a:xfrm>
            <a:off x="5357818" y="1071546"/>
            <a:ext cx="2071702" cy="646331"/>
          </a:xfrm>
          <a:prstGeom prst="rect">
            <a:avLst/>
          </a:prstGeom>
          <a:noFill/>
        </p:spPr>
        <p:txBody>
          <a:bodyPr wrap="square" rtlCol="1">
            <a:spAutoFit/>
          </a:bodyPr>
          <a:lstStyle/>
          <a:p>
            <a:r>
              <a:rPr lang="ar-SA" b="1" dirty="0" smtClean="0">
                <a:solidFill>
                  <a:schemeClr val="bg1"/>
                </a:solidFill>
              </a:rPr>
              <a:t>       </a:t>
            </a:r>
          </a:p>
          <a:p>
            <a:r>
              <a:rPr lang="ar-SA" b="1" dirty="0" smtClean="0">
                <a:solidFill>
                  <a:schemeClr val="bg1"/>
                </a:solidFill>
              </a:rPr>
              <a:t>   </a:t>
            </a:r>
            <a:endParaRPr lang="ar-SA" b="1" dirty="0">
              <a:solidFill>
                <a:schemeClr val="bg1"/>
              </a:solidFill>
            </a:endParaRPr>
          </a:p>
        </p:txBody>
      </p:sp>
      <p:sp>
        <p:nvSpPr>
          <p:cNvPr id="25" name="مربع نص 24"/>
          <p:cNvSpPr txBox="1"/>
          <p:nvPr/>
        </p:nvSpPr>
        <p:spPr>
          <a:xfrm>
            <a:off x="2571736" y="2143116"/>
            <a:ext cx="5429288" cy="4308872"/>
          </a:xfrm>
          <a:prstGeom prst="rect">
            <a:avLst/>
          </a:prstGeom>
          <a:noFill/>
        </p:spPr>
        <p:txBody>
          <a:bodyPr wrap="square" rtlCol="1">
            <a:spAutoFit/>
          </a:bodyPr>
          <a:lstStyle/>
          <a:p>
            <a:pPr>
              <a:buFont typeface="Wingdings" pitchFamily="2" charset="2"/>
              <a:buChar char="Ø"/>
              <a:defRPr/>
            </a:pPr>
            <a:r>
              <a:rPr lang="ar-SA" sz="2200" b="1" dirty="0" smtClean="0"/>
              <a:t>إن غالبية الدول النامية أخذت بإستراتيجية الكم لاستيعاب تدفق الأطفال من السكان إلى الجهاز التعليمي، إن هذه الإستراتيجية كانت على حساب نوعية العملية التربوية</a:t>
            </a:r>
            <a:r>
              <a:rPr lang="en-US" sz="2200" b="1" dirty="0" smtClean="0"/>
              <a:t>. </a:t>
            </a:r>
          </a:p>
          <a:p>
            <a:pPr>
              <a:buFont typeface="Wingdings" pitchFamily="2" charset="2"/>
              <a:buChar char="Ø"/>
              <a:defRPr/>
            </a:pPr>
            <a:endParaRPr lang="ar-SA" sz="2200" b="1" dirty="0" smtClean="0"/>
          </a:p>
          <a:p>
            <a:pPr>
              <a:buFont typeface="Wingdings" pitchFamily="2" charset="2"/>
              <a:buChar char="Ø"/>
              <a:defRPr/>
            </a:pPr>
            <a:r>
              <a:rPr lang="ar-SA" sz="2200" b="1" dirty="0" smtClean="0"/>
              <a:t>تحسين مخرجات العملية التربوية</a:t>
            </a:r>
            <a:r>
              <a:rPr lang="en-US" sz="2200" b="1" dirty="0" smtClean="0"/>
              <a:t> </a:t>
            </a:r>
            <a:r>
              <a:rPr lang="ar-SA" sz="2200" b="1" dirty="0" smtClean="0"/>
              <a:t>.</a:t>
            </a:r>
          </a:p>
          <a:p>
            <a:pPr>
              <a:buFont typeface="Wingdings" pitchFamily="2" charset="2"/>
              <a:buChar char="Ø"/>
              <a:defRPr/>
            </a:pPr>
            <a:endParaRPr lang="ar-SA" sz="2200" b="1" dirty="0" smtClean="0"/>
          </a:p>
          <a:p>
            <a:pPr>
              <a:buFont typeface="Wingdings" pitchFamily="2" charset="2"/>
              <a:buChar char="Ø"/>
              <a:defRPr/>
            </a:pPr>
            <a:r>
              <a:rPr lang="ar-SA" sz="2200" b="1" dirty="0" smtClean="0"/>
              <a:t>إن الثورة التكنولوجية الشاملة والقائمة على التدفق العلمي والمعرفي تمثل تحدياً للعقل البشري مما جعل المجتمعات تتنافس في الارتقاء بالمستوى النوعي لنظمها التربوية</a:t>
            </a:r>
            <a:r>
              <a:rPr lang="en-US" sz="2200" b="1" dirty="0" smtClean="0"/>
              <a:t> </a:t>
            </a:r>
            <a:r>
              <a:rPr lang="ar-SA" b="1" dirty="0" smtClean="0"/>
              <a:t>.</a:t>
            </a:r>
            <a:endParaRPr lang="en-US" b="1" dirty="0" smtClean="0"/>
          </a:p>
          <a:p>
            <a:pPr>
              <a:buFont typeface="Wingdings" pitchFamily="2" charset="2"/>
              <a:buChar char="Ø"/>
              <a:defRPr/>
            </a:pPr>
            <a:endParaRPr lang="en-US" dirty="0" smtClean="0"/>
          </a:p>
          <a:p>
            <a:pPr>
              <a:buFont typeface="Wingdings" pitchFamily="2" charset="2"/>
              <a:buChar char="Ø"/>
              <a:defRPr/>
            </a:pPr>
            <a:endParaRPr lang="ar-SA" dirty="0" smtClean="0"/>
          </a:p>
          <a:p>
            <a:pPr>
              <a:buFont typeface="Wingdings" pitchFamily="2" charset="2"/>
              <a:buChar char="Ø"/>
              <a:defRPr/>
            </a:pPr>
            <a:endParaRPr lang="en-US" dirty="0" smtClean="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1384995"/>
          </a:xfrm>
          <a:prstGeom prst="rect">
            <a:avLst/>
          </a:prstGeom>
        </p:spPr>
        <p:txBody>
          <a:bodyPr wrap="square">
            <a:spAutoFit/>
          </a:bodyPr>
          <a:lstStyle/>
          <a:p>
            <a:endParaRPr lang="ar-SA" sz="2400" b="1" dirty="0" smtClean="0"/>
          </a:p>
          <a:p>
            <a:endParaRPr lang="ar-SA" sz="2400" b="1" dirty="0" smtClean="0"/>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357554" y="1000108"/>
            <a:ext cx="4286280" cy="1428760"/>
          </a:xfrm>
          <a:prstGeom prst="flowChartMagneticTape">
            <a:avLst/>
          </a:prstGeom>
          <a:gradFill>
            <a:gsLst>
              <a:gs pos="0">
                <a:srgbClr val="FFEFD1"/>
              </a:gs>
              <a:gs pos="64999">
                <a:srgbClr val="F0EBD5"/>
              </a:gs>
              <a:gs pos="100000">
                <a:srgbClr val="D1C39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تطبق الجودة في النظام التعليمي للأسباب التالية</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1" name="مربع نص 30"/>
          <p:cNvSpPr txBox="1"/>
          <p:nvPr/>
        </p:nvSpPr>
        <p:spPr>
          <a:xfrm>
            <a:off x="5357818" y="1071546"/>
            <a:ext cx="2071702" cy="646331"/>
          </a:xfrm>
          <a:prstGeom prst="rect">
            <a:avLst/>
          </a:prstGeom>
          <a:noFill/>
        </p:spPr>
        <p:txBody>
          <a:bodyPr wrap="square" rtlCol="1">
            <a:spAutoFit/>
          </a:bodyPr>
          <a:lstStyle/>
          <a:p>
            <a:r>
              <a:rPr lang="ar-SA" b="1" dirty="0" smtClean="0">
                <a:solidFill>
                  <a:schemeClr val="bg1"/>
                </a:solidFill>
              </a:rPr>
              <a:t>       </a:t>
            </a:r>
          </a:p>
          <a:p>
            <a:r>
              <a:rPr lang="ar-SA" b="1" dirty="0" smtClean="0">
                <a:solidFill>
                  <a:schemeClr val="bg1"/>
                </a:solidFill>
              </a:rPr>
              <a:t>   </a:t>
            </a:r>
            <a:endParaRPr lang="ar-SA" b="1" dirty="0">
              <a:solidFill>
                <a:schemeClr val="bg1"/>
              </a:solidFill>
            </a:endParaRPr>
          </a:p>
        </p:txBody>
      </p:sp>
      <p:sp>
        <p:nvSpPr>
          <p:cNvPr id="25" name="مربع نص 24"/>
          <p:cNvSpPr txBox="1"/>
          <p:nvPr/>
        </p:nvSpPr>
        <p:spPr>
          <a:xfrm>
            <a:off x="2714612" y="2579906"/>
            <a:ext cx="5072098" cy="4278094"/>
          </a:xfrm>
          <a:prstGeom prst="rect">
            <a:avLst/>
          </a:prstGeom>
          <a:noFill/>
        </p:spPr>
        <p:txBody>
          <a:bodyPr wrap="square" rtlCol="1">
            <a:spAutoFit/>
          </a:bodyPr>
          <a:lstStyle/>
          <a:p>
            <a:pPr>
              <a:buFont typeface="Wingdings" pitchFamily="2" charset="2"/>
              <a:buChar char="Ø"/>
              <a:defRPr/>
            </a:pPr>
            <a:r>
              <a:rPr lang="ar-SA" sz="2000" b="1" dirty="0" smtClean="0"/>
              <a:t>بما أن الطالب هدف ومحور العملية فيجب إرضائه كزبون أساسي في العملية التربوية</a:t>
            </a:r>
            <a:r>
              <a:rPr lang="en-US" sz="2000" b="1" dirty="0" smtClean="0"/>
              <a:t> </a:t>
            </a:r>
            <a:r>
              <a:rPr lang="ar-SA" sz="2000" b="1" dirty="0" smtClean="0"/>
              <a:t>.</a:t>
            </a:r>
          </a:p>
          <a:p>
            <a:pPr>
              <a:buFont typeface="Wingdings" pitchFamily="2" charset="2"/>
              <a:buChar char="Ø"/>
              <a:defRPr/>
            </a:pPr>
            <a:r>
              <a:rPr lang="ar-SA" sz="2000" b="1" dirty="0" smtClean="0"/>
              <a:t>ضرورة إجراء التحسينات في العملية التربوية بطريقة منظمة من خلال تحليل البيانات باستمرار</a:t>
            </a:r>
            <a:r>
              <a:rPr lang="en-US" sz="2000" b="1" dirty="0" smtClean="0"/>
              <a:t> </a:t>
            </a:r>
            <a:r>
              <a:rPr lang="ar-SA" sz="2000" b="1" dirty="0" smtClean="0"/>
              <a:t>.</a:t>
            </a:r>
          </a:p>
          <a:p>
            <a:pPr>
              <a:buFont typeface="Wingdings" pitchFamily="2" charset="2"/>
              <a:buChar char="Ø"/>
              <a:defRPr/>
            </a:pPr>
            <a:r>
              <a:rPr lang="ar-SA" sz="2000" b="1" dirty="0" smtClean="0"/>
              <a:t>استثمار إمكانيات وطاقات جميع الأفراد العاملين في العملية التربوية</a:t>
            </a:r>
            <a:r>
              <a:rPr lang="en-US" sz="2000" b="1" dirty="0" smtClean="0"/>
              <a:t> </a:t>
            </a:r>
            <a:r>
              <a:rPr lang="ar-SA" sz="2000" b="1" dirty="0" smtClean="0"/>
              <a:t>.</a:t>
            </a:r>
          </a:p>
          <a:p>
            <a:pPr>
              <a:buFont typeface="Wingdings" pitchFamily="2" charset="2"/>
              <a:buChar char="Ø"/>
              <a:defRPr/>
            </a:pPr>
            <a:r>
              <a:rPr lang="ar-SA" sz="2000" b="1" dirty="0" smtClean="0"/>
              <a:t>طريقة لنقل السلطة إلى العاملين بالمؤسسة مع الاحتفاظ في نفس الوقت بالإدارة المركزية</a:t>
            </a:r>
            <a:r>
              <a:rPr lang="en-US" sz="2000" b="1" dirty="0" smtClean="0"/>
              <a:t> </a:t>
            </a:r>
            <a:r>
              <a:rPr lang="ar-SA" sz="2000" b="1" dirty="0" smtClean="0"/>
              <a:t>.</a:t>
            </a:r>
            <a:endParaRPr lang="en-US" sz="2000" b="1" dirty="0" smtClean="0"/>
          </a:p>
          <a:p>
            <a:pPr>
              <a:buFont typeface="Wingdings" pitchFamily="2" charset="2"/>
              <a:buChar char="Ø"/>
              <a:defRPr/>
            </a:pPr>
            <a:r>
              <a:rPr lang="ar-SA" sz="2000" b="1" dirty="0" smtClean="0"/>
              <a:t>خلق الاتصال الفعال على المستويين الأفقي والعمودي</a:t>
            </a:r>
            <a:r>
              <a:rPr lang="en-US" sz="2000" b="1" dirty="0" smtClean="0"/>
              <a:t> .</a:t>
            </a:r>
          </a:p>
          <a:p>
            <a:pPr>
              <a:buFont typeface="Wingdings" pitchFamily="2" charset="2"/>
              <a:buChar char="Ø"/>
              <a:defRPr/>
            </a:pPr>
            <a:r>
              <a:rPr lang="ar-SA" sz="2000" b="1" dirty="0" smtClean="0"/>
              <a:t>تغيير النمط الإداري إلى الإدارة </a:t>
            </a:r>
            <a:r>
              <a:rPr lang="ar-SA" sz="2000" b="1" dirty="0" err="1" smtClean="0"/>
              <a:t>التشاركية</a:t>
            </a:r>
            <a:r>
              <a:rPr lang="en-US" sz="2000" b="1" dirty="0" smtClean="0"/>
              <a:t>.</a:t>
            </a:r>
          </a:p>
          <a:p>
            <a:pPr>
              <a:buFont typeface="Wingdings" pitchFamily="2" charset="2"/>
              <a:buChar char="Ø"/>
              <a:defRPr/>
            </a:pPr>
            <a:endParaRPr lang="ar-SA" dirty="0" smtClean="0"/>
          </a:p>
          <a:p>
            <a:pPr>
              <a:buFont typeface="Wingdings" pitchFamily="2" charset="2"/>
              <a:buChar char="Ø"/>
              <a:defRPr/>
            </a:pPr>
            <a:endParaRPr lang="en-US" b="1" dirty="0" smtClean="0"/>
          </a:p>
          <a:p>
            <a:pPr>
              <a:buFont typeface="Wingdings" pitchFamily="2" charset="2"/>
              <a:buChar char="Ø"/>
              <a:defRPr/>
            </a:pPr>
            <a:endParaRPr lang="en-US" dirty="0" smtClean="0"/>
          </a:p>
          <a:p>
            <a:pPr>
              <a:defRPr/>
            </a:pPr>
            <a:endParaRPr lang="en-US" dirty="0" smtClean="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5078313"/>
          </a:xfrm>
          <a:prstGeom prst="rect">
            <a:avLst/>
          </a:prstGeom>
        </p:spPr>
        <p:txBody>
          <a:bodyPr wrap="square">
            <a:spAutoFit/>
          </a:bodyPr>
          <a:lstStyle/>
          <a:p>
            <a:endParaRPr lang="ar-SA" sz="2400" b="1" dirty="0" smtClean="0"/>
          </a:p>
          <a:p>
            <a:endParaRPr lang="ar-SA" sz="2400" b="1" dirty="0" smtClean="0"/>
          </a:p>
          <a:p>
            <a:pPr>
              <a:buFont typeface="Wingdings" pitchFamily="2" charset="2"/>
              <a:buChar char="v"/>
            </a:pPr>
            <a:r>
              <a:rPr lang="ar-SA" sz="2400" b="1" dirty="0" smtClean="0"/>
              <a:t>الابتعاد عن الأخطاء؛ لأن الجودة نظام مبني على التغذية الراجعة والمستمرة، وتتطلب هذه العملية "ضمان الجودة" في التعليم فحص الأهداف والمحتوى والمصادر والمستويات والمخرجات المتوقعة والبرامج والمسافات. </a:t>
            </a:r>
          </a:p>
          <a:p>
            <a:endParaRPr lang="ar-SA" sz="2400" b="1" dirty="0" smtClean="0"/>
          </a:p>
          <a:p>
            <a:pPr>
              <a:buFont typeface="Wingdings" pitchFamily="2" charset="2"/>
              <a:buChar char="v"/>
            </a:pPr>
            <a:r>
              <a:rPr lang="ar-SA" sz="2400" b="1" dirty="0" smtClean="0"/>
              <a:t>تهدف الجودة أيضا إلى تحقيق الاتصال الجيد لأن الجودة لا تعترف بالانفصال بين الأنظمة داخل المؤسسة.</a:t>
            </a:r>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643306" y="1000108"/>
            <a:ext cx="3643338" cy="928694"/>
          </a:xfrm>
          <a:prstGeom prst="flowChartMagneticTape">
            <a:avLst/>
          </a:prstGeom>
          <a:gradFill>
            <a:gsLst>
              <a:gs pos="0">
                <a:srgbClr val="FF3399"/>
              </a:gs>
              <a:gs pos="25000">
                <a:srgbClr val="FF6633"/>
              </a:gs>
              <a:gs pos="50000">
                <a:srgbClr val="FFFF00"/>
              </a:gs>
              <a:gs pos="75000">
                <a:srgbClr val="01A78F"/>
              </a:gs>
              <a:gs pos="100000">
                <a:srgbClr val="3366F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lstStyle/>
          <a:p>
            <a:pPr algn="ctr"/>
            <a:r>
              <a:rPr lang="ar-SA" sz="2400" b="1" dirty="0" smtClean="0">
                <a:solidFill>
                  <a:srgbClr val="0070C0"/>
                </a:solidFill>
              </a:rPr>
              <a:t>من</a:t>
            </a:r>
            <a:r>
              <a:rPr lang="ar-SA" sz="2400" b="1" dirty="0" smtClean="0">
                <a:solidFill>
                  <a:schemeClr val="bg1"/>
                </a:solidFill>
              </a:rPr>
              <a:t> </a:t>
            </a:r>
            <a:r>
              <a:rPr lang="ar-SA" sz="2400" b="1" dirty="0" smtClean="0">
                <a:solidFill>
                  <a:schemeClr val="tx2"/>
                </a:solidFill>
              </a:rPr>
              <a:t>أهداف</a:t>
            </a:r>
            <a:r>
              <a:rPr lang="ar-SA" sz="2400" b="1" dirty="0" smtClean="0">
                <a:solidFill>
                  <a:schemeClr val="bg1"/>
                </a:solidFill>
              </a:rPr>
              <a:t> </a:t>
            </a:r>
            <a:r>
              <a:rPr lang="ar-SA" sz="2400" b="1" dirty="0" smtClean="0">
                <a:solidFill>
                  <a:schemeClr val="tx1"/>
                </a:solidFill>
              </a:rPr>
              <a:t>الجودة</a:t>
            </a:r>
            <a:endParaRPr lang="ar-SA" sz="2400" b="1" dirty="0">
              <a:solidFill>
                <a:schemeClr val="tx1"/>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143240" y="1928803"/>
            <a:ext cx="4572032" cy="3693319"/>
          </a:xfrm>
          <a:prstGeom prst="rect">
            <a:avLst/>
          </a:prstGeom>
        </p:spPr>
        <p:txBody>
          <a:bodyPr wrap="square">
            <a:spAutoFit/>
          </a:bodyPr>
          <a:lstStyle/>
          <a:p>
            <a:pPr>
              <a:buFont typeface="Wingdings" pitchFamily="2" charset="2"/>
              <a:buChar char="v"/>
            </a:pPr>
            <a:r>
              <a:rPr lang="ar-SA" sz="2400" b="1" dirty="0" smtClean="0"/>
              <a:t>التقييم المستمر شرط لضمان الجودة وذلك للتعرف على جوانب القصور لمعالجتها وتنمية الجوانب الايجابية عن طريق التحسين والتطوير.</a:t>
            </a:r>
          </a:p>
          <a:p>
            <a:pPr>
              <a:buFont typeface="Wingdings" pitchFamily="2" charset="2"/>
              <a:buChar char="v"/>
            </a:pPr>
            <a:r>
              <a:rPr lang="ar-SA" sz="2400" b="1" dirty="0" smtClean="0"/>
              <a:t>تعمل الجودة الشاملة على تقسيم المؤسسة إلى عناصرها الأساسية( </a:t>
            </a:r>
            <a:r>
              <a:rPr lang="ar-SA" sz="2400" b="1" dirty="0" err="1" smtClean="0"/>
              <a:t>المدخلات</a:t>
            </a:r>
            <a:r>
              <a:rPr lang="ar-SA" sz="2400" b="1" dirty="0" smtClean="0"/>
              <a:t>، العمليات، المخرجات)، وبالتالي يتضح مجال الجهود الفردية في تحقيق الإنتاجية وتظهر جوانب القوة لتعزيزها.</a:t>
            </a:r>
            <a:r>
              <a:rPr lang="ar-SA" dirty="0" smtClean="0"/>
              <a:t>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286116" y="1000108"/>
            <a:ext cx="3786214" cy="928694"/>
          </a:xfrm>
          <a:prstGeom prst="flowChartMagneticTape">
            <a:avLst/>
          </a:prstGeom>
          <a:gradFill>
            <a:gsLst>
              <a:gs pos="100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lstStyle/>
          <a:p>
            <a:pPr algn="ctr"/>
            <a:endParaRPr lang="ar-SA"/>
          </a:p>
        </p:txBody>
      </p:sp>
      <p:sp>
        <p:nvSpPr>
          <p:cNvPr id="31" name="مربع نص 30"/>
          <p:cNvSpPr txBox="1"/>
          <p:nvPr/>
        </p:nvSpPr>
        <p:spPr>
          <a:xfrm>
            <a:off x="4143372" y="1071546"/>
            <a:ext cx="3143272" cy="369332"/>
          </a:xfrm>
          <a:prstGeom prst="rect">
            <a:avLst/>
          </a:prstGeom>
          <a:noFill/>
        </p:spPr>
        <p:txBody>
          <a:bodyPr wrap="square" rtlCol="1">
            <a:spAutoFit/>
          </a:bodyPr>
          <a:lstStyle/>
          <a:p>
            <a:r>
              <a:rPr lang="ar-SA" b="1" dirty="0" smtClean="0">
                <a:solidFill>
                  <a:schemeClr val="bg1"/>
                </a:solidFill>
              </a:rPr>
              <a:t>                   من أهداف الجودة</a:t>
            </a:r>
            <a:endParaRPr lang="ar-SA" b="1" dirty="0">
              <a:solidFill>
                <a:schemeClr val="bg1"/>
              </a:solidFill>
            </a:endParaRPr>
          </a:p>
        </p:txBody>
      </p:sp>
      <p:pic>
        <p:nvPicPr>
          <p:cNvPr id="27" name="صورة 26" descr="images (30).jpg"/>
          <p:cNvPicPr>
            <a:picLocks noChangeAspect="1"/>
          </p:cNvPicPr>
          <p:nvPr/>
        </p:nvPicPr>
        <p:blipFill>
          <a:blip r:embed="rId3"/>
          <a:stretch>
            <a:fillRect/>
          </a:stretch>
        </p:blipFill>
        <p:spPr>
          <a:xfrm>
            <a:off x="285720" y="1285860"/>
            <a:ext cx="1928826" cy="11191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إدارة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428736"/>
            <a:ext cx="4572032" cy="461665"/>
          </a:xfrm>
          <a:prstGeom prst="rect">
            <a:avLst/>
          </a:prstGeom>
        </p:spPr>
        <p:txBody>
          <a:bodyPr wrap="square">
            <a:spAutoFit/>
          </a:bodyPr>
          <a:lstStyle/>
          <a:p>
            <a:endParaRPr lang="ar-SA" sz="2400" b="1" dirty="0" smtClean="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5786446" y="1071546"/>
            <a:ext cx="2000264" cy="369332"/>
          </a:xfrm>
          <a:prstGeom prst="rect">
            <a:avLst/>
          </a:prstGeom>
          <a:noFill/>
        </p:spPr>
        <p:txBody>
          <a:bodyPr wrap="square" rtlCol="1">
            <a:spAutoFit/>
          </a:bodyPr>
          <a:lstStyle/>
          <a:p>
            <a:endParaRPr lang="ar-SA" b="1" dirty="0">
              <a:solidFill>
                <a:schemeClr val="bg1"/>
              </a:solidFill>
            </a:endParaRPr>
          </a:p>
        </p:txBody>
      </p:sp>
      <p:sp>
        <p:nvSpPr>
          <p:cNvPr id="27" name="مستطيل 26"/>
          <p:cNvSpPr/>
          <p:nvPr/>
        </p:nvSpPr>
        <p:spPr>
          <a:xfrm>
            <a:off x="3000364" y="1357298"/>
            <a:ext cx="5000660" cy="4431983"/>
          </a:xfrm>
          <a:prstGeom prst="rect">
            <a:avLst/>
          </a:prstGeom>
        </p:spPr>
        <p:txBody>
          <a:bodyPr wrap="square">
            <a:spAutoFit/>
          </a:bodyPr>
          <a:lstStyle/>
          <a:p>
            <a:pPr>
              <a:buFont typeface="Wingdings" pitchFamily="2" charset="2"/>
              <a:buChar char="ü"/>
            </a:pPr>
            <a:r>
              <a:rPr lang="ar-SA" sz="2400" b="1" dirty="0" smtClean="0">
                <a:solidFill>
                  <a:schemeClr val="tx2"/>
                </a:solidFill>
              </a:rPr>
              <a:t>حدوث تغيير في جودة الأداء.</a:t>
            </a:r>
          </a:p>
          <a:p>
            <a:pPr>
              <a:buFont typeface="Wingdings" pitchFamily="2" charset="2"/>
              <a:buChar char="ü"/>
            </a:pPr>
            <a:r>
              <a:rPr lang="ar-SA" sz="2400" b="1" dirty="0" smtClean="0">
                <a:solidFill>
                  <a:schemeClr val="tx2"/>
                </a:solidFill>
              </a:rPr>
              <a:t>التحفيز علي التميز وإظهار الإبداع</a:t>
            </a:r>
            <a:r>
              <a:rPr lang="en-US" sz="2400" b="1" dirty="0" smtClean="0">
                <a:solidFill>
                  <a:schemeClr val="tx2"/>
                </a:solidFill>
              </a:rPr>
              <a:t>. </a:t>
            </a:r>
          </a:p>
          <a:p>
            <a:pPr>
              <a:buFont typeface="Wingdings" pitchFamily="2" charset="2"/>
              <a:buChar char="ü"/>
            </a:pPr>
            <a:r>
              <a:rPr lang="ar-SA" sz="2400" b="1" dirty="0" smtClean="0">
                <a:solidFill>
                  <a:schemeClr val="tx2"/>
                </a:solidFill>
              </a:rPr>
              <a:t>تطوير أساليب العمل.</a:t>
            </a:r>
          </a:p>
          <a:p>
            <a:pPr>
              <a:buFont typeface="Wingdings" pitchFamily="2" charset="2"/>
              <a:buChar char="ü"/>
            </a:pPr>
            <a:r>
              <a:rPr lang="ar-SA" sz="2400" b="1" dirty="0" smtClean="0">
                <a:solidFill>
                  <a:schemeClr val="tx2"/>
                </a:solidFill>
              </a:rPr>
              <a:t>الحرص على بناء وتعزيز العلاقات الإنسانية .</a:t>
            </a:r>
          </a:p>
          <a:p>
            <a:pPr>
              <a:buFont typeface="Wingdings" pitchFamily="2" charset="2"/>
              <a:buChar char="ü"/>
            </a:pPr>
            <a:r>
              <a:rPr lang="ar-SA" sz="2400" b="1" dirty="0" smtClean="0">
                <a:solidFill>
                  <a:schemeClr val="tx2"/>
                </a:solidFill>
              </a:rPr>
              <a:t>الارتقاء بمهارات العاملين وقدراتهم.</a:t>
            </a:r>
          </a:p>
          <a:p>
            <a:pPr>
              <a:buFont typeface="Wingdings" pitchFamily="2" charset="2"/>
              <a:buChar char="ü"/>
            </a:pPr>
            <a:r>
              <a:rPr lang="ar-SA" sz="2400" b="1" dirty="0" smtClean="0">
                <a:solidFill>
                  <a:schemeClr val="tx2"/>
                </a:solidFill>
              </a:rPr>
              <a:t>تقوية الولاء للعمل في المؤسسة التعليمية.</a:t>
            </a:r>
            <a:endParaRPr lang="en-US" sz="2400" b="1" dirty="0" smtClean="0">
              <a:solidFill>
                <a:schemeClr val="tx2"/>
              </a:solidFill>
            </a:endParaRPr>
          </a:p>
          <a:p>
            <a:pPr>
              <a:buFont typeface="Wingdings" pitchFamily="2" charset="2"/>
              <a:buChar char="ü"/>
            </a:pPr>
            <a:r>
              <a:rPr lang="ar-SA" sz="2400" b="1" dirty="0" smtClean="0">
                <a:solidFill>
                  <a:schemeClr val="tx2"/>
                </a:solidFill>
              </a:rPr>
              <a:t>التشجيع على المشاركة في أنشطة وفعاليات المؤسسة التعليمية.</a:t>
            </a:r>
          </a:p>
          <a:p>
            <a:pPr>
              <a:buFont typeface="Wingdings" pitchFamily="2" charset="2"/>
              <a:buChar char="ü"/>
            </a:pPr>
            <a:r>
              <a:rPr lang="ar-SA" sz="2400" b="1" dirty="0" smtClean="0">
                <a:solidFill>
                  <a:schemeClr val="tx2"/>
                </a:solidFill>
              </a:rPr>
              <a:t>تحسين بيئة العمل</a:t>
            </a:r>
            <a:r>
              <a:rPr lang="en-US" sz="2400" b="1" dirty="0" smtClean="0">
                <a:solidFill>
                  <a:schemeClr val="tx2"/>
                </a:solidFill>
              </a:rPr>
              <a:t>.</a:t>
            </a:r>
          </a:p>
          <a:p>
            <a:pPr>
              <a:buFont typeface="Wingdings" pitchFamily="2" charset="2"/>
              <a:buChar char="ü"/>
            </a:pPr>
            <a:r>
              <a:rPr lang="en-US" sz="2400" b="1" dirty="0" smtClean="0">
                <a:solidFill>
                  <a:schemeClr val="tx2"/>
                </a:solidFill>
              </a:rPr>
              <a:t> </a:t>
            </a:r>
            <a:r>
              <a:rPr lang="ar-SA" sz="2400" b="1" dirty="0" smtClean="0">
                <a:solidFill>
                  <a:schemeClr val="tx2"/>
                </a:solidFill>
              </a:rPr>
              <a:t>تقليل إجراءات العمل الروتينية واختصارها من حيث الوقت والتكلفة</a:t>
            </a:r>
            <a:r>
              <a:rPr lang="en-US" sz="2400" dirty="0" smtClean="0">
                <a:solidFill>
                  <a:schemeClr val="tx2"/>
                </a:solidFill>
              </a:rPr>
              <a:t>.</a:t>
            </a:r>
          </a:p>
          <a:p>
            <a:endParaRPr lang="ar-SA"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وسيلة شرح على شكل سحابة 21"/>
          <p:cNvSpPr/>
          <p:nvPr/>
        </p:nvSpPr>
        <p:spPr>
          <a:xfrm>
            <a:off x="4357686" y="928670"/>
            <a:ext cx="4643470" cy="2714644"/>
          </a:xfrm>
          <a:prstGeom prst="cloudCallout">
            <a:avLst>
              <a:gd name="adj1" fmla="val -120429"/>
              <a:gd name="adj2" fmla="val 62387"/>
            </a:avLst>
          </a:prstGeom>
          <a:solidFill>
            <a:schemeClr val="bg2">
              <a:lumMod val="60000"/>
              <a:lumOff val="40000"/>
            </a:schemeClr>
          </a:solidFill>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ة التعليمية</a:t>
            </a:r>
            <a:endParaRPr lang="ar-SA" dirty="0"/>
          </a:p>
        </p:txBody>
      </p:sp>
      <p:grpSp>
        <p:nvGrpSpPr>
          <p:cNvPr id="9" name="مجموعة 8"/>
          <p:cNvGrpSpPr/>
          <p:nvPr/>
        </p:nvGrpSpPr>
        <p:grpSpPr>
          <a:xfrm>
            <a:off x="285720" y="1285860"/>
            <a:ext cx="4357718" cy="3571900"/>
            <a:chOff x="1142976" y="928670"/>
            <a:chExt cx="4357718" cy="3571900"/>
          </a:xfrm>
        </p:grpSpPr>
        <p:sp>
          <p:nvSpPr>
            <p:cNvPr id="19" name="سهم منحني إلى اليسار 18"/>
            <p:cNvSpPr/>
            <p:nvPr/>
          </p:nvSpPr>
          <p:spPr>
            <a:xfrm flipH="1">
              <a:off x="1142976" y="3214686"/>
              <a:ext cx="2009788" cy="1285884"/>
            </a:xfrm>
            <a:prstGeom prst="curvedLeftArrow">
              <a:avLst>
                <a:gd name="adj1" fmla="val 25000"/>
                <a:gd name="adj2" fmla="val 50000"/>
                <a:gd name="adj3" fmla="val 25000"/>
              </a:avLst>
            </a:prstGeom>
            <a:blipFill>
              <a:blip r:embed="rId3"/>
              <a:tile tx="0" ty="0" sx="100000" sy="100000" flip="none" algn="tl"/>
            </a:blipFill>
            <a:effectLst>
              <a:glow rad="228600">
                <a:schemeClr val="accent2">
                  <a:satMod val="175000"/>
                  <a:alpha val="40000"/>
                </a:schemeClr>
              </a:glow>
              <a:innerShdw blurRad="63500" dist="50800" dir="18900000">
                <a:prstClr val="black">
                  <a:alpha val="50000"/>
                </a:prstClr>
              </a:innerShd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8" name="سهم منحني إلى اليسار 17"/>
            <p:cNvSpPr/>
            <p:nvPr/>
          </p:nvSpPr>
          <p:spPr>
            <a:xfrm>
              <a:off x="3571868" y="3143248"/>
              <a:ext cx="1928826" cy="1214446"/>
            </a:xfrm>
            <a:prstGeom prst="curvedLeftArrow">
              <a:avLst/>
            </a:prstGeom>
            <a:blipFill>
              <a:blip r:embed="rId3"/>
              <a:tile tx="0" ty="0" sx="100000" sy="100000" flip="none" algn="tl"/>
            </a:blipFill>
            <a:effectLst>
              <a:glow rad="228600">
                <a:schemeClr val="accent2">
                  <a:satMod val="175000"/>
                  <a:alpha val="40000"/>
                </a:schemeClr>
              </a:glow>
              <a:innerShdw blurRad="63500" dist="50800" dir="135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 name="وجه ضاحك 1"/>
            <p:cNvSpPr/>
            <p:nvPr/>
          </p:nvSpPr>
          <p:spPr>
            <a:xfrm>
              <a:off x="1928794" y="1214422"/>
              <a:ext cx="2428892" cy="2714644"/>
            </a:xfrm>
            <a:prstGeom prst="smileyFace">
              <a:avLst/>
            </a:prstGeom>
            <a:gradFill flip="none" rotWithShape="1">
              <a:gsLst>
                <a:gs pos="0">
                  <a:srgbClr val="BB96D6">
                    <a:shade val="30000"/>
                    <a:satMod val="115000"/>
                  </a:srgbClr>
                </a:gs>
                <a:gs pos="50000">
                  <a:srgbClr val="BB96D6">
                    <a:shade val="67500"/>
                    <a:satMod val="115000"/>
                  </a:srgbClr>
                </a:gs>
                <a:gs pos="100000">
                  <a:srgbClr val="BB96D6">
                    <a:shade val="100000"/>
                    <a:satMod val="115000"/>
                  </a:srgbClr>
                </a:gs>
              </a:gsLst>
              <a:path path="circle">
                <a:fillToRect l="50000" t="50000" r="50000" b="50000"/>
              </a:path>
              <a:tileRect/>
            </a:gradFill>
            <a:ln>
              <a:solidFill>
                <a:srgbClr val="002060"/>
              </a:solidFill>
            </a:ln>
            <a:effectLst>
              <a:innerShdw blurRad="114300">
                <a:prstClr val="black"/>
              </a:inn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خطط انسيابي: بيانات 13"/>
            <p:cNvSpPr/>
            <p:nvPr/>
          </p:nvSpPr>
          <p:spPr>
            <a:xfrm>
              <a:off x="1714480" y="928670"/>
              <a:ext cx="2938736" cy="609350"/>
            </a:xfrm>
            <a:prstGeom prst="flowChartInputOutput">
              <a:avLst/>
            </a:prstGeom>
            <a:blipFill>
              <a:blip r:embed="rId3"/>
              <a:tile tx="0" ty="0" sx="100000" sy="100000" flip="none" algn="tl"/>
            </a:blipFill>
            <a:effectLst>
              <a:glow rad="2286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حر 15"/>
            <p:cNvSpPr/>
            <p:nvPr/>
          </p:nvSpPr>
          <p:spPr>
            <a:xfrm rot="504984">
              <a:off x="4429124" y="1000108"/>
              <a:ext cx="489127" cy="741362"/>
            </a:xfrm>
            <a:custGeom>
              <a:avLst/>
              <a:gdLst>
                <a:gd name="connsiteX0" fmla="*/ 67734 w 417689"/>
                <a:gd name="connsiteY0" fmla="*/ 0 h 812800"/>
                <a:gd name="connsiteX1" fmla="*/ 79023 w 417689"/>
                <a:gd name="connsiteY1" fmla="*/ 33867 h 812800"/>
                <a:gd name="connsiteX2" fmla="*/ 101600 w 417689"/>
                <a:gd name="connsiteY2" fmla="*/ 67734 h 812800"/>
                <a:gd name="connsiteX3" fmla="*/ 79023 w 417689"/>
                <a:gd name="connsiteY3" fmla="*/ 158045 h 812800"/>
                <a:gd name="connsiteX4" fmla="*/ 45156 w 417689"/>
                <a:gd name="connsiteY4" fmla="*/ 180623 h 812800"/>
                <a:gd name="connsiteX5" fmla="*/ 22578 w 417689"/>
                <a:gd name="connsiteY5" fmla="*/ 214489 h 812800"/>
                <a:gd name="connsiteX6" fmla="*/ 0 w 417689"/>
                <a:gd name="connsiteY6" fmla="*/ 282223 h 812800"/>
                <a:gd name="connsiteX7" fmla="*/ 11289 w 417689"/>
                <a:gd name="connsiteY7" fmla="*/ 316089 h 812800"/>
                <a:gd name="connsiteX8" fmla="*/ 101600 w 417689"/>
                <a:gd name="connsiteY8" fmla="*/ 361245 h 812800"/>
                <a:gd name="connsiteX9" fmla="*/ 135467 w 417689"/>
                <a:gd name="connsiteY9" fmla="*/ 383823 h 812800"/>
                <a:gd name="connsiteX10" fmla="*/ 237067 w 417689"/>
                <a:gd name="connsiteY10" fmla="*/ 372534 h 812800"/>
                <a:gd name="connsiteX11" fmla="*/ 282223 w 417689"/>
                <a:gd name="connsiteY11" fmla="*/ 361245 h 812800"/>
                <a:gd name="connsiteX12" fmla="*/ 316089 w 417689"/>
                <a:gd name="connsiteY12" fmla="*/ 327378 h 812800"/>
                <a:gd name="connsiteX13" fmla="*/ 349956 w 417689"/>
                <a:gd name="connsiteY13" fmla="*/ 338667 h 812800"/>
                <a:gd name="connsiteX14" fmla="*/ 383823 w 417689"/>
                <a:gd name="connsiteY14" fmla="*/ 406400 h 812800"/>
                <a:gd name="connsiteX15" fmla="*/ 406400 w 417689"/>
                <a:gd name="connsiteY15" fmla="*/ 440267 h 812800"/>
                <a:gd name="connsiteX16" fmla="*/ 383823 w 417689"/>
                <a:gd name="connsiteY16" fmla="*/ 530578 h 812800"/>
                <a:gd name="connsiteX17" fmla="*/ 349956 w 417689"/>
                <a:gd name="connsiteY17" fmla="*/ 598312 h 812800"/>
                <a:gd name="connsiteX18" fmla="*/ 383823 w 417689"/>
                <a:gd name="connsiteY18" fmla="*/ 756356 h 812800"/>
                <a:gd name="connsiteX19" fmla="*/ 417689 w 417689"/>
                <a:gd name="connsiteY19"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689" h="812800">
                  <a:moveTo>
                    <a:pt x="67734" y="0"/>
                  </a:moveTo>
                  <a:cubicBezTo>
                    <a:pt x="71497" y="11289"/>
                    <a:pt x="73701" y="23224"/>
                    <a:pt x="79023" y="33867"/>
                  </a:cubicBezTo>
                  <a:cubicBezTo>
                    <a:pt x="85090" y="46002"/>
                    <a:pt x="99917" y="54271"/>
                    <a:pt x="101600" y="67734"/>
                  </a:cubicBezTo>
                  <a:cubicBezTo>
                    <a:pt x="101828" y="69559"/>
                    <a:pt x="87790" y="147086"/>
                    <a:pt x="79023" y="158045"/>
                  </a:cubicBezTo>
                  <a:cubicBezTo>
                    <a:pt x="70547" y="168640"/>
                    <a:pt x="56445" y="173097"/>
                    <a:pt x="45156" y="180623"/>
                  </a:cubicBezTo>
                  <a:cubicBezTo>
                    <a:pt x="37630" y="191912"/>
                    <a:pt x="28088" y="202091"/>
                    <a:pt x="22578" y="214489"/>
                  </a:cubicBezTo>
                  <a:cubicBezTo>
                    <a:pt x="12912" y="236237"/>
                    <a:pt x="0" y="282223"/>
                    <a:pt x="0" y="282223"/>
                  </a:cubicBezTo>
                  <a:cubicBezTo>
                    <a:pt x="3763" y="293512"/>
                    <a:pt x="1896" y="308784"/>
                    <a:pt x="11289" y="316089"/>
                  </a:cubicBezTo>
                  <a:cubicBezTo>
                    <a:pt x="37856" y="336752"/>
                    <a:pt x="73596" y="342575"/>
                    <a:pt x="101600" y="361245"/>
                  </a:cubicBezTo>
                  <a:lnTo>
                    <a:pt x="135467" y="383823"/>
                  </a:lnTo>
                  <a:cubicBezTo>
                    <a:pt x="169334" y="380060"/>
                    <a:pt x="203388" y="377715"/>
                    <a:pt x="237067" y="372534"/>
                  </a:cubicBezTo>
                  <a:cubicBezTo>
                    <a:pt x="252402" y="370175"/>
                    <a:pt x="268752" y="368943"/>
                    <a:pt x="282223" y="361245"/>
                  </a:cubicBezTo>
                  <a:cubicBezTo>
                    <a:pt x="296084" y="353324"/>
                    <a:pt x="304800" y="338667"/>
                    <a:pt x="316089" y="327378"/>
                  </a:cubicBezTo>
                  <a:cubicBezTo>
                    <a:pt x="327378" y="331141"/>
                    <a:pt x="340664" y="331233"/>
                    <a:pt x="349956" y="338667"/>
                  </a:cubicBezTo>
                  <a:cubicBezTo>
                    <a:pt x="376915" y="360234"/>
                    <a:pt x="370190" y="379133"/>
                    <a:pt x="383823" y="406400"/>
                  </a:cubicBezTo>
                  <a:cubicBezTo>
                    <a:pt x="389891" y="418535"/>
                    <a:pt x="398874" y="428978"/>
                    <a:pt x="406400" y="440267"/>
                  </a:cubicBezTo>
                  <a:cubicBezTo>
                    <a:pt x="402106" y="461740"/>
                    <a:pt x="395395" y="507433"/>
                    <a:pt x="383823" y="530578"/>
                  </a:cubicBezTo>
                  <a:cubicBezTo>
                    <a:pt x="340056" y="618110"/>
                    <a:pt x="378330" y="513190"/>
                    <a:pt x="349956" y="598312"/>
                  </a:cubicBezTo>
                  <a:cubicBezTo>
                    <a:pt x="354733" y="636530"/>
                    <a:pt x="359075" y="719232"/>
                    <a:pt x="383823" y="756356"/>
                  </a:cubicBezTo>
                  <a:cubicBezTo>
                    <a:pt x="411067" y="797224"/>
                    <a:pt x="400332" y="778088"/>
                    <a:pt x="417689" y="812800"/>
                  </a:cubicBezTo>
                </a:path>
              </a:pathLst>
            </a:custGeom>
            <a:ln>
              <a:solidFill>
                <a:srgbClr val="FF00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
        <p:nvSpPr>
          <p:cNvPr id="21" name="مستطيل 20"/>
          <p:cNvSpPr/>
          <p:nvPr/>
        </p:nvSpPr>
        <p:spPr>
          <a:xfrm>
            <a:off x="5214942" y="1428736"/>
            <a:ext cx="3143272" cy="1569660"/>
          </a:xfrm>
          <a:prstGeom prst="rect">
            <a:avLst/>
          </a:prstGeom>
        </p:spPr>
        <p:txBody>
          <a:bodyPr wrap="square">
            <a:spAutoFit/>
          </a:bodyPr>
          <a:lstStyle/>
          <a:p>
            <a:pPr lvl="0" algn="ctr" fontAlgn="base">
              <a:spcBef>
                <a:spcPct val="0"/>
              </a:spcBef>
              <a:spcAft>
                <a:spcPct val="0"/>
              </a:spcAft>
              <a:tabLst>
                <a:tab pos="233363" algn="l"/>
              </a:tabLst>
            </a:pPr>
            <a:r>
              <a:rPr lang="ar-SA" sz="3200" b="1" dirty="0" smtClean="0">
                <a:blipFill>
                  <a:blip r:embed="rId4"/>
                  <a:tile tx="0" ty="0" sx="100000" sy="100000" flip="none" algn="tl"/>
                </a:blipFill>
                <a:latin typeface="Arial" pitchFamily="34" charset="0"/>
                <a:cs typeface="Arial" pitchFamily="34" charset="0"/>
              </a:rPr>
              <a:t>يقدم مركز الجودة </a:t>
            </a:r>
          </a:p>
          <a:p>
            <a:pPr lvl="0" algn="ctr" fontAlgn="base">
              <a:spcBef>
                <a:spcPct val="0"/>
              </a:spcBef>
              <a:spcAft>
                <a:spcPct val="0"/>
              </a:spcAft>
              <a:tabLst>
                <a:tab pos="233363" algn="l"/>
              </a:tabLst>
            </a:pPr>
            <a:r>
              <a:rPr lang="ar-SA" sz="3200" b="1" dirty="0" smtClean="0">
                <a:blipFill>
                  <a:blip r:embed="rId4"/>
                  <a:tile tx="0" ty="0" sx="100000" sy="100000" flip="none" algn="tl"/>
                </a:blipFill>
                <a:latin typeface="Arial" pitchFamily="34" charset="0"/>
                <a:cs typeface="Arial" pitchFamily="34" charset="0"/>
              </a:rPr>
              <a:t>تعاوناً </a:t>
            </a:r>
          </a:p>
          <a:p>
            <a:pPr lvl="0" algn="ctr" fontAlgn="base">
              <a:spcBef>
                <a:spcPct val="0"/>
              </a:spcBef>
              <a:spcAft>
                <a:spcPct val="0"/>
              </a:spcAft>
              <a:tabLst>
                <a:tab pos="233363" algn="l"/>
              </a:tabLst>
            </a:pPr>
            <a:r>
              <a:rPr lang="ar-SA" sz="3200" b="1" dirty="0" smtClean="0">
                <a:blipFill>
                  <a:blip r:embed="rId4"/>
                  <a:tile tx="0" ty="0" sx="100000" sy="100000" flip="none" algn="tl"/>
                </a:blipFill>
                <a:latin typeface="Arial" pitchFamily="34" charset="0"/>
                <a:cs typeface="Arial" pitchFamily="34" charset="0"/>
              </a:rPr>
              <a:t>مع قسم اللغة العربية</a:t>
            </a:r>
            <a:endParaRPr lang="en-US" sz="3200" b="1" dirty="0" smtClean="0">
              <a:blipFill>
                <a:blip r:embed="rId4"/>
                <a:tile tx="0" ty="0" sx="100000" sy="100000" flip="none" algn="tl"/>
              </a:blipFill>
              <a:latin typeface="Arial" pitchFamily="34" charset="0"/>
              <a:cs typeface="Arial" pitchFamily="34" charset="0"/>
            </a:endParaRPr>
          </a:p>
        </p:txBody>
      </p:sp>
      <p:sp>
        <p:nvSpPr>
          <p:cNvPr id="12" name="شريط إلى الأعلى 11"/>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4000496" y="6286520"/>
            <a:ext cx="857256"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مربع نص 16"/>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2</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anim calcmode="lin" valueType="num">
                                      <p:cBhvr>
                                        <p:cTn id="16" dur="2000" fill="hold"/>
                                        <p:tgtEl>
                                          <p:spTgt spid="22"/>
                                        </p:tgtEl>
                                        <p:attrNameLst>
                                          <p:attrName>style.rotation</p:attrName>
                                        </p:attrNameLst>
                                      </p:cBhvr>
                                      <p:tavLst>
                                        <p:tav tm="0">
                                          <p:val>
                                            <p:fltVal val="720"/>
                                          </p:val>
                                        </p:tav>
                                        <p:tav tm="100000">
                                          <p:val>
                                            <p:fltVal val="0"/>
                                          </p:val>
                                        </p:tav>
                                      </p:tavLst>
                                    </p:anim>
                                    <p:anim calcmode="lin" valueType="num">
                                      <p:cBhvr>
                                        <p:cTn id="17" dur="2000" fill="hold"/>
                                        <p:tgtEl>
                                          <p:spTgt spid="22"/>
                                        </p:tgtEl>
                                        <p:attrNameLst>
                                          <p:attrName>ppt_h</p:attrName>
                                        </p:attrNameLst>
                                      </p:cBhvr>
                                      <p:tavLst>
                                        <p:tav tm="0">
                                          <p:val>
                                            <p:fltVal val="0"/>
                                          </p:val>
                                        </p:tav>
                                        <p:tav tm="100000">
                                          <p:val>
                                            <p:strVal val="#ppt_h"/>
                                          </p:val>
                                        </p:tav>
                                      </p:tavLst>
                                    </p:anim>
                                    <p:anim calcmode="lin" valueType="num">
                                      <p:cBhvr>
                                        <p:cTn id="18"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1"/>
                                        </p:tgtEl>
                                        <p:attrNameLst>
                                          <p:attrName>style.visibility</p:attrName>
                                        </p:attrNameLst>
                                      </p:cBhvr>
                                      <p:to>
                                        <p:strVal val="visible"/>
                                      </p:to>
                                    </p:set>
                                    <p:anim calcmode="discrete" valueType="clr">
                                      <p:cBhvr override="childStyle">
                                        <p:cTn id="23" dur="100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21"/>
                                        </p:tgtEl>
                                        <p:attrNameLst>
                                          <p:attrName>fillcolor</p:attrName>
                                        </p:attrNameLst>
                                      </p:cBhvr>
                                      <p:tavLst>
                                        <p:tav tm="0">
                                          <p:val>
                                            <p:clrVal>
                                              <a:schemeClr val="accent2"/>
                                            </p:clrVal>
                                          </p:val>
                                        </p:tav>
                                        <p:tav tm="50000">
                                          <p:val>
                                            <p:clrVal>
                                              <a:schemeClr val="hlink"/>
                                            </p:clrVal>
                                          </p:val>
                                        </p:tav>
                                      </p:tavLst>
                                    </p:anim>
                                    <p:set>
                                      <p:cBhvr>
                                        <p:cTn id="25" dur="1000"/>
                                        <p:tgtEl>
                                          <p:spTgt spid="21"/>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1000" fill="hold"/>
                                        <p:tgtEl>
                                          <p:spTgt spid="21"/>
                                        </p:tgtEl>
                                        <p:attrNameLst>
                                          <p:attrName>style.color</p:attrName>
                                        </p:attrNameLst>
                                      </p:cBhvr>
                                      <p:to>
                                        <p:clrVal>
                                          <a:schemeClr val="accent2"/>
                                        </p:clrVal>
                                      </p:to>
                                    </p:set>
                                    <p:set>
                                      <p:cBhvr>
                                        <p:cTn id="30" dur="1000" fill="hold"/>
                                        <p:tgtEl>
                                          <p:spTgt spid="21"/>
                                        </p:tgtEl>
                                        <p:attrNameLst>
                                          <p:attrName>fillcolor</p:attrName>
                                        </p:attrNameLst>
                                      </p:cBhvr>
                                      <p:to>
                                        <p:clrVal>
                                          <a:schemeClr val="accent2"/>
                                        </p:clrVal>
                                      </p:to>
                                    </p:set>
                                    <p:set>
                                      <p:cBhvr>
                                        <p:cTn id="31" dur="10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إدارة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428736"/>
            <a:ext cx="4572032" cy="461665"/>
          </a:xfrm>
          <a:prstGeom prst="rect">
            <a:avLst/>
          </a:prstGeom>
        </p:spPr>
        <p:txBody>
          <a:bodyPr wrap="square">
            <a:spAutoFit/>
          </a:bodyPr>
          <a:lstStyle/>
          <a:p>
            <a:endParaRPr lang="ar-SA" sz="2400" b="1" dirty="0" smtClean="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5786446" y="1071546"/>
            <a:ext cx="2000264" cy="369332"/>
          </a:xfrm>
          <a:prstGeom prst="rect">
            <a:avLst/>
          </a:prstGeom>
          <a:noFill/>
        </p:spPr>
        <p:txBody>
          <a:bodyPr wrap="square" rtlCol="1">
            <a:spAutoFit/>
          </a:bodyPr>
          <a:lstStyle/>
          <a:p>
            <a:endParaRPr lang="ar-SA" b="1" dirty="0">
              <a:solidFill>
                <a:schemeClr val="bg1"/>
              </a:solidFill>
            </a:endParaRPr>
          </a:p>
        </p:txBody>
      </p:sp>
      <p:sp>
        <p:nvSpPr>
          <p:cNvPr id="25" name="مستطيل 24"/>
          <p:cNvSpPr/>
          <p:nvPr/>
        </p:nvSpPr>
        <p:spPr>
          <a:xfrm>
            <a:off x="3286116" y="1428736"/>
            <a:ext cx="4929222" cy="3637919"/>
          </a:xfrm>
          <a:prstGeom prst="rect">
            <a:avLst/>
          </a:prstGeom>
        </p:spPr>
        <p:txBody>
          <a:bodyPr wrap="square">
            <a:spAutoFit/>
          </a:bodyPr>
          <a:lstStyle/>
          <a:p>
            <a:pPr>
              <a:lnSpc>
                <a:spcPct val="80000"/>
              </a:lnSpc>
              <a:buFont typeface="Wingdings" pitchFamily="2" charset="2"/>
              <a:buChar char="ü"/>
            </a:pPr>
            <a:r>
              <a:rPr lang="ar-SA" sz="2400" b="1" dirty="0" smtClean="0">
                <a:solidFill>
                  <a:schemeClr val="tx2"/>
                </a:solidFill>
              </a:rPr>
              <a:t>دعم وتأييد الإدارة العليا لنظام إدارة الجودة الشاملة</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تهيئة مناخ العمل والثقافة التنظيمية للمؤسسة التعليمية .</a:t>
            </a:r>
          </a:p>
          <a:p>
            <a:pPr>
              <a:lnSpc>
                <a:spcPct val="80000"/>
              </a:lnSpc>
              <a:buFont typeface="Wingdings" pitchFamily="2" charset="2"/>
              <a:buChar char="ü"/>
            </a:pPr>
            <a:r>
              <a:rPr lang="ar-SA" sz="2400" b="1" dirty="0" smtClean="0">
                <a:solidFill>
                  <a:schemeClr val="tx2"/>
                </a:solidFill>
              </a:rPr>
              <a:t>قياس الأداء للجودة.</a:t>
            </a:r>
            <a:endParaRPr lang="en-US" sz="2400" b="1" dirty="0" smtClean="0">
              <a:solidFill>
                <a:schemeClr val="tx2"/>
              </a:solidFill>
            </a:endParaRPr>
          </a:p>
          <a:p>
            <a:pPr>
              <a:lnSpc>
                <a:spcPct val="80000"/>
              </a:lnSpc>
              <a:buFont typeface="Wingdings" pitchFamily="2" charset="2"/>
              <a:buChar char="ü"/>
            </a:pPr>
            <a:r>
              <a:rPr lang="ar-SA" sz="2400" b="1" dirty="0" smtClean="0">
                <a:solidFill>
                  <a:schemeClr val="tx2"/>
                </a:solidFill>
              </a:rPr>
              <a:t>الإدارة الفاعلة للموارد البشرية بالمؤسسة التعليمية.</a:t>
            </a:r>
            <a:endParaRPr lang="en-US" sz="2400" b="1" dirty="0" smtClean="0">
              <a:solidFill>
                <a:schemeClr val="tx2"/>
              </a:solidFill>
            </a:endParaRPr>
          </a:p>
          <a:p>
            <a:pPr>
              <a:lnSpc>
                <a:spcPct val="80000"/>
              </a:lnSpc>
              <a:buFont typeface="Wingdings" pitchFamily="2" charset="2"/>
              <a:buChar char="ü"/>
            </a:pPr>
            <a:r>
              <a:rPr lang="ar-SA" sz="2400" b="1" dirty="0" smtClean="0">
                <a:solidFill>
                  <a:schemeClr val="tx2"/>
                </a:solidFill>
              </a:rPr>
              <a:t>التعليم والتدريب المستمر لكافة الأفراد</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مشاركة جميع العاملين في الجهود المبذولة لتحسين مستوى الأداء</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تأسيس نظام معلومات دقيق لإدارة الجودة الشاملة</a:t>
            </a:r>
            <a:r>
              <a:rPr lang="en-US" sz="2400" b="1" dirty="0" smtClean="0">
                <a:solidFill>
                  <a:schemeClr val="tx2"/>
                </a:solidFill>
              </a:rPr>
              <a:t>.</a:t>
            </a: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2643174" y="1859340"/>
            <a:ext cx="5715040" cy="3139321"/>
          </a:xfrm>
          <a:prstGeom prst="rect">
            <a:avLst/>
          </a:prstGeom>
        </p:spPr>
        <p:txBody>
          <a:bodyPr wrap="square">
            <a:spAutoFit/>
          </a:bodyPr>
          <a:lstStyle/>
          <a:p>
            <a:r>
              <a:rPr lang="ar-SA" sz="2000" b="1" dirty="0" smtClean="0"/>
              <a:t>تعبر الجودة بدقة عن جوهرها وحالتها، بما في ذلك كل أبعادها (</a:t>
            </a:r>
            <a:r>
              <a:rPr lang="ar-SA" sz="2000" b="1" dirty="0" err="1" smtClean="0"/>
              <a:t>مدخلات</a:t>
            </a:r>
            <a:r>
              <a:rPr lang="ar-SA" sz="2000" b="1" dirty="0" smtClean="0"/>
              <a:t>، عمليات، مخرجات) قريبة وبعيدة وتغذية راجعة وكذا التفاعلات المتواصلة التي تؤدي إلى تحقيق الأهداف المنشودة والمناسبة لمجتمع معين وعلى قدر سلامة الجوهر تتفاوت مستويات الجودة </a:t>
            </a:r>
            <a:r>
              <a:rPr lang="ar-SA" sz="2000" b="1" dirty="0" err="1" smtClean="0"/>
              <a:t>و</a:t>
            </a:r>
            <a:r>
              <a:rPr lang="ar-SA" sz="2000" b="1" dirty="0" smtClean="0"/>
              <a:t> الجودة في التعليم تعني إيجابية النظام التعليمي بمعنى أن تكون المخرجات بشكل جيد ومتفقة مع أهداف النظام من حيث احتياجات المجتمع ككل في تطوره ونموه واحتياجات الفرد باعتباره وحدة بناء هذا المجتمع. ومن هنا نميز بين ثلاثة جوانب في معنى الجودة الشاملة في التعليم وهي :</a:t>
            </a:r>
            <a:r>
              <a:rPr lang="ar-SA" dirty="0" smtClean="0"/>
              <a:t/>
            </a:r>
            <a:br>
              <a:rPr lang="ar-SA" dirty="0" smtClean="0"/>
            </a:br>
            <a:endParaRPr lang="ar-SA" dirty="0"/>
          </a:p>
        </p:txBody>
      </p:sp>
      <p:sp>
        <p:nvSpPr>
          <p:cNvPr id="25" name="مستطيل 24"/>
          <p:cNvSpPr/>
          <p:nvPr/>
        </p:nvSpPr>
        <p:spPr>
          <a:xfrm>
            <a:off x="3286116" y="1071546"/>
            <a:ext cx="4143404" cy="369332"/>
          </a:xfrm>
          <a:prstGeom prst="rect">
            <a:avLst/>
          </a:prstGeom>
        </p:spPr>
        <p:txBody>
          <a:bodyPr wrap="square">
            <a:spAutoFit/>
          </a:bodyPr>
          <a:lstStyle/>
          <a:p>
            <a:pPr algn="ctr"/>
            <a:r>
              <a:rPr lang="ar-SA" b="1" dirty="0" smtClean="0"/>
              <a:t>تسليط الضوء على التعريف الدقيق للجودة الشاملة</a:t>
            </a: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صورة 23" descr="38221-09-07-791751507.jpg"/>
          <p:cNvPicPr>
            <a:picLocks noChangeAspect="1"/>
          </p:cNvPicPr>
          <p:nvPr/>
        </p:nvPicPr>
        <p:blipFill>
          <a:blip r:embed="rId3"/>
          <a:stretch>
            <a:fillRect/>
          </a:stretch>
        </p:blipFill>
        <p:spPr>
          <a:xfrm>
            <a:off x="357158" y="857232"/>
            <a:ext cx="1928826" cy="17145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مستطيل 24"/>
          <p:cNvSpPr/>
          <p:nvPr/>
        </p:nvSpPr>
        <p:spPr>
          <a:xfrm>
            <a:off x="2286000" y="-1049149"/>
            <a:ext cx="4572000" cy="1200329"/>
          </a:xfrm>
          <a:prstGeom prst="rect">
            <a:avLst/>
          </a:prstGeom>
        </p:spPr>
        <p:txBody>
          <a:bodyPr>
            <a:spAutoFit/>
          </a:bodyPr>
          <a:lstStyle/>
          <a:p>
            <a:r>
              <a:rPr lang="ar-SA" dirty="0" smtClean="0"/>
              <a:t/>
            </a:r>
            <a:br>
              <a:rPr lang="ar-SA" dirty="0" smtClean="0"/>
            </a:br>
            <a:r>
              <a:rPr lang="ar-SA" dirty="0" smtClean="0"/>
              <a:t/>
            </a:r>
            <a:br>
              <a:rPr lang="ar-SA" dirty="0" smtClean="0"/>
            </a:br>
            <a:r>
              <a:rPr lang="ar-SA" dirty="0" smtClean="0"/>
              <a:t/>
            </a:r>
            <a:br>
              <a:rPr lang="ar-SA" dirty="0" smtClean="0"/>
            </a:br>
            <a:endParaRPr lang="ar-SA" dirty="0"/>
          </a:p>
        </p:txBody>
      </p:sp>
      <p:graphicFrame>
        <p:nvGraphicFramePr>
          <p:cNvPr id="30" name="رسم تخطيطي 29"/>
          <p:cNvGraphicFramePr/>
          <p:nvPr/>
        </p:nvGraphicFramePr>
        <p:xfrm>
          <a:off x="2500298" y="1428736"/>
          <a:ext cx="64055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مربع نص 30"/>
          <p:cNvSpPr txBox="1"/>
          <p:nvPr/>
        </p:nvSpPr>
        <p:spPr>
          <a:xfrm>
            <a:off x="3143240" y="1714488"/>
            <a:ext cx="1214446" cy="369332"/>
          </a:xfrm>
          <a:prstGeom prst="rect">
            <a:avLst/>
          </a:prstGeom>
          <a:noFill/>
        </p:spPr>
        <p:txBody>
          <a:bodyPr wrap="square" rtlCol="1">
            <a:spAutoFit/>
          </a:bodyPr>
          <a:lstStyle/>
          <a:p>
            <a:r>
              <a:rPr lang="ar-SA" b="1" dirty="0" smtClean="0">
                <a:solidFill>
                  <a:srgbClr val="FFFF00"/>
                </a:solidFill>
              </a:rPr>
              <a:t>جودة التصميم</a:t>
            </a:r>
            <a:endParaRPr lang="ar-SA" b="1" dirty="0">
              <a:solidFill>
                <a:srgbClr val="FFFF00"/>
              </a:solidFill>
            </a:endParaRPr>
          </a:p>
        </p:txBody>
      </p:sp>
      <p:sp>
        <p:nvSpPr>
          <p:cNvPr id="32" name="مربع نص 31"/>
          <p:cNvSpPr txBox="1"/>
          <p:nvPr/>
        </p:nvSpPr>
        <p:spPr>
          <a:xfrm>
            <a:off x="4429124" y="1571612"/>
            <a:ext cx="3500462" cy="707886"/>
          </a:xfrm>
          <a:prstGeom prst="rect">
            <a:avLst/>
          </a:prstGeom>
          <a:noFill/>
        </p:spPr>
        <p:txBody>
          <a:bodyPr wrap="square" rtlCol="1">
            <a:spAutoFit/>
          </a:bodyPr>
          <a:lstStyle/>
          <a:p>
            <a:r>
              <a:rPr lang="ar-SA" sz="2000" b="1" dirty="0" smtClean="0">
                <a:solidFill>
                  <a:srgbClr val="FFFF00"/>
                </a:solidFill>
              </a:rPr>
              <a:t>وتعني تحديد المواصفات والخصائص التي ينبغي أن تراعى في التخطيط للعمل.</a:t>
            </a:r>
            <a:endParaRPr lang="ar-SA" sz="2000" b="1" dirty="0">
              <a:solidFill>
                <a:srgbClr val="FFFF00"/>
              </a:solidFill>
            </a:endParaRPr>
          </a:p>
        </p:txBody>
      </p:sp>
      <p:sp>
        <p:nvSpPr>
          <p:cNvPr id="33" name="مربع نص 32"/>
          <p:cNvSpPr txBox="1"/>
          <p:nvPr/>
        </p:nvSpPr>
        <p:spPr>
          <a:xfrm>
            <a:off x="4429124" y="3071810"/>
            <a:ext cx="3571900" cy="707886"/>
          </a:xfrm>
          <a:prstGeom prst="rect">
            <a:avLst/>
          </a:prstGeom>
          <a:noFill/>
        </p:spPr>
        <p:txBody>
          <a:bodyPr wrap="square" rtlCol="1">
            <a:spAutoFit/>
          </a:bodyPr>
          <a:lstStyle/>
          <a:p>
            <a:r>
              <a:rPr lang="ar-SA" sz="2000" b="1" dirty="0" smtClean="0">
                <a:solidFill>
                  <a:srgbClr val="FFFF00"/>
                </a:solidFill>
              </a:rPr>
              <a:t>يعني القيام بالأعمال وفق المعايير المحددة</a:t>
            </a:r>
            <a:r>
              <a:rPr lang="ar-SA" b="1" dirty="0" smtClean="0">
                <a:solidFill>
                  <a:srgbClr val="FFFFFF"/>
                </a:solidFill>
              </a:rPr>
              <a:t>.</a:t>
            </a:r>
            <a:endParaRPr lang="ar-SA" b="1" dirty="0">
              <a:solidFill>
                <a:srgbClr val="FFFFFF"/>
              </a:solidFill>
            </a:endParaRPr>
          </a:p>
        </p:txBody>
      </p:sp>
      <p:sp>
        <p:nvSpPr>
          <p:cNvPr id="34" name="مربع نص 33"/>
          <p:cNvSpPr txBox="1"/>
          <p:nvPr/>
        </p:nvSpPr>
        <p:spPr>
          <a:xfrm>
            <a:off x="3143240" y="3214686"/>
            <a:ext cx="1214446" cy="369332"/>
          </a:xfrm>
          <a:prstGeom prst="rect">
            <a:avLst/>
          </a:prstGeom>
          <a:noFill/>
        </p:spPr>
        <p:txBody>
          <a:bodyPr wrap="square" rtlCol="1">
            <a:spAutoFit/>
          </a:bodyPr>
          <a:lstStyle/>
          <a:p>
            <a:r>
              <a:rPr lang="ar-SA" b="1" dirty="0" smtClean="0">
                <a:solidFill>
                  <a:srgbClr val="FFFF00"/>
                </a:solidFill>
              </a:rPr>
              <a:t>جودة الأداء</a:t>
            </a:r>
            <a:endParaRPr lang="ar-SA" b="1" dirty="0">
              <a:solidFill>
                <a:srgbClr val="FFFF00"/>
              </a:solidFill>
            </a:endParaRPr>
          </a:p>
        </p:txBody>
      </p:sp>
      <p:sp>
        <p:nvSpPr>
          <p:cNvPr id="35" name="مربع نص 34"/>
          <p:cNvSpPr txBox="1"/>
          <p:nvPr/>
        </p:nvSpPr>
        <p:spPr>
          <a:xfrm>
            <a:off x="3214678" y="4714884"/>
            <a:ext cx="1285884" cy="369332"/>
          </a:xfrm>
          <a:prstGeom prst="rect">
            <a:avLst/>
          </a:prstGeom>
          <a:noFill/>
        </p:spPr>
        <p:txBody>
          <a:bodyPr wrap="square" rtlCol="1">
            <a:spAutoFit/>
          </a:bodyPr>
          <a:lstStyle/>
          <a:p>
            <a:r>
              <a:rPr lang="ar-SA" b="1" dirty="0" smtClean="0">
                <a:solidFill>
                  <a:srgbClr val="FFFF00"/>
                </a:solidFill>
              </a:rPr>
              <a:t>جودة المخرج</a:t>
            </a:r>
            <a:endParaRPr lang="ar-SA" b="1" dirty="0">
              <a:solidFill>
                <a:srgbClr val="FFFF00"/>
              </a:solidFill>
            </a:endParaRPr>
          </a:p>
        </p:txBody>
      </p:sp>
      <p:sp>
        <p:nvSpPr>
          <p:cNvPr id="36" name="مربع نص 35"/>
          <p:cNvSpPr txBox="1"/>
          <p:nvPr/>
        </p:nvSpPr>
        <p:spPr>
          <a:xfrm>
            <a:off x="4857752" y="4357694"/>
            <a:ext cx="2786082" cy="923330"/>
          </a:xfrm>
          <a:prstGeom prst="rect">
            <a:avLst/>
          </a:prstGeom>
          <a:noFill/>
        </p:spPr>
        <p:txBody>
          <a:bodyPr wrap="square" rtlCol="1">
            <a:spAutoFit/>
          </a:bodyPr>
          <a:lstStyle/>
          <a:p>
            <a:r>
              <a:rPr lang="ar-SA" b="1" dirty="0" smtClean="0">
                <a:solidFill>
                  <a:srgbClr val="FFFF00"/>
                </a:solidFill>
              </a:rPr>
              <a:t>وتعني الحصول على منتج تعليمي وخدمات تعليمية وفق الخصائص والمواصفات المتوقعة.</a:t>
            </a:r>
            <a:endParaRPr lang="ar-SA" b="1" dirty="0">
              <a:solidFill>
                <a:srgbClr val="FFFF00"/>
              </a:solidFill>
            </a:endParaRPr>
          </a:p>
        </p:txBody>
      </p:sp>
      <p:sp>
        <p:nvSpPr>
          <p:cNvPr id="39" name="شريط إلى الأعلى 3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5" name="Picture 2" descr="عرض التفاصيل"/>
          <p:cNvPicPr>
            <a:picLocks noChangeAspect="1" noChangeArrowheads="1"/>
          </p:cNvPicPr>
          <p:nvPr/>
        </p:nvPicPr>
        <p:blipFill>
          <a:blip r:embed="rId8"/>
          <a:srcRect/>
          <a:stretch>
            <a:fillRect/>
          </a:stretch>
        </p:blipFill>
        <p:spPr bwMode="auto">
          <a:xfrm rot="21307252">
            <a:off x="1388613" y="1317182"/>
            <a:ext cx="769304" cy="769305"/>
          </a:xfrm>
          <a:prstGeom prst="rect">
            <a:avLst/>
          </a:prstGeom>
          <a:ln>
            <a:noFill/>
          </a:ln>
          <a:effectLst>
            <a:reflection blurRad="6350" stA="50000" endA="295" endPos="92000" dist="101600" dir="5400000" sy="-100000" algn="bl" rotWithShape="0"/>
            <a:softEdge rad="112500"/>
          </a:effectLst>
          <a:scene3d>
            <a:camera prst="orthographicFront"/>
            <a:lightRig rig="threePt" dir="t"/>
          </a:scene3d>
          <a:sp3d>
            <a:bevelT/>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ox(i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071546"/>
            <a:ext cx="5572164" cy="3539430"/>
          </a:xfrm>
          <a:prstGeom prst="rect">
            <a:avLst/>
          </a:prstGeom>
          <a:noFill/>
        </p:spPr>
        <p:txBody>
          <a:bodyPr wrap="square" rtlCol="1">
            <a:spAutoFit/>
          </a:bodyPr>
          <a:lstStyle/>
          <a:p>
            <a:pPr marL="609600" indent="-609600"/>
            <a:r>
              <a:rPr lang="ar-SA" sz="2800" dirty="0" smtClean="0">
                <a:solidFill>
                  <a:schemeClr val="tx2"/>
                </a:solidFill>
                <a:latin typeface="Arial" pitchFamily="34" charset="0"/>
                <a:cs typeface="Arial" pitchFamily="34" charset="0"/>
              </a:rPr>
              <a:t>اعتماداً على ما سبق يمكننا تحديد تعريف للجودة التعليمية على أنها:"مجموعة من المعايير والخصائص الواجب توافرها في جميع عناصر العملية التعليمية في المؤسسة التربوية وذلك فيما يتعلق منها </a:t>
            </a:r>
            <a:r>
              <a:rPr lang="ar-SA" sz="2800" dirty="0" err="1" smtClean="0">
                <a:solidFill>
                  <a:schemeClr val="tx2"/>
                </a:solidFill>
                <a:latin typeface="Arial" pitchFamily="34" charset="0"/>
                <a:cs typeface="Arial" pitchFamily="34" charset="0"/>
              </a:rPr>
              <a:t>بالمدخلات</a:t>
            </a:r>
            <a:r>
              <a:rPr lang="ar-SA" sz="2800" dirty="0" smtClean="0">
                <a:solidFill>
                  <a:schemeClr val="tx2"/>
                </a:solidFill>
                <a:latin typeface="Arial" pitchFamily="34" charset="0"/>
                <a:cs typeface="Arial" pitchFamily="34" charset="0"/>
              </a:rPr>
              <a:t> والعمليات والمخرجات التي من شأنها تحقيق الأهداف المطلوبة للفرد والمؤسسة والمجتمع وفقاً للإمكانات المادية والبشرية. </a:t>
            </a:r>
            <a:endParaRPr lang="en-US" sz="2800" dirty="0">
              <a:solidFill>
                <a:schemeClr val="tx2"/>
              </a:solidFill>
              <a:latin typeface="Arial" pitchFamily="34" charset="0"/>
              <a:cs typeface="Arial" pitchFamily="34" charset="0"/>
            </a:endParaRPr>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857488" y="1720840"/>
            <a:ext cx="5214974" cy="3754874"/>
          </a:xfrm>
          <a:prstGeom prst="rect">
            <a:avLst/>
          </a:prstGeom>
        </p:spPr>
        <p:txBody>
          <a:bodyPr wrap="square">
            <a:spAutoFit/>
          </a:bodyPr>
          <a:lstStyle/>
          <a:p>
            <a:pPr marL="609600" indent="-609600"/>
            <a:r>
              <a:rPr lang="ar-SA" sz="2000" b="1" dirty="0" smtClean="0"/>
              <a:t>إن تحديات ثورة المعلومات التكنولوجية التي يواجهها العالم المعاصر جعلت من نظام الجودة الشاملة الحل الأمثل لمواجهة مشكلاته الإنتاجية ولقد أثبت هذا الأسلوب جدارته، لذلك أصبحت كافة مؤسسات العالم اليوم بما فيها المؤسسات التعليمية أحوج ما تكون إلى الارتقاء بالإنتاجية وتحسين الجودة لمواجهة صور التحديات والتغيرات التي تسير في سياق البقاء للأفضل، ولكي تستطيع الدول إيجاد موقعها على الخريطة في عالم الثورة التكنولوجية وثورة المعلومات ويمكننا أن نوجز مجموعة من الفوائد التي يمكن أن تتحقق في حالة تطبيق الجودة الشاملة في التعليم ومنها: </a:t>
            </a:r>
            <a:r>
              <a:rPr lang="ar-SA" dirty="0" smtClean="0"/>
              <a:t/>
            </a:r>
            <a:br>
              <a:rPr lang="ar-SA" dirty="0" smtClean="0"/>
            </a:br>
            <a:r>
              <a:rPr lang="ar-SA" b="1" dirty="0" smtClean="0">
                <a:solidFill>
                  <a:srgbClr val="002060"/>
                </a:solidFill>
              </a:rPr>
              <a:t>.</a:t>
            </a:r>
            <a:endParaRPr lang="en-US" dirty="0">
              <a:solidFill>
                <a:srgbClr val="002060"/>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857488" y="1720840"/>
            <a:ext cx="5214974" cy="677108"/>
          </a:xfrm>
          <a:prstGeom prst="rect">
            <a:avLst/>
          </a:prstGeom>
        </p:spPr>
        <p:txBody>
          <a:bodyPr wrap="square">
            <a:spAutoFit/>
          </a:bodyPr>
          <a:lstStyle/>
          <a:p>
            <a:pPr marL="609600" indent="-609600"/>
            <a:r>
              <a:rPr lang="ar-SA" sz="2000" b="1" dirty="0" smtClean="0"/>
              <a:t> </a:t>
            </a:r>
            <a:r>
              <a:rPr lang="ar-SA" dirty="0" smtClean="0"/>
              <a:t/>
            </a:r>
            <a:br>
              <a:rPr lang="ar-SA" dirty="0" smtClean="0"/>
            </a:br>
            <a:endParaRPr lang="en-US" dirty="0">
              <a:solidFill>
                <a:srgbClr val="002060"/>
              </a:solidFill>
            </a:endParaRPr>
          </a:p>
        </p:txBody>
      </p:sp>
      <p:sp>
        <p:nvSpPr>
          <p:cNvPr id="27" name="مستطيل 26"/>
          <p:cNvSpPr/>
          <p:nvPr/>
        </p:nvSpPr>
        <p:spPr>
          <a:xfrm>
            <a:off x="2714612" y="1443841"/>
            <a:ext cx="5572164" cy="4708981"/>
          </a:xfrm>
          <a:prstGeom prst="rect">
            <a:avLst/>
          </a:prstGeom>
        </p:spPr>
        <p:txBody>
          <a:bodyPr wrap="square">
            <a:spAutoFit/>
          </a:bodyPr>
          <a:lstStyle/>
          <a:p>
            <a:r>
              <a:rPr lang="ar-SA" sz="2200" b="1" dirty="0" smtClean="0"/>
              <a:t>دراسة متطلبات المجتمع واحتياجات أفراده والوفاء بتلك الاحتياجات.</a:t>
            </a:r>
            <a:br>
              <a:rPr lang="ar-SA" sz="2200" b="1" dirty="0" smtClean="0"/>
            </a:br>
            <a:r>
              <a:rPr lang="ar-SA" sz="2200" b="1" dirty="0" smtClean="0"/>
              <a:t>ـ أداء الأعمال بشكل صحيح وفي أقل وقت وجهد وتكلفة أيضا.</a:t>
            </a:r>
            <a:br>
              <a:rPr lang="ar-SA" sz="2200" b="1" dirty="0" smtClean="0"/>
            </a:br>
            <a:r>
              <a:rPr lang="ar-SA" sz="2200" b="1" dirty="0" smtClean="0"/>
              <a:t>ـ تنمية التفاعل والتواصل داخل جماعة العمل.</a:t>
            </a:r>
            <a:br>
              <a:rPr lang="ar-SA" sz="2200" b="1" dirty="0" smtClean="0"/>
            </a:br>
            <a:r>
              <a:rPr lang="ar-SA" sz="2200" b="1" dirty="0" smtClean="0"/>
              <a:t>ـ إشباع حاجات المتعلمين وزيادة بالرضا.</a:t>
            </a:r>
            <a:br>
              <a:rPr lang="ar-SA" sz="2200" b="1" dirty="0" smtClean="0"/>
            </a:br>
            <a:r>
              <a:rPr lang="ar-SA" sz="2200" b="1" dirty="0" smtClean="0"/>
              <a:t>ـ تحسين جودة المتعلم في الجوانب المعرفية، </a:t>
            </a:r>
            <a:r>
              <a:rPr lang="ar-SA" sz="2200" b="1" dirty="0" err="1" smtClean="0"/>
              <a:t>المهارية</a:t>
            </a:r>
            <a:r>
              <a:rPr lang="ar-SA" sz="2200" b="1" dirty="0" smtClean="0"/>
              <a:t> والأخلاقية.</a:t>
            </a:r>
            <a:br>
              <a:rPr lang="ar-SA" sz="2200" b="1" dirty="0" smtClean="0"/>
            </a:br>
            <a:r>
              <a:rPr lang="ar-SA" sz="2200" b="1" dirty="0" smtClean="0"/>
              <a:t>ـ الإسهام في حل المشكلات التي تعوق العملية التعليمية.</a:t>
            </a:r>
            <a:br>
              <a:rPr lang="ar-SA" sz="2200" b="1" dirty="0" smtClean="0"/>
            </a:br>
            <a:r>
              <a:rPr lang="ar-SA" sz="2200" b="1" dirty="0" smtClean="0"/>
              <a:t>ـ تحقيق الرقابة الفعالة والمستمرة لعملية التعلم والتعليم.</a:t>
            </a:r>
            <a:br>
              <a:rPr lang="ar-SA" sz="2200" b="1" dirty="0" smtClean="0"/>
            </a:br>
            <a:r>
              <a:rPr lang="ar-SA" sz="2200" b="1" dirty="0" smtClean="0"/>
              <a:t>ـ تحقيق مكاسب مادية وخبرات نوعية للعاملين في المؤسسة وأفراد المجتمع المحلي.</a:t>
            </a:r>
          </a:p>
          <a:p>
            <a:r>
              <a:rPr lang="ar-SA" dirty="0" smtClean="0"/>
              <a:t/>
            </a:r>
            <a:br>
              <a:rPr lang="ar-SA" dirty="0" smtClean="0"/>
            </a:br>
            <a:endParaRPr lang="ar-SA" dirty="0"/>
          </a:p>
        </p:txBody>
      </p:sp>
      <p:sp>
        <p:nvSpPr>
          <p:cNvPr id="30" name="شريط إلى الأعلى 29"/>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ar-SA" sz="4800" b="1" dirty="0" smtClean="0">
                <a:solidFill>
                  <a:srgbClr val="FF3300"/>
                </a:solidFill>
              </a:rPr>
              <a:t>نشاط تدريبي</a:t>
            </a:r>
            <a:endParaRPr lang="en-US" sz="4800" b="1" dirty="0" smtClean="0">
              <a:solidFill>
                <a:srgbClr val="FF3300"/>
              </a:solidFill>
            </a:endParaRPr>
          </a:p>
        </p:txBody>
      </p:sp>
      <p:sp>
        <p:nvSpPr>
          <p:cNvPr id="78851" name="Rectangle 3"/>
          <p:cNvSpPr>
            <a:spLocks noGrp="1" noChangeArrowheads="1"/>
          </p:cNvSpPr>
          <p:nvPr>
            <p:ph type="body" idx="1"/>
          </p:nvPr>
        </p:nvSpPr>
        <p:spPr/>
        <p:txBody>
          <a:bodyPr/>
          <a:lstStyle/>
          <a:p>
            <a:r>
              <a:rPr lang="ar-SA" sz="5400" b="1" dirty="0" smtClean="0">
                <a:ln w="1905"/>
                <a:solidFill>
                  <a:srgbClr val="C00000"/>
                </a:solidFill>
                <a:effectLst>
                  <a:innerShdw blurRad="69850" dist="43180" dir="5400000">
                    <a:srgbClr val="000000">
                      <a:alpha val="65000"/>
                    </a:srgbClr>
                  </a:innerShdw>
                </a:effectLst>
              </a:rPr>
              <a:t>كيفية ضبط الجودة في التعليم</a:t>
            </a:r>
            <a:endParaRPr lang="ar-SA" sz="5400" b="1" dirty="0">
              <a:ln w="1905"/>
              <a:solidFill>
                <a:srgbClr val="C00000"/>
              </a:solidFill>
              <a:effectLst>
                <a:innerShdw blurRad="69850" dist="43180" dir="5400000">
                  <a:srgbClr val="000000">
                    <a:alpha val="65000"/>
                  </a:srgbClr>
                </a:inn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2000" fill="hold"/>
                                        <p:tgtEl>
                                          <p:spTgt spid="78850"/>
                                        </p:tgtEl>
                                        <p:attrNameLst>
                                          <p:attrName>ppt_w</p:attrName>
                                        </p:attrNameLst>
                                      </p:cBhvr>
                                      <p:tavLst>
                                        <p:tav tm="0">
                                          <p:val>
                                            <p:strVal val="#ppt_w"/>
                                          </p:val>
                                        </p:tav>
                                        <p:tav tm="100000">
                                          <p:val>
                                            <p:strVal val="#ppt_w"/>
                                          </p:val>
                                        </p:tav>
                                      </p:tavLst>
                                    </p:anim>
                                    <p:anim calcmode="lin" valueType="num">
                                      <p:cBhvr>
                                        <p:cTn id="8" dur="2000" fill="hold"/>
                                        <p:tgtEl>
                                          <p:spTgt spid="788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8850"/>
                                        </p:tgtEl>
                                        <p:attrNameLst>
                                          <p:attrName>ppt_x</p:attrName>
                                        </p:attrNameLst>
                                      </p:cBhvr>
                                      <p:tavLst>
                                        <p:tav tm="0">
                                          <p:val>
                                            <p:strVal val="#ppt_x-.4"/>
                                          </p:val>
                                        </p:tav>
                                        <p:tav tm="100000">
                                          <p:val>
                                            <p:strVal val="#ppt_x"/>
                                          </p:val>
                                        </p:tav>
                                      </p:tavLst>
                                    </p:anim>
                                    <p:anim calcmode="lin" valueType="num">
                                      <p:cBhvr>
                                        <p:cTn id="10" dur="2000" fill="hold"/>
                                        <p:tgtEl>
                                          <p:spTgt spid="788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071546"/>
            <a:ext cx="5572164" cy="3539430"/>
          </a:xfrm>
          <a:prstGeom prst="rect">
            <a:avLst/>
          </a:prstGeom>
          <a:noFill/>
        </p:spPr>
        <p:txBody>
          <a:bodyPr wrap="square" rtlCol="1">
            <a:spAutoFit/>
          </a:bodyPr>
          <a:lstStyle/>
          <a:p>
            <a:pPr marL="609600" indent="-609600">
              <a:buFont typeface="Wingdings" pitchFamily="2" charset="2"/>
              <a:buAutoNum type="arabicPeriod"/>
            </a:pPr>
            <a:r>
              <a:rPr lang="ar-SA" sz="2800" b="1" dirty="0" smtClean="0">
                <a:solidFill>
                  <a:srgbClr val="002060"/>
                </a:solidFill>
              </a:rPr>
              <a:t>مراجعة المنتج التعليمي المباشر وهو ”الطالب“</a:t>
            </a:r>
            <a:endParaRPr lang="ar-SA" sz="2800" dirty="0" smtClean="0">
              <a:solidFill>
                <a:srgbClr val="002060"/>
              </a:solidFill>
            </a:endParaRPr>
          </a:p>
          <a:p>
            <a:pPr marL="609600" indent="-609600">
              <a:buFont typeface="Wingdings" pitchFamily="2" charset="2"/>
              <a:buAutoNum type="arabicPeriod"/>
            </a:pPr>
            <a:r>
              <a:rPr lang="ar-SA" sz="2800" b="1" dirty="0" smtClean="0">
                <a:solidFill>
                  <a:srgbClr val="002060"/>
                </a:solidFill>
              </a:rPr>
              <a:t>اكتشاف حلقات </a:t>
            </a:r>
            <a:r>
              <a:rPr lang="ar-SA" sz="2800" b="1" dirty="0" err="1" smtClean="0">
                <a:solidFill>
                  <a:srgbClr val="002060"/>
                </a:solidFill>
              </a:rPr>
              <a:t>الهدر</a:t>
            </a:r>
            <a:r>
              <a:rPr lang="ar-SA" sz="2800" b="1" dirty="0" smtClean="0">
                <a:solidFill>
                  <a:srgbClr val="002060"/>
                </a:solidFill>
              </a:rPr>
              <a:t> وأنواعه المختلفة .</a:t>
            </a:r>
            <a:r>
              <a:rPr lang="ar-SA" sz="2800" dirty="0" smtClean="0">
                <a:solidFill>
                  <a:srgbClr val="002060"/>
                </a:solidFill>
              </a:rPr>
              <a:t> </a:t>
            </a:r>
          </a:p>
          <a:p>
            <a:pPr marL="609600" indent="-609600">
              <a:buFont typeface="Wingdings" pitchFamily="2" charset="2"/>
              <a:buAutoNum type="arabicPeriod"/>
            </a:pPr>
            <a:r>
              <a:rPr lang="ar-SA" sz="2800" b="1" dirty="0" smtClean="0">
                <a:solidFill>
                  <a:srgbClr val="002060"/>
                </a:solidFill>
              </a:rPr>
              <a:t>تطوير التعليم من خلال تقييم النظام التعليمي وتشخيص أوجه القصور في </a:t>
            </a:r>
            <a:r>
              <a:rPr lang="ar-SA" sz="2800" b="1" dirty="0" err="1" smtClean="0">
                <a:solidFill>
                  <a:srgbClr val="002060"/>
                </a:solidFill>
              </a:rPr>
              <a:t>المدخلات</a:t>
            </a:r>
            <a:r>
              <a:rPr lang="ar-SA" sz="2800" b="1" dirty="0" smtClean="0">
                <a:solidFill>
                  <a:srgbClr val="002060"/>
                </a:solidFill>
              </a:rPr>
              <a:t> والعمليات والمخرجات حتى يتحول التقويم إلى تطوير حقيقي وضبط فعلي لجودة الخدمة التعليمية .</a:t>
            </a:r>
            <a:endParaRPr lang="en-US" sz="2800" dirty="0">
              <a:solidFill>
                <a:srgbClr val="002060"/>
              </a:solidFill>
            </a:endParaRPr>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ضبط الجودة في التعليم</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ar-SA" sz="4800" b="1" smtClean="0">
                <a:solidFill>
                  <a:srgbClr val="FF3300"/>
                </a:solidFill>
              </a:rPr>
              <a:t>نشاط تدريبي</a:t>
            </a:r>
            <a:endParaRPr lang="en-US" sz="4800" b="1" smtClean="0">
              <a:solidFill>
                <a:srgbClr val="FF3300"/>
              </a:solidFill>
            </a:endParaRPr>
          </a:p>
        </p:txBody>
      </p:sp>
      <p:sp>
        <p:nvSpPr>
          <p:cNvPr id="78851" name="Rectangle 3"/>
          <p:cNvSpPr>
            <a:spLocks noGrp="1" noChangeArrowheads="1"/>
          </p:cNvSpPr>
          <p:nvPr>
            <p:ph type="body" idx="1"/>
          </p:nvPr>
        </p:nvSpPr>
        <p:spPr/>
        <p:txBody>
          <a:bodyPr/>
          <a:lstStyle/>
          <a:p>
            <a:pPr algn="ctr" eaLnBrk="1" hangingPunct="1">
              <a:buFont typeface="Wingdings" pitchFamily="2" charset="2"/>
              <a:buNone/>
            </a:pPr>
            <a:endParaRPr lang="ar-SA" sz="5100" smtClean="0"/>
          </a:p>
          <a:p>
            <a:pPr algn="ctr" eaLnBrk="1" hangingPunct="1">
              <a:buFont typeface="Wingdings" pitchFamily="2" charset="2"/>
              <a:buNone/>
            </a:pPr>
            <a:r>
              <a:rPr lang="ar-SA" sz="5100" b="1" smtClean="0">
                <a:solidFill>
                  <a:srgbClr val="FF3300"/>
                </a:solidFill>
              </a:rPr>
              <a:t>ما أهمية إدارة الجودة في التعليم؟</a:t>
            </a:r>
            <a:endParaRPr lang="en-US" sz="5100" b="1" smtClean="0">
              <a:solidFill>
                <a:srgbClr val="FF33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2000" fill="hold"/>
                                        <p:tgtEl>
                                          <p:spTgt spid="78850"/>
                                        </p:tgtEl>
                                        <p:attrNameLst>
                                          <p:attrName>ppt_w</p:attrName>
                                        </p:attrNameLst>
                                      </p:cBhvr>
                                      <p:tavLst>
                                        <p:tav tm="0">
                                          <p:val>
                                            <p:strVal val="#ppt_w"/>
                                          </p:val>
                                        </p:tav>
                                        <p:tav tm="100000">
                                          <p:val>
                                            <p:strVal val="#ppt_w"/>
                                          </p:val>
                                        </p:tav>
                                      </p:tavLst>
                                    </p:anim>
                                    <p:anim calcmode="lin" valueType="num">
                                      <p:cBhvr>
                                        <p:cTn id="8" dur="2000" fill="hold"/>
                                        <p:tgtEl>
                                          <p:spTgt spid="788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8850"/>
                                        </p:tgtEl>
                                        <p:attrNameLst>
                                          <p:attrName>ppt_x</p:attrName>
                                        </p:attrNameLst>
                                      </p:cBhvr>
                                      <p:tavLst>
                                        <p:tav tm="0">
                                          <p:val>
                                            <p:strVal val="#ppt_x-.4"/>
                                          </p:val>
                                        </p:tav>
                                        <p:tav tm="100000">
                                          <p:val>
                                            <p:strVal val="#ppt_x"/>
                                          </p:val>
                                        </p:tav>
                                      </p:tavLst>
                                    </p:anim>
                                    <p:anim calcmode="lin" valueType="num">
                                      <p:cBhvr>
                                        <p:cTn id="10" dur="2000" fill="hold"/>
                                        <p:tgtEl>
                                          <p:spTgt spid="788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8851">
                                            <p:txEl>
                                              <p:pRg st="1" end="1"/>
                                            </p:txEl>
                                          </p:spTgt>
                                        </p:tgtEl>
                                        <p:attrNameLst>
                                          <p:attrName>style.visibility</p:attrName>
                                        </p:attrNameLst>
                                      </p:cBhvr>
                                      <p:to>
                                        <p:strVal val="visible"/>
                                      </p:to>
                                    </p:set>
                                    <p:animEffect transition="in" filter="fade">
                                      <p:cBhvr>
                                        <p:cTn id="15" dur="500">
                                          <p:stCondLst>
                                            <p:cond delay="0"/>
                                          </p:stCondLst>
                                        </p:cTn>
                                        <p:tgtEl>
                                          <p:spTgt spid="78851">
                                            <p:txEl>
                                              <p:pRg st="1" end="1"/>
                                            </p:txEl>
                                          </p:spTgt>
                                        </p:tgtEl>
                                      </p:cBhvr>
                                    </p:animEffect>
                                    <p:anim calcmode="lin" valueType="num">
                                      <p:cBhvr>
                                        <p:cTn id="16" dur="500" fill="hold">
                                          <p:stCondLst>
                                            <p:cond delay="0"/>
                                          </p:stCondLst>
                                        </p:cTn>
                                        <p:tgtEl>
                                          <p:spTgt spid="78851">
                                            <p:txEl>
                                              <p:pRg st="1" end="1"/>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286000" y="3105835"/>
            <a:ext cx="4572000" cy="369332"/>
          </a:xfrm>
          <a:prstGeom prst="rect">
            <a:avLst/>
          </a:prstGeom>
        </p:spPr>
        <p:txBody>
          <a:bodyPr>
            <a:spAutoFit/>
          </a:bodyPr>
          <a:lstStyle/>
          <a:p>
            <a:endParaRPr lang="ar-SA" dirty="0"/>
          </a:p>
        </p:txBody>
      </p:sp>
      <p:sp>
        <p:nvSpPr>
          <p:cNvPr id="27" name="مستطيل 26"/>
          <p:cNvSpPr/>
          <p:nvPr/>
        </p:nvSpPr>
        <p:spPr>
          <a:xfrm>
            <a:off x="2286000" y="571481"/>
            <a:ext cx="4572000" cy="707886"/>
          </a:xfrm>
          <a:prstGeom prst="rect">
            <a:avLst/>
          </a:prstGeom>
        </p:spPr>
        <p:txBody>
          <a:bodyPr wrap="square">
            <a:spAutoFit/>
          </a:bodyPr>
          <a:lstStyle/>
          <a:p>
            <a:r>
              <a:rPr lang="ar-SA" sz="2000" b="1" dirty="0" smtClean="0">
                <a:solidFill>
                  <a:srgbClr val="FFFFFF"/>
                </a:solidFill>
              </a:rPr>
              <a:t>أهمية إدارة الجودة في التعليم تتمثل في</a:t>
            </a:r>
            <a:r>
              <a:rPr lang="en-US" sz="2000" b="1" dirty="0" smtClean="0">
                <a:solidFill>
                  <a:srgbClr val="FFFFFF"/>
                </a:solidFill>
              </a:rPr>
              <a:t>:</a:t>
            </a:r>
            <a:br>
              <a:rPr lang="en-US" sz="2000" b="1" dirty="0" smtClean="0">
                <a:solidFill>
                  <a:srgbClr val="FFFFFF"/>
                </a:solidFill>
              </a:rPr>
            </a:br>
            <a:endParaRPr lang="ar-SA" sz="2000" b="1" dirty="0">
              <a:solidFill>
                <a:srgbClr val="FFFFFF"/>
              </a:solidFill>
            </a:endParaRPr>
          </a:p>
        </p:txBody>
      </p:sp>
      <p:sp>
        <p:nvSpPr>
          <p:cNvPr id="28" name="مستطيل 27"/>
          <p:cNvSpPr/>
          <p:nvPr/>
        </p:nvSpPr>
        <p:spPr>
          <a:xfrm>
            <a:off x="3071802" y="1643050"/>
            <a:ext cx="4572032" cy="3564053"/>
          </a:xfrm>
          <a:prstGeom prst="rect">
            <a:avLst/>
          </a:prstGeom>
        </p:spPr>
        <p:txBody>
          <a:bodyPr wrap="square">
            <a:spAutoFit/>
          </a:bodyPr>
          <a:lstStyle/>
          <a:p>
            <a:pPr>
              <a:lnSpc>
                <a:spcPct val="80000"/>
              </a:lnSpc>
              <a:buFont typeface="Arial" pitchFamily="34" charset="0"/>
              <a:buChar char="•"/>
            </a:pPr>
            <a:r>
              <a:rPr lang="ar-SA" sz="2400" b="1" dirty="0" smtClean="0"/>
              <a:t>عالمية نظام الجودة سمة من سمات العصر الحديث. </a:t>
            </a:r>
          </a:p>
          <a:p>
            <a:pPr>
              <a:lnSpc>
                <a:spcPct val="80000"/>
              </a:lnSpc>
            </a:pPr>
            <a:r>
              <a:rPr lang="ar-SA" sz="2400" b="1" dirty="0" smtClean="0"/>
              <a:t>• ارتباط الجودة بالإنتاجية وتحسين الإنتاج</a:t>
            </a:r>
            <a:r>
              <a:rPr lang="en-US" sz="2400" b="1" dirty="0" smtClean="0"/>
              <a:t>.</a:t>
            </a:r>
          </a:p>
          <a:p>
            <a:pPr>
              <a:lnSpc>
                <a:spcPct val="80000"/>
              </a:lnSpc>
            </a:pPr>
            <a:r>
              <a:rPr lang="ar-SA" sz="2400" b="1" dirty="0" smtClean="0"/>
              <a:t>اتصاف نظام الجودة بالشمولية في كافة المجالات. </a:t>
            </a:r>
          </a:p>
          <a:p>
            <a:pPr>
              <a:lnSpc>
                <a:spcPct val="80000"/>
              </a:lnSpc>
            </a:pPr>
            <a:r>
              <a:rPr lang="ar-SA" sz="2400" b="1" dirty="0" smtClean="0"/>
              <a:t>• تدعيم الجودة لعملية تحسين المؤسسة التعليمية.</a:t>
            </a:r>
            <a:r>
              <a:rPr lang="en-US" sz="2400" b="1" dirty="0" smtClean="0"/>
              <a:t>.</a:t>
            </a:r>
          </a:p>
          <a:p>
            <a:pPr>
              <a:lnSpc>
                <a:spcPct val="80000"/>
              </a:lnSpc>
              <a:buFont typeface="Arial" pitchFamily="34" charset="0"/>
              <a:buChar char="•"/>
            </a:pPr>
            <a:r>
              <a:rPr lang="ar-SA" sz="2400" b="1" dirty="0" smtClean="0"/>
              <a:t>تطوير المهارات القيادية والإدارية لقادة الغد. </a:t>
            </a:r>
          </a:p>
          <a:p>
            <a:pPr>
              <a:lnSpc>
                <a:spcPct val="80000"/>
              </a:lnSpc>
            </a:pPr>
            <a:r>
              <a:rPr lang="ar-SA" sz="2400" b="1" dirty="0" smtClean="0"/>
              <a:t>• زيادة العمل وتقليل </a:t>
            </a:r>
            <a:r>
              <a:rPr lang="ar-SA" sz="2400" b="1" dirty="0" err="1" smtClean="0"/>
              <a:t>الهدر</a:t>
            </a:r>
            <a:r>
              <a:rPr lang="ar-SA" sz="2400" b="1" dirty="0" smtClean="0"/>
              <a:t> أو الفقد</a:t>
            </a:r>
            <a:r>
              <a:rPr lang="en-US" sz="2400" b="1" dirty="0" smtClean="0"/>
              <a:t>.</a:t>
            </a:r>
          </a:p>
          <a:p>
            <a:pPr>
              <a:lnSpc>
                <a:spcPct val="80000"/>
              </a:lnSpc>
              <a:buFont typeface="Arial" pitchFamily="34" charset="0"/>
              <a:buChar char="•"/>
            </a:pPr>
            <a:r>
              <a:rPr lang="ar-SA" sz="2400" b="1" dirty="0" smtClean="0"/>
              <a:t>الاستخدام الأمثل للموارد المادية والبشرية</a:t>
            </a:r>
            <a:r>
              <a:rPr lang="en-US" sz="2400" b="1" dirty="0" smtClean="0"/>
              <a:t>.</a:t>
            </a:r>
            <a:r>
              <a:rPr lang="en-US" b="1" dirty="0" smtClean="0"/>
              <a:t/>
            </a:r>
            <a:br>
              <a:rPr lang="en-US" b="1" dirty="0" smtClean="0"/>
            </a:br>
            <a:endParaRPr lang="ar-SA"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وسيلة شرح على شكل سحابة 21"/>
          <p:cNvSpPr/>
          <p:nvPr/>
        </p:nvSpPr>
        <p:spPr>
          <a:xfrm>
            <a:off x="5929322" y="928670"/>
            <a:ext cx="3071834" cy="2714644"/>
          </a:xfrm>
          <a:prstGeom prst="cloudCallout">
            <a:avLst>
              <a:gd name="adj1" fmla="val -120429"/>
              <a:gd name="adj2" fmla="val 62387"/>
            </a:avLst>
          </a:prstGeom>
          <a:solidFill>
            <a:schemeClr val="bg2">
              <a:lumMod val="60000"/>
              <a:lumOff val="40000"/>
            </a:schemeClr>
          </a:solidFill>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ة التعليمية</a:t>
            </a:r>
            <a:endParaRPr lang="ar-SA" dirty="0"/>
          </a:p>
        </p:txBody>
      </p:sp>
      <p:grpSp>
        <p:nvGrpSpPr>
          <p:cNvPr id="3" name="مجموعة 8"/>
          <p:cNvGrpSpPr/>
          <p:nvPr/>
        </p:nvGrpSpPr>
        <p:grpSpPr>
          <a:xfrm>
            <a:off x="1000100" y="1785926"/>
            <a:ext cx="4357718" cy="3571900"/>
            <a:chOff x="1142976" y="928670"/>
            <a:chExt cx="4357718" cy="3571900"/>
          </a:xfrm>
        </p:grpSpPr>
        <p:sp>
          <p:nvSpPr>
            <p:cNvPr id="19" name="سهم منحني إلى اليسار 18"/>
            <p:cNvSpPr/>
            <p:nvPr/>
          </p:nvSpPr>
          <p:spPr>
            <a:xfrm flipH="1">
              <a:off x="1142976" y="3214686"/>
              <a:ext cx="2009788" cy="1285884"/>
            </a:xfrm>
            <a:prstGeom prst="curvedLeftArrow">
              <a:avLst>
                <a:gd name="adj1" fmla="val 25000"/>
                <a:gd name="adj2" fmla="val 50000"/>
                <a:gd name="adj3" fmla="val 25000"/>
              </a:avLst>
            </a:prstGeom>
            <a:blipFill>
              <a:blip r:embed="rId3"/>
              <a:tile tx="0" ty="0" sx="100000" sy="100000" flip="none" algn="tl"/>
            </a:blipFill>
            <a:effectLst>
              <a:glow rad="228600">
                <a:schemeClr val="accent2">
                  <a:satMod val="175000"/>
                  <a:alpha val="40000"/>
                </a:schemeClr>
              </a:glow>
              <a:innerShdw blurRad="63500" dist="50800" dir="18900000">
                <a:prstClr val="black">
                  <a:alpha val="50000"/>
                </a:prstClr>
              </a:innerShd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8" name="سهم منحني إلى اليسار 17"/>
            <p:cNvSpPr/>
            <p:nvPr/>
          </p:nvSpPr>
          <p:spPr>
            <a:xfrm>
              <a:off x="3571868" y="3143248"/>
              <a:ext cx="1928826" cy="1214446"/>
            </a:xfrm>
            <a:prstGeom prst="curvedLeftArrow">
              <a:avLst/>
            </a:prstGeom>
            <a:blipFill>
              <a:blip r:embed="rId3"/>
              <a:tile tx="0" ty="0" sx="100000" sy="100000" flip="none" algn="tl"/>
            </a:blipFill>
            <a:effectLst>
              <a:glow rad="228600">
                <a:schemeClr val="accent2">
                  <a:satMod val="175000"/>
                  <a:alpha val="40000"/>
                </a:schemeClr>
              </a:glow>
              <a:innerShdw blurRad="63500" dist="50800" dir="135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 name="وجه ضاحك 1"/>
            <p:cNvSpPr/>
            <p:nvPr/>
          </p:nvSpPr>
          <p:spPr>
            <a:xfrm>
              <a:off x="1928794" y="1214422"/>
              <a:ext cx="2428892" cy="2714644"/>
            </a:xfrm>
            <a:prstGeom prst="smileyFace">
              <a:avLst/>
            </a:prstGeom>
            <a:gradFill flip="none" rotWithShape="1">
              <a:gsLst>
                <a:gs pos="0">
                  <a:srgbClr val="BB96D6">
                    <a:shade val="30000"/>
                    <a:satMod val="115000"/>
                  </a:srgbClr>
                </a:gs>
                <a:gs pos="50000">
                  <a:srgbClr val="BB96D6">
                    <a:shade val="67500"/>
                    <a:satMod val="115000"/>
                  </a:srgbClr>
                </a:gs>
                <a:gs pos="100000">
                  <a:srgbClr val="BB96D6">
                    <a:shade val="100000"/>
                    <a:satMod val="115000"/>
                  </a:srgbClr>
                </a:gs>
              </a:gsLst>
              <a:path path="circle">
                <a:fillToRect l="50000" t="50000" r="50000" b="50000"/>
              </a:path>
              <a:tileRect/>
            </a:gradFill>
            <a:ln>
              <a:solidFill>
                <a:srgbClr val="002060"/>
              </a:solidFill>
            </a:ln>
            <a:effectLst>
              <a:innerShdw blurRad="114300">
                <a:prstClr val="black"/>
              </a:inn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خطط انسيابي: بيانات 13"/>
            <p:cNvSpPr/>
            <p:nvPr/>
          </p:nvSpPr>
          <p:spPr>
            <a:xfrm>
              <a:off x="1714480" y="928670"/>
              <a:ext cx="2938736" cy="609350"/>
            </a:xfrm>
            <a:prstGeom prst="flowChartInputOutput">
              <a:avLst/>
            </a:prstGeom>
            <a:blipFill>
              <a:blip r:embed="rId3"/>
              <a:tile tx="0" ty="0" sx="100000" sy="100000" flip="none" algn="tl"/>
            </a:blipFill>
            <a:effectLst>
              <a:glow rad="2286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حر 15"/>
            <p:cNvSpPr/>
            <p:nvPr/>
          </p:nvSpPr>
          <p:spPr>
            <a:xfrm rot="504984">
              <a:off x="4429124" y="1000108"/>
              <a:ext cx="489127" cy="741362"/>
            </a:xfrm>
            <a:custGeom>
              <a:avLst/>
              <a:gdLst>
                <a:gd name="connsiteX0" fmla="*/ 67734 w 417689"/>
                <a:gd name="connsiteY0" fmla="*/ 0 h 812800"/>
                <a:gd name="connsiteX1" fmla="*/ 79023 w 417689"/>
                <a:gd name="connsiteY1" fmla="*/ 33867 h 812800"/>
                <a:gd name="connsiteX2" fmla="*/ 101600 w 417689"/>
                <a:gd name="connsiteY2" fmla="*/ 67734 h 812800"/>
                <a:gd name="connsiteX3" fmla="*/ 79023 w 417689"/>
                <a:gd name="connsiteY3" fmla="*/ 158045 h 812800"/>
                <a:gd name="connsiteX4" fmla="*/ 45156 w 417689"/>
                <a:gd name="connsiteY4" fmla="*/ 180623 h 812800"/>
                <a:gd name="connsiteX5" fmla="*/ 22578 w 417689"/>
                <a:gd name="connsiteY5" fmla="*/ 214489 h 812800"/>
                <a:gd name="connsiteX6" fmla="*/ 0 w 417689"/>
                <a:gd name="connsiteY6" fmla="*/ 282223 h 812800"/>
                <a:gd name="connsiteX7" fmla="*/ 11289 w 417689"/>
                <a:gd name="connsiteY7" fmla="*/ 316089 h 812800"/>
                <a:gd name="connsiteX8" fmla="*/ 101600 w 417689"/>
                <a:gd name="connsiteY8" fmla="*/ 361245 h 812800"/>
                <a:gd name="connsiteX9" fmla="*/ 135467 w 417689"/>
                <a:gd name="connsiteY9" fmla="*/ 383823 h 812800"/>
                <a:gd name="connsiteX10" fmla="*/ 237067 w 417689"/>
                <a:gd name="connsiteY10" fmla="*/ 372534 h 812800"/>
                <a:gd name="connsiteX11" fmla="*/ 282223 w 417689"/>
                <a:gd name="connsiteY11" fmla="*/ 361245 h 812800"/>
                <a:gd name="connsiteX12" fmla="*/ 316089 w 417689"/>
                <a:gd name="connsiteY12" fmla="*/ 327378 h 812800"/>
                <a:gd name="connsiteX13" fmla="*/ 349956 w 417689"/>
                <a:gd name="connsiteY13" fmla="*/ 338667 h 812800"/>
                <a:gd name="connsiteX14" fmla="*/ 383823 w 417689"/>
                <a:gd name="connsiteY14" fmla="*/ 406400 h 812800"/>
                <a:gd name="connsiteX15" fmla="*/ 406400 w 417689"/>
                <a:gd name="connsiteY15" fmla="*/ 440267 h 812800"/>
                <a:gd name="connsiteX16" fmla="*/ 383823 w 417689"/>
                <a:gd name="connsiteY16" fmla="*/ 530578 h 812800"/>
                <a:gd name="connsiteX17" fmla="*/ 349956 w 417689"/>
                <a:gd name="connsiteY17" fmla="*/ 598312 h 812800"/>
                <a:gd name="connsiteX18" fmla="*/ 383823 w 417689"/>
                <a:gd name="connsiteY18" fmla="*/ 756356 h 812800"/>
                <a:gd name="connsiteX19" fmla="*/ 417689 w 417689"/>
                <a:gd name="connsiteY19"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689" h="812800">
                  <a:moveTo>
                    <a:pt x="67734" y="0"/>
                  </a:moveTo>
                  <a:cubicBezTo>
                    <a:pt x="71497" y="11289"/>
                    <a:pt x="73701" y="23224"/>
                    <a:pt x="79023" y="33867"/>
                  </a:cubicBezTo>
                  <a:cubicBezTo>
                    <a:pt x="85090" y="46002"/>
                    <a:pt x="99917" y="54271"/>
                    <a:pt x="101600" y="67734"/>
                  </a:cubicBezTo>
                  <a:cubicBezTo>
                    <a:pt x="101828" y="69559"/>
                    <a:pt x="87790" y="147086"/>
                    <a:pt x="79023" y="158045"/>
                  </a:cubicBezTo>
                  <a:cubicBezTo>
                    <a:pt x="70547" y="168640"/>
                    <a:pt x="56445" y="173097"/>
                    <a:pt x="45156" y="180623"/>
                  </a:cubicBezTo>
                  <a:cubicBezTo>
                    <a:pt x="37630" y="191912"/>
                    <a:pt x="28088" y="202091"/>
                    <a:pt x="22578" y="214489"/>
                  </a:cubicBezTo>
                  <a:cubicBezTo>
                    <a:pt x="12912" y="236237"/>
                    <a:pt x="0" y="282223"/>
                    <a:pt x="0" y="282223"/>
                  </a:cubicBezTo>
                  <a:cubicBezTo>
                    <a:pt x="3763" y="293512"/>
                    <a:pt x="1896" y="308784"/>
                    <a:pt x="11289" y="316089"/>
                  </a:cubicBezTo>
                  <a:cubicBezTo>
                    <a:pt x="37856" y="336752"/>
                    <a:pt x="73596" y="342575"/>
                    <a:pt x="101600" y="361245"/>
                  </a:cubicBezTo>
                  <a:lnTo>
                    <a:pt x="135467" y="383823"/>
                  </a:lnTo>
                  <a:cubicBezTo>
                    <a:pt x="169334" y="380060"/>
                    <a:pt x="203388" y="377715"/>
                    <a:pt x="237067" y="372534"/>
                  </a:cubicBezTo>
                  <a:cubicBezTo>
                    <a:pt x="252402" y="370175"/>
                    <a:pt x="268752" y="368943"/>
                    <a:pt x="282223" y="361245"/>
                  </a:cubicBezTo>
                  <a:cubicBezTo>
                    <a:pt x="296084" y="353324"/>
                    <a:pt x="304800" y="338667"/>
                    <a:pt x="316089" y="327378"/>
                  </a:cubicBezTo>
                  <a:cubicBezTo>
                    <a:pt x="327378" y="331141"/>
                    <a:pt x="340664" y="331233"/>
                    <a:pt x="349956" y="338667"/>
                  </a:cubicBezTo>
                  <a:cubicBezTo>
                    <a:pt x="376915" y="360234"/>
                    <a:pt x="370190" y="379133"/>
                    <a:pt x="383823" y="406400"/>
                  </a:cubicBezTo>
                  <a:cubicBezTo>
                    <a:pt x="389891" y="418535"/>
                    <a:pt x="398874" y="428978"/>
                    <a:pt x="406400" y="440267"/>
                  </a:cubicBezTo>
                  <a:cubicBezTo>
                    <a:pt x="402106" y="461740"/>
                    <a:pt x="395395" y="507433"/>
                    <a:pt x="383823" y="530578"/>
                  </a:cubicBezTo>
                  <a:cubicBezTo>
                    <a:pt x="340056" y="618110"/>
                    <a:pt x="378330" y="513190"/>
                    <a:pt x="349956" y="598312"/>
                  </a:cubicBezTo>
                  <a:cubicBezTo>
                    <a:pt x="354733" y="636530"/>
                    <a:pt x="359075" y="719232"/>
                    <a:pt x="383823" y="756356"/>
                  </a:cubicBezTo>
                  <a:cubicBezTo>
                    <a:pt x="411067" y="797224"/>
                    <a:pt x="400332" y="778088"/>
                    <a:pt x="417689" y="812800"/>
                  </a:cubicBezTo>
                </a:path>
              </a:pathLst>
            </a:custGeom>
            <a:ln>
              <a:solidFill>
                <a:srgbClr val="FF00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
        <p:nvSpPr>
          <p:cNvPr id="21" name="مستطيل 20"/>
          <p:cNvSpPr/>
          <p:nvPr/>
        </p:nvSpPr>
        <p:spPr>
          <a:xfrm>
            <a:off x="5786446" y="1643050"/>
            <a:ext cx="3000396" cy="1077218"/>
          </a:xfrm>
          <a:prstGeom prst="rect">
            <a:avLst/>
          </a:prstGeom>
        </p:spPr>
        <p:txBody>
          <a:bodyPr wrap="square">
            <a:spAutoFit/>
          </a:bodyPr>
          <a:lstStyle/>
          <a:p>
            <a:pPr lvl="0" algn="ctr" fontAlgn="base">
              <a:spcBef>
                <a:spcPct val="0"/>
              </a:spcBef>
              <a:spcAft>
                <a:spcPct val="0"/>
              </a:spcAft>
              <a:tabLst>
                <a:tab pos="233363" algn="l"/>
              </a:tabLst>
            </a:pPr>
            <a:r>
              <a:rPr lang="ar-SA"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rPr>
              <a:t>معايير الجودة في       العملية التعليمية </a:t>
            </a:r>
            <a:endParaRPr lang="en-US"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endParaRPr>
          </a:p>
        </p:txBody>
      </p:sp>
      <p:sp>
        <p:nvSpPr>
          <p:cNvPr id="13" name="مربع نص 12"/>
          <p:cNvSpPr txBox="1"/>
          <p:nvPr/>
        </p:nvSpPr>
        <p:spPr>
          <a:xfrm>
            <a:off x="4214810" y="6286520"/>
            <a:ext cx="428628" cy="369332"/>
          </a:xfrm>
          <a:prstGeom prst="rect">
            <a:avLst/>
          </a:prstGeom>
          <a:noFill/>
        </p:spPr>
        <p:txBody>
          <a:bodyPr wrap="square" rtlCol="1">
            <a:spAutoFit/>
          </a:bodyPr>
          <a:lstStyle/>
          <a:p>
            <a:r>
              <a:rPr lang="ar-SA" dirty="0" smtClean="0"/>
              <a:t>1</a:t>
            </a:r>
            <a:endParaRPr lang="ar-SA" dirty="0"/>
          </a:p>
        </p:txBody>
      </p:sp>
      <p:sp>
        <p:nvSpPr>
          <p:cNvPr id="17" name="شريط إلى الأعلى 16"/>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p:cNvSpPr txBox="1"/>
          <p:nvPr/>
        </p:nvSpPr>
        <p:spPr>
          <a:xfrm>
            <a:off x="4143372" y="6286520"/>
            <a:ext cx="500066" cy="369332"/>
          </a:xfrm>
          <a:prstGeom prst="rect">
            <a:avLst/>
          </a:prstGeom>
          <a:noFill/>
        </p:spPr>
        <p:txBody>
          <a:bodyPr wrap="square" rtlCol="1">
            <a:spAutoFit/>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مربع نص 14"/>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3</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anim calcmode="lin" valueType="num">
                                      <p:cBhvr>
                                        <p:cTn id="16" dur="2000" fill="hold"/>
                                        <p:tgtEl>
                                          <p:spTgt spid="22"/>
                                        </p:tgtEl>
                                        <p:attrNameLst>
                                          <p:attrName>style.rotation</p:attrName>
                                        </p:attrNameLst>
                                      </p:cBhvr>
                                      <p:tavLst>
                                        <p:tav tm="0">
                                          <p:val>
                                            <p:fltVal val="720"/>
                                          </p:val>
                                        </p:tav>
                                        <p:tav tm="100000">
                                          <p:val>
                                            <p:fltVal val="0"/>
                                          </p:val>
                                        </p:tav>
                                      </p:tavLst>
                                    </p:anim>
                                    <p:anim calcmode="lin" valueType="num">
                                      <p:cBhvr>
                                        <p:cTn id="17" dur="2000" fill="hold"/>
                                        <p:tgtEl>
                                          <p:spTgt spid="22"/>
                                        </p:tgtEl>
                                        <p:attrNameLst>
                                          <p:attrName>ppt_h</p:attrName>
                                        </p:attrNameLst>
                                      </p:cBhvr>
                                      <p:tavLst>
                                        <p:tav tm="0">
                                          <p:val>
                                            <p:fltVal val="0"/>
                                          </p:val>
                                        </p:tav>
                                        <p:tav tm="100000">
                                          <p:val>
                                            <p:strVal val="#ppt_h"/>
                                          </p:val>
                                        </p:tav>
                                      </p:tavLst>
                                    </p:anim>
                                    <p:anim calcmode="lin" valueType="num">
                                      <p:cBhvr>
                                        <p:cTn id="18"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1"/>
                                        </p:tgtEl>
                                        <p:attrNameLst>
                                          <p:attrName>style.visibility</p:attrName>
                                        </p:attrNameLst>
                                      </p:cBhvr>
                                      <p:to>
                                        <p:strVal val="visible"/>
                                      </p:to>
                                    </p:set>
                                    <p:anim calcmode="discrete" valueType="clr">
                                      <p:cBhvr override="childStyle">
                                        <p:cTn id="2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1"/>
                                        </p:tgtEl>
                                        <p:attrNameLst>
                                          <p:attrName>fillcolor</p:attrName>
                                        </p:attrNameLst>
                                      </p:cBhvr>
                                      <p:tavLst>
                                        <p:tav tm="0">
                                          <p:val>
                                            <p:clrVal>
                                              <a:schemeClr val="accent2"/>
                                            </p:clrVal>
                                          </p:val>
                                        </p:tav>
                                        <p:tav tm="50000">
                                          <p:val>
                                            <p:clrVal>
                                              <a:schemeClr val="hlink"/>
                                            </p:clrVal>
                                          </p:val>
                                        </p:tav>
                                      </p:tavLst>
                                    </p:anim>
                                    <p:set>
                                      <p:cBhvr>
                                        <p:cTn id="25"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ar-SA" sz="6000" b="1" smtClean="0"/>
              <a:t>نشاط تدريبي</a:t>
            </a:r>
            <a:endParaRPr lang="en-US" sz="6000" b="1" smtClean="0"/>
          </a:p>
        </p:txBody>
      </p:sp>
      <p:sp>
        <p:nvSpPr>
          <p:cNvPr id="80899" name="Rectangle 3"/>
          <p:cNvSpPr>
            <a:spLocks noGrp="1" noChangeArrowheads="1"/>
          </p:cNvSpPr>
          <p:nvPr>
            <p:ph type="body" idx="1"/>
          </p:nvPr>
        </p:nvSpPr>
        <p:spPr/>
        <p:txBody>
          <a:bodyPr/>
          <a:lstStyle/>
          <a:p>
            <a:pPr algn="ctr" eaLnBrk="1" hangingPunct="1">
              <a:buFont typeface="Wingdings" pitchFamily="2" charset="2"/>
              <a:buNone/>
            </a:pPr>
            <a:endParaRPr lang="ar-SA" sz="5100" dirty="0" smtClean="0"/>
          </a:p>
          <a:p>
            <a:pPr algn="ctr" eaLnBrk="1" hangingPunct="1">
              <a:buFont typeface="Wingdings" pitchFamily="2" charset="2"/>
              <a:buNone/>
            </a:pPr>
            <a:r>
              <a:rPr lang="ar-SA" sz="5100" b="1" dirty="0" smtClean="0">
                <a:solidFill>
                  <a:srgbClr val="FF0000"/>
                </a:solidFill>
              </a:rPr>
              <a:t>ما المبادئ التي ترتكز عليها إدارة الجودة</a:t>
            </a:r>
            <a:r>
              <a:rPr lang="en-US" sz="5100" b="1" dirty="0" smtClean="0">
                <a:solidFill>
                  <a:srgbClr val="FF0000"/>
                </a:solidFill>
              </a:rPr>
              <a:t> </a:t>
            </a:r>
            <a:r>
              <a:rPr lang="ar-SA" sz="5100" b="1" dirty="0" smtClean="0">
                <a:solidFill>
                  <a:srgbClr val="FF0000"/>
                </a:solidFill>
              </a:rPr>
              <a:t>في التعليم؟</a:t>
            </a:r>
            <a:endParaRPr lang="en-US" sz="5100" b="1" dirty="0" smtClean="0">
              <a:solidFill>
                <a:srgbClr val="FF0000"/>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85852" y="428604"/>
            <a:ext cx="8132765"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428992" y="857232"/>
            <a:ext cx="4214842" cy="830997"/>
          </a:xfrm>
          <a:prstGeom prst="rect">
            <a:avLst/>
          </a:prstGeom>
          <a:ln>
            <a:noFill/>
          </a:ln>
          <a:effectLst>
            <a:outerShdw blurRad="127000" dist="38100" dir="2700000" algn="ctr">
              <a:srgbClr val="000000">
                <a:alpha val="45000"/>
              </a:srgbClr>
            </a:outerShdw>
          </a:effectLst>
          <a:scene3d>
            <a:camera prst="perspectiveRelaxed"/>
            <a:lightRig rig="soft" dir="t">
              <a:rot lat="0" lon="0" rev="0"/>
            </a:lightRig>
          </a:scene3d>
          <a:sp3d prstMaterial="translucentPowder">
            <a:bevelT w="203200" h="50800" prst="relaxedInset"/>
          </a:sp3d>
        </p:spPr>
        <p:txBody>
          <a:bodyPr wrap="square">
            <a:spAutoFit/>
          </a:bodyPr>
          <a:lstStyle/>
          <a:p>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المبادئ التي ترتكز عليها إدارة الجودة</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في التعليم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شريط إلى الأعلى 2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p:cNvSpPr/>
          <p:nvPr/>
        </p:nvSpPr>
        <p:spPr>
          <a:xfrm>
            <a:off x="3500430" y="1714488"/>
            <a:ext cx="5286412" cy="3754874"/>
          </a:xfrm>
          <a:prstGeom prst="rect">
            <a:avLst/>
          </a:prstGeom>
        </p:spPr>
        <p:txBody>
          <a:bodyPr wrap="square">
            <a:spAutoFit/>
          </a:bodyPr>
          <a:lstStyle/>
          <a:p>
            <a:pPr>
              <a:buFont typeface="Wingdings" pitchFamily="2" charset="2"/>
              <a:buChar char="q"/>
            </a:pPr>
            <a:r>
              <a:rPr lang="ar-SA" sz="2000" b="1" dirty="0" smtClean="0"/>
              <a:t>التركيز على التعرف على احتياجات وتوقعات المستفيدين (الطلاب) والسعي لتحقيقها من خلال إعداد إستراتيجية تحسين الجودة.</a:t>
            </a:r>
            <a:endParaRPr lang="en-US" sz="2000" b="1" dirty="0" smtClean="0"/>
          </a:p>
          <a:p>
            <a:pPr>
              <a:buFont typeface="Wingdings" pitchFamily="2" charset="2"/>
              <a:buChar char="q"/>
            </a:pPr>
            <a:r>
              <a:rPr lang="ar-SA" sz="2000" b="1" dirty="0" smtClean="0"/>
              <a:t>التأكيد على أن التحسين والتطوير عملية مستمرة وتحديد معايير/ مستويات الجودة.</a:t>
            </a:r>
            <a:endParaRPr lang="en-US" sz="2000" b="1" dirty="0" smtClean="0"/>
          </a:p>
          <a:p>
            <a:pPr>
              <a:buFont typeface="Wingdings" pitchFamily="2" charset="2"/>
              <a:buChar char="q"/>
            </a:pPr>
            <a:r>
              <a:rPr lang="ar-SA" sz="2000" b="1" dirty="0" smtClean="0"/>
              <a:t>التركيز على الوقاية بدلاً من التفتيش.</a:t>
            </a:r>
          </a:p>
          <a:p>
            <a:pPr>
              <a:buFont typeface="Wingdings" pitchFamily="2" charset="2"/>
              <a:buChar char="q"/>
            </a:pPr>
            <a:r>
              <a:rPr lang="ar-SA" sz="2000" b="1" dirty="0" smtClean="0"/>
              <a:t>التركيز على العمل الجماعي</a:t>
            </a:r>
            <a:r>
              <a:rPr lang="en-US" sz="2000" b="1" dirty="0" smtClean="0"/>
              <a:t> / </a:t>
            </a:r>
            <a:r>
              <a:rPr lang="ar-SA" sz="2000" b="1" dirty="0" err="1" smtClean="0"/>
              <a:t>الفريقي</a:t>
            </a:r>
            <a:r>
              <a:rPr lang="en-US" sz="2000" b="1" dirty="0" smtClean="0"/>
              <a:t>.</a:t>
            </a:r>
          </a:p>
          <a:p>
            <a:pPr>
              <a:buFont typeface="Wingdings" pitchFamily="2" charset="2"/>
              <a:buChar char="q"/>
            </a:pPr>
            <a:r>
              <a:rPr lang="ar-SA" sz="2000" b="1" dirty="0" smtClean="0"/>
              <a:t>اتخاذ القرارات بصورة موضوعية بناء على الحقائق.</a:t>
            </a:r>
          </a:p>
          <a:p>
            <a:pPr>
              <a:buFont typeface="Wingdings" pitchFamily="2" charset="2"/>
              <a:buChar char="q"/>
            </a:pPr>
            <a:r>
              <a:rPr lang="ar-SA" sz="2000" b="1" dirty="0" smtClean="0"/>
              <a:t> تخفيف البيروقراطية وتعدد مستويات الهيكل التنظيمي</a:t>
            </a:r>
            <a:r>
              <a:rPr lang="en-US" sz="2000" b="1" dirty="0" smtClean="0"/>
              <a:t>.</a:t>
            </a:r>
          </a:p>
          <a:p>
            <a:pPr>
              <a:buFont typeface="Wingdings" pitchFamily="2" charset="2"/>
              <a:buChar char="q"/>
            </a:pPr>
            <a:r>
              <a:rPr lang="ar-SA" sz="2000" b="1" dirty="0" smtClean="0"/>
              <a:t>تمكين العاملين وحفزهم على تحمل المسئولية ومنحهم الثقة وإعطاؤهم السلطة الكاملة لأداء العمل</a:t>
            </a:r>
            <a:r>
              <a:rPr lang="en-US" sz="2000" b="1" dirty="0" smtClean="0"/>
              <a:t>.</a:t>
            </a:r>
            <a:r>
              <a:rPr lang="en-US" dirty="0" smtClean="0">
                <a:solidFill>
                  <a:schemeClr val="tx2"/>
                </a:solidFill>
              </a:rPr>
              <a:t/>
            </a:r>
            <a:br>
              <a:rPr lang="en-US" dirty="0" smtClean="0">
                <a:solidFill>
                  <a:schemeClr val="tx2"/>
                </a:solidFill>
              </a:rPr>
            </a:br>
            <a:endParaRPr lang="en-US" dirty="0" smtClean="0">
              <a:solidFill>
                <a:schemeClr val="tx2"/>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00298" y="928670"/>
            <a:ext cx="5534762" cy="1085554"/>
          </a:xfrm>
          <a:prstGeom prst="rect">
            <a:avLst/>
          </a:prstGeom>
        </p:spPr>
        <p:txBody>
          <a:bodyPr wrap="square">
            <a:spAutoFit/>
          </a:bodyPr>
          <a:lstStyle/>
          <a:p>
            <a:pPr algn="ctr">
              <a:lnSpc>
                <a:spcPct val="80000"/>
              </a:lnSpc>
            </a:pPr>
            <a:r>
              <a:rPr lang="ar-SA" sz="4000" b="1" dirty="0" smtClean="0">
                <a:solidFill>
                  <a:srgbClr val="FF0000"/>
                </a:solidFill>
              </a:rPr>
              <a:t>ما  معايير الجودة في العملية التعليمية؟</a:t>
            </a:r>
            <a:endParaRPr lang="en-US" sz="4000" b="1" dirty="0" smtClean="0">
              <a:solidFill>
                <a:srgbClr val="FF0000"/>
              </a:solidFill>
            </a:endParaRPr>
          </a:p>
        </p:txBody>
      </p:sp>
      <p:pic>
        <p:nvPicPr>
          <p:cNvPr id="3" name="Picture 4" descr="confused"/>
          <p:cNvPicPr>
            <a:picLocks noChangeAspect="1" noChangeArrowheads="1"/>
          </p:cNvPicPr>
          <p:nvPr/>
        </p:nvPicPr>
        <p:blipFill>
          <a:blip r:embed="rId3"/>
          <a:srcRect/>
          <a:stretch>
            <a:fillRect/>
          </a:stretch>
        </p:blipFill>
        <p:spPr bwMode="auto">
          <a:xfrm>
            <a:off x="1188016" y="2608860"/>
            <a:ext cx="3098232" cy="2797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1.38793E-8 C -0.12188 -0.06546 -0.24375 -0.13092 -0.30781 -0.15683 C -0.37188 -0.18274 -0.36181 -0.15614 -0.38472 -0.15568 C -0.40764 -0.15521 -0.4375 -0.15267 -0.44584 -0.15336 C -0.45417 -0.15406 -0.61841 -0.10247 -0.43525 -0.16053 C -0.25209 -0.2186 0.4717 -0.44321 0.6533 -0.50127 C 0.83489 -0.55933 0.74444 -0.53435 0.65416 -0.50937 " pathEditMode="relative" ptsTypes="aaaaa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2976" y="428604"/>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428604"/>
            <a:ext cx="3748044" cy="523220"/>
          </a:xfrm>
          <a:prstGeom prst="rect">
            <a:avLst/>
          </a:prstGeom>
          <a:ln>
            <a:noFill/>
          </a:ln>
          <a:effectLst>
            <a:outerShdw blurRad="127000" dist="38100" dir="2700000" algn="ctr">
              <a:srgbClr val="000000">
                <a:alpha val="45000"/>
              </a:srgbClr>
            </a:outerShdw>
          </a:effectLst>
          <a:scene3d>
            <a:camera prst="perspectiveRelaxed"/>
            <a:lightRig rig="soft" dir="t">
              <a:rot lat="0" lon="0" rev="0"/>
            </a:lightRig>
          </a:scene3d>
          <a:sp3d prstMaterial="translucentPowder">
            <a:bevelT w="203200" h="50800" prst="relaxedInset"/>
          </a:sp3d>
        </p:spPr>
        <p:txBody>
          <a:bodyPr wrap="square">
            <a:spAutoFit/>
          </a:bodyPr>
          <a:lstStyle/>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معايير الجودة في التعليم</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مستطيل 26"/>
          <p:cNvSpPr/>
          <p:nvPr/>
        </p:nvSpPr>
        <p:spPr>
          <a:xfrm>
            <a:off x="3071802" y="1428736"/>
            <a:ext cx="5000660" cy="2554545"/>
          </a:xfrm>
          <a:prstGeom prst="rect">
            <a:avLst/>
          </a:prstGeom>
          <a:blipFill>
            <a:blip r:embed="rId3"/>
            <a:tile tx="0" ty="0" sx="100000" sy="100000" flip="none" algn="tl"/>
          </a:blipFill>
        </p:spPr>
        <p:txBody>
          <a:bodyPr wrap="square">
            <a:spAutoFit/>
          </a:bodyPr>
          <a:lstStyle/>
          <a:p>
            <a:pPr algn="ctr">
              <a:buFontTx/>
              <a:buNone/>
            </a:pPr>
            <a:r>
              <a:rPr lang="ar-SA" sz="40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هناك العديد من المعايير التي يمكن تطبيقها والاستفادة منها </a:t>
            </a:r>
          </a:p>
          <a:p>
            <a:pPr algn="ctr">
              <a:buFontTx/>
              <a:buNone/>
            </a:pPr>
            <a:r>
              <a:rPr lang="ar-SA" sz="40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في مجال الجودة في التعليم منها :</a:t>
            </a:r>
            <a:endParaRPr lang="en-US" sz="400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
        <p:nvSpPr>
          <p:cNvPr id="29" name="شريط إلى الأعلى 2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890920" cy="461665"/>
          </a:xfrm>
          <a:prstGeom prst="rect">
            <a:avLst/>
          </a:prstGeom>
        </p:spPr>
        <p:txBody>
          <a:bodyPr wrap="square">
            <a:spAutoFit/>
          </a:bodyPr>
          <a:lstStyle/>
          <a:p>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معايير الجودة في التعليم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ستطيل 25"/>
          <p:cNvSpPr/>
          <p:nvPr/>
        </p:nvSpPr>
        <p:spPr>
          <a:xfrm>
            <a:off x="3143240" y="1214422"/>
            <a:ext cx="4714908" cy="3539430"/>
          </a:xfrm>
          <a:prstGeom prst="rect">
            <a:avLst/>
          </a:prstGeom>
        </p:spPr>
        <p:txBody>
          <a:bodyPr wrap="square">
            <a:spAutoFit/>
          </a:bodyPr>
          <a:lstStyle/>
          <a:p>
            <a:pPr>
              <a:spcBef>
                <a:spcPct val="50000"/>
              </a:spcBef>
            </a:pPr>
            <a:r>
              <a:rPr lang="ar-SA" sz="2400" b="1" dirty="0" smtClean="0">
                <a:solidFill>
                  <a:srgbClr val="09121B"/>
                </a:solidFill>
                <a:latin typeface="Arial" pitchFamily="34" charset="0"/>
                <a:cs typeface="Arial" pitchFamily="34" charset="0"/>
              </a:rPr>
              <a:t>معايير مرتبطة بالطالب.</a:t>
            </a:r>
          </a:p>
          <a:p>
            <a:pPr>
              <a:spcBef>
                <a:spcPct val="50000"/>
              </a:spcBef>
            </a:pPr>
            <a:r>
              <a:rPr lang="ar-SA" sz="2400" b="1" dirty="0" smtClean="0">
                <a:solidFill>
                  <a:srgbClr val="09121B"/>
                </a:solidFill>
                <a:latin typeface="Arial" pitchFamily="34" charset="0"/>
                <a:cs typeface="Arial" pitchFamily="34" charset="0"/>
              </a:rPr>
              <a:t> معايير مرتبطة بأعضاء</a:t>
            </a:r>
            <a:r>
              <a:rPr lang="ar-SA" sz="2400" b="1" dirty="0" smtClean="0">
                <a:solidFill>
                  <a:srgbClr val="09121B"/>
                </a:solidFill>
                <a:latin typeface="Arial" pitchFamily="34" charset="0"/>
              </a:rPr>
              <a:t> هيئة التدريس.</a:t>
            </a:r>
          </a:p>
          <a:p>
            <a:pPr>
              <a:spcBef>
                <a:spcPct val="50000"/>
              </a:spcBef>
            </a:pPr>
            <a:r>
              <a:rPr lang="ar-SA" sz="2400" b="1" dirty="0" smtClean="0">
                <a:solidFill>
                  <a:srgbClr val="09121B"/>
                </a:solidFill>
                <a:latin typeface="Arial" pitchFamily="34" charset="0"/>
                <a:cs typeface="Arial" pitchFamily="34" charset="0"/>
              </a:rPr>
              <a:t> معايير مرتبطة بالمناهج الدراسية.</a:t>
            </a:r>
          </a:p>
          <a:p>
            <a:pPr>
              <a:spcBef>
                <a:spcPct val="50000"/>
              </a:spcBef>
            </a:pPr>
            <a:r>
              <a:rPr lang="ar-SA" sz="2400" b="1" dirty="0" smtClean="0">
                <a:solidFill>
                  <a:srgbClr val="09121B"/>
                </a:solidFill>
                <a:latin typeface="Arial" pitchFamily="34" charset="0"/>
                <a:cs typeface="Arial" pitchFamily="34" charset="0"/>
              </a:rPr>
              <a:t> معايير مرتبطة بالإدارة.</a:t>
            </a:r>
          </a:p>
          <a:p>
            <a:pPr>
              <a:spcBef>
                <a:spcPct val="50000"/>
              </a:spcBef>
            </a:pPr>
            <a:r>
              <a:rPr lang="ar-SA" sz="2400" b="1" dirty="0" smtClean="0">
                <a:solidFill>
                  <a:srgbClr val="09121B"/>
                </a:solidFill>
                <a:latin typeface="Arial" pitchFamily="34" charset="0"/>
                <a:cs typeface="Arial" pitchFamily="34" charset="0"/>
              </a:rPr>
              <a:t>معايير مرتبطة بالإمكانات المادية.</a:t>
            </a:r>
          </a:p>
          <a:p>
            <a:pPr>
              <a:spcBef>
                <a:spcPct val="50000"/>
              </a:spcBef>
            </a:pPr>
            <a:r>
              <a:rPr lang="ar-SA" sz="2400" b="1" dirty="0" smtClean="0">
                <a:solidFill>
                  <a:srgbClr val="09121B"/>
                </a:solidFill>
                <a:latin typeface="Arial" pitchFamily="34" charset="0"/>
                <a:cs typeface="Arial" pitchFamily="34" charset="0"/>
              </a:rPr>
              <a:t> معايير مرتبطة بالعلاقة بين </a:t>
            </a:r>
            <a:r>
              <a:rPr lang="ar-SA" sz="2400" b="1" dirty="0" err="1" smtClean="0">
                <a:solidFill>
                  <a:srgbClr val="09121B"/>
                </a:solidFill>
                <a:latin typeface="Arial" pitchFamily="34" charset="0"/>
                <a:cs typeface="Arial" pitchFamily="34" charset="0"/>
              </a:rPr>
              <a:t>ا</a:t>
            </a:r>
            <a:r>
              <a:rPr lang="ar-SA" sz="2400" b="1" dirty="0" err="1" smtClean="0">
                <a:solidFill>
                  <a:srgbClr val="09121B"/>
                </a:solidFill>
                <a:latin typeface="Arial" pitchFamily="34" charset="0"/>
              </a:rPr>
              <a:t>ل</a:t>
            </a:r>
            <a:r>
              <a:rPr lang="ar-EG" sz="2400" b="1" dirty="0" smtClean="0">
                <a:solidFill>
                  <a:srgbClr val="09121B"/>
                </a:solidFill>
                <a:latin typeface="Arial" pitchFamily="34" charset="0"/>
              </a:rPr>
              <a:t>كلية</a:t>
            </a:r>
            <a:r>
              <a:rPr lang="ar-SA" sz="2400" b="1" dirty="0" smtClean="0">
                <a:solidFill>
                  <a:srgbClr val="09121B"/>
                </a:solidFill>
                <a:latin typeface="Arial" pitchFamily="34" charset="0"/>
                <a:cs typeface="Arial" pitchFamily="34" charset="0"/>
              </a:rPr>
              <a:t> والمجتمع.</a:t>
            </a:r>
            <a:endParaRPr lang="en-US" sz="2400" b="1" dirty="0" smtClean="0">
              <a:solidFill>
                <a:srgbClr val="09121B"/>
              </a:solidFill>
              <a:latin typeface="Arial" pitchFamily="34" charset="0"/>
              <a:cs typeface="Arial" pitchFamily="34" charset="0"/>
            </a:endParaRPr>
          </a:p>
          <a:p>
            <a:endParaRPr lang="en-US" sz="2000"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ctr">
              <a:spcBef>
                <a:spcPct val="10000"/>
              </a:spcBef>
              <a:buClr>
                <a:schemeClr val="hlink"/>
              </a:buClr>
              <a:buSzPct val="65000"/>
            </a:pPr>
            <a:endParaRPr lang="en-US" dirty="0">
              <a:latin typeface="Simplified Arabic" pitchFamily="18" charset="-78"/>
              <a:cs typeface="Simplified Arabic" pitchFamily="18" charset="-78"/>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857224" y="4786322"/>
            <a:ext cx="914400" cy="914401"/>
          </a:xfrm>
          <a:prstGeom prst="rect">
            <a:avLst/>
          </a:prstGeom>
          <a:noFill/>
          <a:effectLst>
            <a:softEdge rad="63500"/>
          </a:effectLst>
        </p:spPr>
      </p:pic>
      <p:pic>
        <p:nvPicPr>
          <p:cNvPr id="5" name="Picture 20" descr="imagesCAAQHKD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57950" y="2571744"/>
            <a:ext cx="1362075" cy="1857375"/>
          </a:xfrm>
          <a:prstGeom prst="rect">
            <a:avLst/>
          </a:prstGeom>
          <a:noFill/>
        </p:spPr>
      </p:pic>
      <p:sp>
        <p:nvSpPr>
          <p:cNvPr id="6" name="مستطيل 5"/>
          <p:cNvSpPr/>
          <p:nvPr/>
        </p:nvSpPr>
        <p:spPr>
          <a:xfrm>
            <a:off x="2286000" y="3105835"/>
            <a:ext cx="4572000" cy="646331"/>
          </a:xfrm>
          <a:prstGeom prst="rect">
            <a:avLst/>
          </a:prstGeom>
        </p:spPr>
        <p:txBody>
          <a:bodyPr>
            <a:spAutoFit/>
          </a:bodyPr>
          <a:lstStyle/>
          <a:p>
            <a:pPr algn="ctr"/>
            <a:r>
              <a:rPr lang="ar-EG" b="1" dirty="0" smtClean="0">
                <a:solidFill>
                  <a:srgbClr val="01016F"/>
                </a:solidFill>
              </a:rPr>
              <a:t>خريج </a:t>
            </a:r>
          </a:p>
          <a:p>
            <a:pPr algn="ctr"/>
            <a:r>
              <a:rPr lang="ar-EG" b="1" dirty="0" smtClean="0">
                <a:solidFill>
                  <a:srgbClr val="01016F"/>
                </a:solidFill>
              </a:rPr>
              <a:t>حاصل على شهادة معتمدة</a:t>
            </a:r>
            <a:endParaRPr lang="en-US" b="1" dirty="0">
              <a:solidFill>
                <a:srgbClr val="01016F"/>
              </a:solidFill>
            </a:endParaRPr>
          </a:p>
        </p:txBody>
      </p:sp>
      <p:sp>
        <p:nvSpPr>
          <p:cNvPr id="7" name="مربع نص 6"/>
          <p:cNvSpPr txBox="1"/>
          <p:nvPr/>
        </p:nvSpPr>
        <p:spPr>
          <a:xfrm>
            <a:off x="2928926" y="1428736"/>
            <a:ext cx="3214710" cy="369332"/>
          </a:xfrm>
          <a:prstGeom prst="rect">
            <a:avLst/>
          </a:prstGeom>
          <a:noFill/>
        </p:spPr>
        <p:txBody>
          <a:bodyPr wrap="square" rtlCol="1">
            <a:spAutoFit/>
          </a:bodyPr>
          <a:lstStyle/>
          <a:p>
            <a:pPr>
              <a:spcBef>
                <a:spcPct val="50000"/>
              </a:spcBef>
            </a:pPr>
            <a:r>
              <a:rPr lang="ar-SA" b="1" dirty="0" smtClean="0">
                <a:solidFill>
                  <a:srgbClr val="09121B"/>
                </a:solidFill>
                <a:latin typeface="Arial" pitchFamily="34" charset="0"/>
                <a:cs typeface="Arial" pitchFamily="34" charset="0"/>
              </a:rPr>
              <a:t>معايير مرتبطة بالطالب.</a:t>
            </a: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1071538" y="714356"/>
            <a:ext cx="7072362" cy="5429288"/>
          </a:xfrm>
          <a:prstGeom prst="flowChartConnector">
            <a:avLst/>
          </a:prstGeom>
          <a:gradFill>
            <a:gsLst>
              <a:gs pos="0">
                <a:schemeClr val="lt2">
                  <a:tint val="80000"/>
                  <a:satMod val="400000"/>
                </a:schemeClr>
              </a:gs>
              <a:gs pos="25000">
                <a:schemeClr val="lt2">
                  <a:tint val="83000"/>
                  <a:satMod val="320000"/>
                </a:schemeClr>
              </a:gs>
              <a:gs pos="100000">
                <a:schemeClr val="lt2">
                  <a:shade val="15000"/>
                  <a:satMod val="320000"/>
                </a:schemeClr>
              </a:gs>
            </a:gsLst>
            <a:path path="circle">
              <a:fillToRect l="10000" t="110000" r="10000" b="100000"/>
            </a:path>
          </a:gradFill>
          <a:ln/>
          <a:effectLst>
            <a:innerShdw blurRad="114300">
              <a:prstClr val="black"/>
            </a:innerShdw>
          </a:effectLst>
          <a:scene3d>
            <a:camera prst="orthographicFront"/>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b="1" dirty="0" smtClean="0">
                <a:solidFill>
                  <a:srgbClr val="01016F"/>
                </a:solidFill>
              </a:rPr>
              <a:t>طالب</a:t>
            </a:r>
          </a:p>
          <a:p>
            <a:pPr algn="ctr"/>
            <a:r>
              <a:rPr lang="ar-EG" b="1" dirty="0" smtClean="0">
                <a:solidFill>
                  <a:srgbClr val="01016F"/>
                </a:solidFill>
              </a:rPr>
              <a:t> يبحث عن تعليم متمي</a:t>
            </a:r>
            <a:r>
              <a:rPr lang="ar-SA" b="1" dirty="0" smtClean="0">
                <a:solidFill>
                  <a:srgbClr val="01016F"/>
                </a:solidFill>
              </a:rPr>
              <a:t>ز</a:t>
            </a:r>
            <a:endParaRPr lang="en-US"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5" name="Picture 19" descr="imagesCA2O0QC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1500174"/>
            <a:ext cx="1843088" cy="1381125"/>
          </a:xfrm>
          <a:prstGeom prst="rect">
            <a:avLst/>
          </a:prstGeom>
          <a:noFill/>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b="1" dirty="0" smtClean="0">
                <a:solidFill>
                  <a:srgbClr val="01016F"/>
                </a:solidFill>
              </a:rPr>
              <a:t>مؤسسة تعليمية حاصلة على شهادة الاعتماد </a:t>
            </a:r>
          </a:p>
          <a:p>
            <a:pPr algn="ctr"/>
            <a:r>
              <a:rPr lang="ar-EG" b="1" dirty="0" smtClean="0">
                <a:solidFill>
                  <a:srgbClr val="01016F"/>
                </a:solidFill>
              </a:rPr>
              <a:t>من الهيئة القومية لضمان جودة التعليم والاعتماد</a:t>
            </a:r>
            <a:r>
              <a:rPr lang="ar-SA" b="1" dirty="0" smtClean="0">
                <a:solidFill>
                  <a:srgbClr val="01016F"/>
                </a:solidFill>
              </a:rPr>
              <a:t> الأكاديمي </a:t>
            </a:r>
            <a:endParaRPr lang="en-US"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7" name="Picture 18" descr="imagesCAAEXQ4M"/>
          <p:cNvPicPr>
            <a:picLocks noChangeAspect="1" noChangeArrowheads="1"/>
          </p:cNvPicPr>
          <p:nvPr/>
        </p:nvPicPr>
        <p:blipFill>
          <a:blip r:embed="rId4"/>
          <a:srcRect/>
          <a:stretch>
            <a:fillRect/>
          </a:stretch>
        </p:blipFill>
        <p:spPr bwMode="auto">
          <a:xfrm>
            <a:off x="3286116" y="1643050"/>
            <a:ext cx="3214710" cy="1357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ar-SA" smtClean="0">
                <a:solidFill>
                  <a:srgbClr val="FF3300"/>
                </a:solidFill>
              </a:rPr>
              <a:t>نشاط تدريبي</a:t>
            </a:r>
            <a:endParaRPr lang="en-US" smtClean="0">
              <a:solidFill>
                <a:srgbClr val="FF3300"/>
              </a:solidFill>
            </a:endParaRPr>
          </a:p>
        </p:txBody>
      </p:sp>
      <p:sp>
        <p:nvSpPr>
          <p:cNvPr id="44035" name="Rectangle 3"/>
          <p:cNvSpPr>
            <a:spLocks noGrp="1" noChangeArrowheads="1"/>
          </p:cNvSpPr>
          <p:nvPr>
            <p:ph type="body" idx="1"/>
          </p:nvPr>
        </p:nvSpPr>
        <p:spPr>
          <a:xfrm>
            <a:off x="457200" y="1600200"/>
            <a:ext cx="8229600" cy="1903413"/>
          </a:xfrm>
        </p:spPr>
        <p:txBody>
          <a:bodyPr/>
          <a:lstStyle/>
          <a:p>
            <a:pPr eaLnBrk="1" hangingPunct="1">
              <a:buFontTx/>
              <a:buNone/>
            </a:pPr>
            <a:r>
              <a:rPr lang="ar-SA" sz="4400" dirty="0" smtClean="0">
                <a:solidFill>
                  <a:srgbClr val="0000CC"/>
                </a:solidFill>
              </a:rPr>
              <a:t>ما تصورك للمعايير المرتبطة </a:t>
            </a:r>
            <a:r>
              <a:rPr lang="ar-SA" sz="4400" dirty="0" err="1" smtClean="0">
                <a:solidFill>
                  <a:srgbClr val="0000CC"/>
                </a:solidFill>
              </a:rPr>
              <a:t>بأعضاءهيئة</a:t>
            </a:r>
            <a:r>
              <a:rPr lang="ar-SA" sz="4400" dirty="0" smtClean="0">
                <a:solidFill>
                  <a:srgbClr val="0000CC"/>
                </a:solidFill>
              </a:rPr>
              <a:t> التدريس</a:t>
            </a:r>
            <a:r>
              <a:rPr lang="en-US" sz="4400" dirty="0" smtClean="0">
                <a:solidFill>
                  <a:srgbClr val="0000CC"/>
                </a:solidFill>
              </a:rPr>
              <a:t> </a:t>
            </a:r>
            <a:r>
              <a:rPr lang="ar-SA" sz="4400" dirty="0" smtClean="0">
                <a:solidFill>
                  <a:srgbClr val="0000CC"/>
                </a:solidFill>
              </a:rPr>
              <a:t>في إطار تطبيق الجودة في التعليم؟</a:t>
            </a:r>
            <a:endParaRPr lang="en-US" sz="4400" dirty="0" smtClean="0">
              <a:solidFill>
                <a:srgbClr val="0000CC"/>
              </a:solidFill>
            </a:endParaRPr>
          </a:p>
          <a:p>
            <a:pPr eaLnBrk="1" hangingPunct="1">
              <a:buFontTx/>
              <a:buNone/>
            </a:pPr>
            <a:endParaRPr lang="en-US" sz="4400" dirty="0" smtClean="0">
              <a:solidFill>
                <a:srgbClr val="0000CC"/>
              </a:solidFill>
            </a:endParaRPr>
          </a:p>
        </p:txBody>
      </p:sp>
      <p:pic>
        <p:nvPicPr>
          <p:cNvPr id="44036" name="Picture 4" descr="maitressemarteau"/>
          <p:cNvPicPr>
            <a:picLocks noChangeAspect="1" noChangeArrowheads="1"/>
          </p:cNvPicPr>
          <p:nvPr/>
        </p:nvPicPr>
        <p:blipFill>
          <a:blip r:embed="rId3"/>
          <a:srcRect/>
          <a:stretch>
            <a:fillRect/>
          </a:stretch>
        </p:blipFill>
        <p:spPr bwMode="auto">
          <a:xfrm>
            <a:off x="0" y="3021013"/>
            <a:ext cx="8153400" cy="3582987"/>
          </a:xfrm>
          <a:prstGeom prst="rect">
            <a:avLst/>
          </a:prstGeom>
          <a:noFill/>
          <a:ln w="9525">
            <a:noFill/>
            <a:miter lim="800000"/>
            <a:headEnd/>
            <a:tailEnd/>
          </a:ln>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 calcmode="lin" valueType="num">
                                      <p:cBhvr>
                                        <p:cTn id="9" dur="500" fill="hold"/>
                                        <p:tgtEl>
                                          <p:spTgt spid="44034"/>
                                        </p:tgtEl>
                                        <p:attrNameLst>
                                          <p:attrName>style.rotation</p:attrName>
                                        </p:attrNameLst>
                                      </p:cBhvr>
                                      <p:tavLst>
                                        <p:tav tm="0">
                                          <p:val>
                                            <p:fltVal val="360"/>
                                          </p:val>
                                        </p:tav>
                                        <p:tav tm="100000">
                                          <p:val>
                                            <p:fltVal val="0"/>
                                          </p:val>
                                        </p:tav>
                                      </p:tavLst>
                                    </p:anim>
                                    <p:animEffect transition="in" filter="fade">
                                      <p:cBhvr>
                                        <p:cTn id="10" dur="500"/>
                                        <p:tgtEl>
                                          <p:spTgt spid="440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4035">
                                            <p:txEl>
                                              <p:pRg st="0" end="0"/>
                                            </p:txEl>
                                          </p:spTgt>
                                        </p:tgtEl>
                                        <p:attrNameLst>
                                          <p:attrName>style.visibility</p:attrName>
                                        </p:attrNameLst>
                                      </p:cBhvr>
                                      <p:to>
                                        <p:strVal val="visible"/>
                                      </p:to>
                                    </p:set>
                                    <p:anim calcmode="lin" valueType="num">
                                      <p:cBhvr>
                                        <p:cTn id="15"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403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40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4036"/>
                                        </p:tgtEl>
                                        <p:attrNameLst>
                                          <p:attrName>style.visibility</p:attrName>
                                        </p:attrNameLst>
                                      </p:cBhvr>
                                      <p:to>
                                        <p:strVal val="visible"/>
                                      </p:to>
                                    </p:set>
                                    <p:anim calcmode="lin" valueType="num">
                                      <p:cBhvr>
                                        <p:cTn id="23" dur="1000" fill="hold"/>
                                        <p:tgtEl>
                                          <p:spTgt spid="44036"/>
                                        </p:tgtEl>
                                        <p:attrNameLst>
                                          <p:attrName>ppt_w</p:attrName>
                                        </p:attrNameLst>
                                      </p:cBhvr>
                                      <p:tavLst>
                                        <p:tav tm="0">
                                          <p:val>
                                            <p:strVal val="#ppt_w*0.70"/>
                                          </p:val>
                                        </p:tav>
                                        <p:tav tm="100000">
                                          <p:val>
                                            <p:strVal val="#ppt_w"/>
                                          </p:val>
                                        </p:tav>
                                      </p:tavLst>
                                    </p:anim>
                                    <p:anim calcmode="lin" valueType="num">
                                      <p:cBhvr>
                                        <p:cTn id="24" dur="1000" fill="hold"/>
                                        <p:tgtEl>
                                          <p:spTgt spid="44036"/>
                                        </p:tgtEl>
                                        <p:attrNameLst>
                                          <p:attrName>ppt_h</p:attrName>
                                        </p:attrNameLst>
                                      </p:cBhvr>
                                      <p:tavLst>
                                        <p:tav tm="0">
                                          <p:val>
                                            <p:strVal val="#ppt_h"/>
                                          </p:val>
                                        </p:tav>
                                        <p:tav tm="100000">
                                          <p:val>
                                            <p:strVal val="#ppt_h"/>
                                          </p:val>
                                        </p:tav>
                                      </p:tavLst>
                                    </p:anim>
                                    <p:animEffect transition="in" filter="fade">
                                      <p:cBhvr>
                                        <p:cTn id="25"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eaLnBrk="1" hangingPunct="1"/>
            <a:r>
              <a:rPr lang="ar-SA" sz="4400" b="1" dirty="0" smtClean="0"/>
              <a:t>تتضمن المعايير المرتبطة بأعضاء هيئة التدريس :</a:t>
            </a:r>
            <a:endParaRPr lang="en-US" sz="4400" b="1" dirty="0" smtClean="0"/>
          </a:p>
        </p:txBody>
      </p:sp>
      <p:sp>
        <p:nvSpPr>
          <p:cNvPr id="84995" name="Rectangle 3"/>
          <p:cNvSpPr>
            <a:spLocks noGrp="1" noChangeArrowheads="1"/>
          </p:cNvSpPr>
          <p:nvPr>
            <p:ph type="body" idx="1"/>
          </p:nvPr>
        </p:nvSpPr>
        <p:spPr/>
        <p:txBody>
          <a:bodyPr>
            <a:normAutofit lnSpcReduction="10000"/>
          </a:bodyPr>
          <a:lstStyle/>
          <a:p>
            <a:pPr eaLnBrk="1" hangingPunct="1"/>
            <a:r>
              <a:rPr lang="ar-SA" sz="3600" b="1" dirty="0" smtClean="0"/>
              <a:t>حجم الهيئة التدريسية وثقافتهم المهنية.</a:t>
            </a:r>
          </a:p>
          <a:p>
            <a:pPr eaLnBrk="1" hangingPunct="1"/>
            <a:endParaRPr lang="ar-SA" sz="3600" b="1" dirty="0" smtClean="0"/>
          </a:p>
          <a:p>
            <a:r>
              <a:rPr lang="ar-SA" sz="3600" b="1" dirty="0" smtClean="0"/>
              <a:t>احترام وتقدير أعضاء هيئة التدريس لطلابهم.</a:t>
            </a:r>
          </a:p>
          <a:p>
            <a:pPr eaLnBrk="1" hangingPunct="1"/>
            <a:endParaRPr lang="ar-SA" sz="3600" b="1" dirty="0" smtClean="0"/>
          </a:p>
          <a:p>
            <a:r>
              <a:rPr lang="ar-SA" sz="3600" b="1" dirty="0" smtClean="0"/>
              <a:t>مدى مساهمة أعضاء هيئة التدريس في خدمة المجتمع</a:t>
            </a:r>
            <a:r>
              <a:rPr lang="ar-SA" sz="4800" b="1" dirty="0" smtClean="0"/>
              <a:t>.</a:t>
            </a:r>
            <a:r>
              <a:rPr lang="en-US" sz="4800" b="1" dirty="0" smtClean="0"/>
              <a:t/>
            </a:r>
            <a:br>
              <a:rPr lang="en-US" sz="4800" b="1" dirty="0" smtClean="0"/>
            </a:br>
            <a:endParaRPr lang="en-US" sz="4800" b="1" dirty="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strVal val="#ppt_w+.3"/>
                                          </p:val>
                                        </p:tav>
                                        <p:tav tm="100000">
                                          <p:val>
                                            <p:strVal val="#ppt_w"/>
                                          </p:val>
                                        </p:tav>
                                      </p:tavLst>
                                    </p:anim>
                                    <p:anim calcmode="lin" valueType="num">
                                      <p:cBhvr>
                                        <p:cTn id="8" dur="1000" fill="hold"/>
                                        <p:tgtEl>
                                          <p:spTgt spid="84994"/>
                                        </p:tgtEl>
                                        <p:attrNameLst>
                                          <p:attrName>ppt_h</p:attrName>
                                        </p:attrNameLst>
                                      </p:cBhvr>
                                      <p:tavLst>
                                        <p:tav tm="0">
                                          <p:val>
                                            <p:strVal val="#ppt_h"/>
                                          </p:val>
                                        </p:tav>
                                        <p:tav tm="100000">
                                          <p:val>
                                            <p:strVal val="#ppt_h"/>
                                          </p:val>
                                        </p:tav>
                                      </p:tavLst>
                                    </p:anim>
                                    <p:animEffect transition="in" filter="fade">
                                      <p:cBhvr>
                                        <p:cTn id="9" dur="1000"/>
                                        <p:tgtEl>
                                          <p:spTgt spid="8499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4995">
                                            <p:txEl>
                                              <p:pRg st="0" end="0"/>
                                            </p:txEl>
                                          </p:spTgt>
                                        </p:tgtEl>
                                        <p:attrNameLst>
                                          <p:attrName>style.visibility</p:attrName>
                                        </p:attrNameLst>
                                      </p:cBhvr>
                                      <p:to>
                                        <p:strVal val="visible"/>
                                      </p:to>
                                    </p:set>
                                    <p:anim calcmode="lin" valueType="num">
                                      <p:cBhvr>
                                        <p:cTn id="14" dur="1000" fill="hold"/>
                                        <p:tgtEl>
                                          <p:spTgt spid="849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49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49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 calcmode="lin" valueType="num">
                                      <p:cBhvr>
                                        <p:cTn id="21" dur="1000" fill="hold"/>
                                        <p:tgtEl>
                                          <p:spTgt spid="8499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849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49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 calcmode="lin" valueType="num">
                                      <p:cBhvr>
                                        <p:cTn id="28" dur="1000" fill="hold"/>
                                        <p:tgtEl>
                                          <p:spTgt spid="84995">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8499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وسيلة شرح على شكل سحابة 21"/>
          <p:cNvSpPr/>
          <p:nvPr/>
        </p:nvSpPr>
        <p:spPr>
          <a:xfrm>
            <a:off x="5143504" y="1071546"/>
            <a:ext cx="3500462" cy="2714644"/>
          </a:xfrm>
          <a:prstGeom prst="cloudCallout">
            <a:avLst>
              <a:gd name="adj1" fmla="val -120429"/>
              <a:gd name="adj2" fmla="val 62387"/>
            </a:avLst>
          </a:prstGeom>
          <a:solidFill>
            <a:schemeClr val="bg2">
              <a:lumMod val="60000"/>
              <a:lumOff val="40000"/>
            </a:schemeClr>
          </a:solidFill>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4000" dirty="0" smtClean="0"/>
          </a:p>
          <a:p>
            <a:pPr>
              <a:defRPr/>
            </a:pPr>
            <a:r>
              <a:rPr lang="ar-SA" sz="3200" dirty="0" smtClean="0">
                <a:solidFill>
                  <a:srgbClr val="FF0000"/>
                </a:solidFill>
              </a:rPr>
              <a:t>ميثاق الجلسة</a:t>
            </a:r>
            <a:endParaRPr lang="en-US" sz="3200" dirty="0" smtClean="0">
              <a:solidFill>
                <a:srgbClr val="FF0000"/>
              </a:solidFill>
            </a:endParaRPr>
          </a:p>
        </p:txBody>
      </p:sp>
      <p:sp>
        <p:nvSpPr>
          <p:cNvPr id="21" name="مستطيل 20"/>
          <p:cNvSpPr/>
          <p:nvPr/>
        </p:nvSpPr>
        <p:spPr>
          <a:xfrm>
            <a:off x="5786446" y="1643050"/>
            <a:ext cx="3000396" cy="584775"/>
          </a:xfrm>
          <a:prstGeom prst="rect">
            <a:avLst/>
          </a:prstGeom>
        </p:spPr>
        <p:txBody>
          <a:bodyPr wrap="square">
            <a:spAutoFit/>
          </a:bodyPr>
          <a:lstStyle/>
          <a:p>
            <a:pPr lvl="0" algn="ctr" fontAlgn="base">
              <a:spcBef>
                <a:spcPct val="0"/>
              </a:spcBef>
              <a:spcAft>
                <a:spcPct val="0"/>
              </a:spcAft>
              <a:tabLst>
                <a:tab pos="233363" algn="l"/>
              </a:tabLst>
            </a:pPr>
            <a:endParaRPr lang="en-US"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endParaRPr>
          </a:p>
        </p:txBody>
      </p:sp>
      <p:sp>
        <p:nvSpPr>
          <p:cNvPr id="13" name="مربع نص 12"/>
          <p:cNvSpPr txBox="1"/>
          <p:nvPr/>
        </p:nvSpPr>
        <p:spPr>
          <a:xfrm>
            <a:off x="4214810" y="6286520"/>
            <a:ext cx="428628" cy="369332"/>
          </a:xfrm>
          <a:prstGeom prst="rect">
            <a:avLst/>
          </a:prstGeom>
          <a:noFill/>
        </p:spPr>
        <p:txBody>
          <a:bodyPr wrap="square" rtlCol="1">
            <a:spAutoFit/>
          </a:bodyPr>
          <a:lstStyle/>
          <a:p>
            <a:r>
              <a:rPr lang="ar-SA" dirty="0" smtClean="0"/>
              <a:t>1</a:t>
            </a:r>
            <a:endParaRPr lang="ar-SA" dirty="0"/>
          </a:p>
        </p:txBody>
      </p:sp>
      <p:sp>
        <p:nvSpPr>
          <p:cNvPr id="17" name="شريط إلى الأعلى 16"/>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23" name="رسم تخطيطي 22"/>
          <p:cNvGraphicFramePr/>
          <p:nvPr/>
        </p:nvGraphicFramePr>
        <p:xfrm>
          <a:off x="1524000" y="1785926"/>
          <a:ext cx="3190876" cy="367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ربع نص 7"/>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4</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style.rotation</p:attrName>
                                        </p:attrNameLst>
                                      </p:cBhvr>
                                      <p:tavLst>
                                        <p:tav tm="0">
                                          <p:val>
                                            <p:fltVal val="720"/>
                                          </p:val>
                                        </p:tav>
                                        <p:tav tm="100000">
                                          <p:val>
                                            <p:fltVal val="0"/>
                                          </p:val>
                                        </p:tav>
                                      </p:tavLst>
                                    </p:anim>
                                    <p:anim calcmode="lin" valueType="num">
                                      <p:cBhvr>
                                        <p:cTn id="9" dur="2000" fill="hold"/>
                                        <p:tgtEl>
                                          <p:spTgt spid="22"/>
                                        </p:tgtEl>
                                        <p:attrNameLst>
                                          <p:attrName>ppt_h</p:attrName>
                                        </p:attrNameLst>
                                      </p:cBhvr>
                                      <p:tavLst>
                                        <p:tav tm="0">
                                          <p:val>
                                            <p:fltVal val="0"/>
                                          </p:val>
                                        </p:tav>
                                        <p:tav tm="100000">
                                          <p:val>
                                            <p:strVal val="#ppt_h"/>
                                          </p:val>
                                        </p:tav>
                                      </p:tavLst>
                                    </p:anim>
                                    <p:anim calcmode="lin" valueType="num">
                                      <p:cBhvr>
                                        <p:cTn id="10"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nodePh="1">
                                  <p:stCondLst>
                                    <p:cond delay="0"/>
                                  </p:stCondLst>
                                  <p:endCondLst>
                                    <p:cond evt="begin" delay="0">
                                      <p:tn val="13"/>
                                    </p:cond>
                                  </p:endCondLst>
                                  <p:iterate type="lt">
                                    <p:tmPct val="50000"/>
                                  </p:iterate>
                                  <p:childTnLst>
                                    <p:set>
                                      <p:cBhvr>
                                        <p:cTn id="14" dur="1" fill="hold">
                                          <p:stCondLst>
                                            <p:cond delay="0"/>
                                          </p:stCondLst>
                                        </p:cTn>
                                        <p:tgtEl>
                                          <p:spTgt spid="21"/>
                                        </p:tgtEl>
                                        <p:attrNameLst>
                                          <p:attrName>style.visibility</p:attrName>
                                        </p:attrNameLst>
                                      </p:cBhvr>
                                      <p:to>
                                        <p:strVal val="visible"/>
                                      </p:to>
                                    </p:set>
                                    <p:anim calcmode="discrete" valueType="clr">
                                      <p:cBhvr override="childStyle">
                                        <p:cTn id="15"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1"/>
                                        </p:tgtEl>
                                        <p:attrNameLst>
                                          <p:attrName>fillcolor</p:attrName>
                                        </p:attrNameLst>
                                      </p:cBhvr>
                                      <p:tavLst>
                                        <p:tav tm="0">
                                          <p:val>
                                            <p:clrVal>
                                              <a:schemeClr val="accent2"/>
                                            </p:clrVal>
                                          </p:val>
                                        </p:tav>
                                        <p:tav tm="50000">
                                          <p:val>
                                            <p:clrVal>
                                              <a:schemeClr val="hlink"/>
                                            </p:clrVal>
                                          </p:val>
                                        </p:tav>
                                      </p:tavLst>
                                    </p:anim>
                                    <p:set>
                                      <p:cBhvr>
                                        <p:cTn id="17"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ar-SA" b="1" dirty="0" smtClean="0">
                <a:solidFill>
                  <a:srgbClr val="FF0000"/>
                </a:solidFill>
              </a:rPr>
              <a:t>نشاط تدريبي</a:t>
            </a:r>
            <a:endParaRPr lang="en-US" b="1" dirty="0" smtClean="0">
              <a:solidFill>
                <a:srgbClr val="FF0000"/>
              </a:solidFill>
            </a:endParaRPr>
          </a:p>
        </p:txBody>
      </p:sp>
      <p:sp>
        <p:nvSpPr>
          <p:cNvPr id="86019" name="Rectangle 3"/>
          <p:cNvSpPr>
            <a:spLocks noGrp="1" noChangeArrowheads="1"/>
          </p:cNvSpPr>
          <p:nvPr>
            <p:ph type="body" idx="1"/>
          </p:nvPr>
        </p:nvSpPr>
        <p:spPr>
          <a:xfrm>
            <a:off x="457200" y="1600200"/>
            <a:ext cx="8229600" cy="1751013"/>
          </a:xfrm>
        </p:spPr>
        <p:txBody>
          <a:bodyPr>
            <a:normAutofit fontScale="92500" lnSpcReduction="20000"/>
          </a:bodyPr>
          <a:lstStyle/>
          <a:p>
            <a:pPr eaLnBrk="1" hangingPunct="1">
              <a:buFontTx/>
              <a:buNone/>
            </a:pPr>
            <a:endParaRPr lang="ar-SA" sz="4400" dirty="0" smtClean="0">
              <a:solidFill>
                <a:srgbClr val="FF3300"/>
              </a:solidFill>
            </a:endParaRPr>
          </a:p>
          <a:p>
            <a:pPr eaLnBrk="1" hangingPunct="1">
              <a:buFontTx/>
              <a:buNone/>
            </a:pPr>
            <a:r>
              <a:rPr lang="ar-SA" sz="4400" b="1" dirty="0" smtClean="0">
                <a:solidFill>
                  <a:srgbClr val="FF3300"/>
                </a:solidFill>
              </a:rPr>
              <a:t>ما تصورك للمعايير المرتبطة بالطلبة</a:t>
            </a:r>
            <a:r>
              <a:rPr lang="en-US" sz="4400" b="1" dirty="0" smtClean="0">
                <a:solidFill>
                  <a:srgbClr val="FF3300"/>
                </a:solidFill>
              </a:rPr>
              <a:t> </a:t>
            </a:r>
            <a:r>
              <a:rPr lang="ar-SA" sz="4400" b="1" dirty="0" smtClean="0">
                <a:solidFill>
                  <a:srgbClr val="FF3300"/>
                </a:solidFill>
              </a:rPr>
              <a:t>في إطار تطبيق الجودة في التعليم؟</a:t>
            </a:r>
            <a:endParaRPr lang="en-US" sz="4400" b="1" dirty="0" smtClean="0">
              <a:solidFill>
                <a:srgbClr val="FF3300"/>
              </a:solidFill>
            </a:endParaRPr>
          </a:p>
          <a:p>
            <a:pPr eaLnBrk="1" hangingPunct="1">
              <a:buFontTx/>
              <a:buNone/>
            </a:pPr>
            <a:endParaRPr lang="en-US" sz="4400" dirty="0" smtClean="0">
              <a:solidFill>
                <a:srgbClr val="FF3300"/>
              </a:solidFill>
            </a:endParaRPr>
          </a:p>
          <a:p>
            <a:pPr eaLnBrk="1" hangingPunct="1">
              <a:buFontTx/>
              <a:buNone/>
            </a:pPr>
            <a:endParaRPr lang="en-US" dirty="0" smtClean="0">
              <a:solidFill>
                <a:srgbClr val="FF3300"/>
              </a:solidFill>
            </a:endParaRPr>
          </a:p>
        </p:txBody>
      </p:sp>
      <p:pic>
        <p:nvPicPr>
          <p:cNvPr id="86021" name="Picture 5" descr="PE03166_"/>
          <p:cNvPicPr>
            <a:picLocks noChangeAspect="1" noChangeArrowheads="1"/>
          </p:cNvPicPr>
          <p:nvPr/>
        </p:nvPicPr>
        <p:blipFill>
          <a:blip r:embed="rId3"/>
          <a:srcRect/>
          <a:stretch>
            <a:fillRect/>
          </a:stretch>
        </p:blipFill>
        <p:spPr bwMode="auto">
          <a:xfrm>
            <a:off x="533400" y="3048000"/>
            <a:ext cx="3657600" cy="3419475"/>
          </a:xfrm>
          <a:prstGeom prst="rect">
            <a:avLst/>
          </a:prstGeom>
          <a:noFill/>
          <a:ln w="9525">
            <a:noFill/>
            <a:miter lim="800000"/>
            <a:headEnd/>
            <a:tailEnd/>
          </a:ln>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860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fade">
                                      <p:cBhvr>
                                        <p:cTn id="11" dur="1000"/>
                                        <p:tgtEl>
                                          <p:spTgt spid="86019">
                                            <p:txEl>
                                              <p:pRg st="1" end="1"/>
                                            </p:txEl>
                                          </p:spTgt>
                                        </p:tgtEl>
                                      </p:cBhvr>
                                    </p:animEffect>
                                    <p:anim calcmode="lin" valueType="num">
                                      <p:cBhvr>
                                        <p:cTn id="12"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86019">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860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box(out)">
                                      <p:cBhvr>
                                        <p:cTn id="1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ar-SA" sz="4000" b="1" dirty="0" smtClean="0"/>
              <a:t>تتضمن المعايير المرتبطة بالطلبة</a:t>
            </a:r>
            <a:r>
              <a:rPr lang="en-US" sz="4000" b="1" dirty="0" smtClean="0"/>
              <a:t> </a:t>
            </a:r>
          </a:p>
        </p:txBody>
      </p:sp>
      <p:sp>
        <p:nvSpPr>
          <p:cNvPr id="87043" name="Rectangle 3"/>
          <p:cNvSpPr>
            <a:spLocks noGrp="1" noChangeArrowheads="1"/>
          </p:cNvSpPr>
          <p:nvPr>
            <p:ph type="body" idx="1"/>
          </p:nvPr>
        </p:nvSpPr>
        <p:spPr/>
        <p:txBody>
          <a:bodyPr>
            <a:normAutofit lnSpcReduction="10000"/>
          </a:bodyPr>
          <a:lstStyle/>
          <a:p>
            <a:pPr eaLnBrk="1" hangingPunct="1"/>
            <a:r>
              <a:rPr lang="ar-SA" sz="2800" b="1" dirty="0" smtClean="0"/>
              <a:t>القبول والانتقاء .</a:t>
            </a:r>
          </a:p>
          <a:p>
            <a:pPr eaLnBrk="1" hangingPunct="1"/>
            <a:endParaRPr lang="ar-SA" sz="2800" b="1" dirty="0" smtClean="0"/>
          </a:p>
          <a:p>
            <a:pPr eaLnBrk="1" hangingPunct="1"/>
            <a:r>
              <a:rPr lang="ar-SA" sz="2800" b="1" dirty="0" smtClean="0"/>
              <a:t>نسبة عدد الطلاب إلى أعضاء هيئة التدريس .</a:t>
            </a:r>
          </a:p>
          <a:p>
            <a:pPr eaLnBrk="1" hangingPunct="1"/>
            <a:endParaRPr lang="ar-SA" sz="2800" b="1" dirty="0" smtClean="0"/>
          </a:p>
          <a:p>
            <a:pPr eaLnBrk="1" hangingPunct="1"/>
            <a:r>
              <a:rPr lang="ar-SA" sz="2800" b="1" dirty="0" smtClean="0"/>
              <a:t>متوسط تكلفة الفرد .</a:t>
            </a:r>
          </a:p>
          <a:p>
            <a:pPr eaLnBrk="1" hangingPunct="1"/>
            <a:endParaRPr lang="ar-SA" sz="2800" b="1" dirty="0" smtClean="0"/>
          </a:p>
          <a:p>
            <a:pPr eaLnBrk="1" hangingPunct="1"/>
            <a:r>
              <a:rPr lang="ar-SA" sz="2800" b="1" dirty="0" smtClean="0"/>
              <a:t>الخدمات التي تقدم لهم .</a:t>
            </a:r>
          </a:p>
          <a:p>
            <a:pPr eaLnBrk="1" hangingPunct="1"/>
            <a:endParaRPr lang="ar-SA" sz="2800" b="1" dirty="0" smtClean="0"/>
          </a:p>
          <a:p>
            <a:pPr eaLnBrk="1" hangingPunct="1"/>
            <a:r>
              <a:rPr lang="ar-SA" sz="2800" b="1" dirty="0" smtClean="0"/>
              <a:t>دافعية الطلاب واستعدادهم للتعلم</a:t>
            </a:r>
            <a:r>
              <a:rPr lang="en-US" sz="2800" b="1" dirty="0" smtClean="0"/>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2000" fill="hold"/>
                                        <p:tgtEl>
                                          <p:spTgt spid="87042"/>
                                        </p:tgtEl>
                                        <p:attrNameLst>
                                          <p:attrName>ppt_w</p:attrName>
                                        </p:attrNameLst>
                                      </p:cBhvr>
                                      <p:tavLst>
                                        <p:tav tm="0">
                                          <p:val>
                                            <p:strVal val="#ppt_w*2.5"/>
                                          </p:val>
                                        </p:tav>
                                        <p:tav tm="100000">
                                          <p:val>
                                            <p:strVal val="#ppt_w"/>
                                          </p:val>
                                        </p:tav>
                                      </p:tavLst>
                                    </p:anim>
                                    <p:anim calcmode="lin" valueType="num">
                                      <p:cBhvr>
                                        <p:cTn id="8" dur="2000" fill="hold"/>
                                        <p:tgtEl>
                                          <p:spTgt spid="87042"/>
                                        </p:tgtEl>
                                        <p:attrNameLst>
                                          <p:attrName>ppt_h</p:attrName>
                                        </p:attrNameLst>
                                      </p:cBhvr>
                                      <p:tavLst>
                                        <p:tav tm="0">
                                          <p:val>
                                            <p:strVal val="#ppt_h"/>
                                          </p:val>
                                        </p:tav>
                                        <p:tav tm="100000">
                                          <p:val>
                                            <p:strVal val="#ppt_h"/>
                                          </p:val>
                                        </p:tav>
                                      </p:tavLst>
                                    </p:anim>
                                    <p:anim calcmode="lin" valueType="num">
                                      <p:cBhvr>
                                        <p:cTn id="9" dur="2000" fill="hold"/>
                                        <p:tgtEl>
                                          <p:spTgt spid="870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70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70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7043">
                                            <p:txEl>
                                              <p:pRg st="0" end="0"/>
                                            </p:txEl>
                                          </p:spTgt>
                                        </p:tgtEl>
                                        <p:attrNameLst>
                                          <p:attrName>style.visibility</p:attrName>
                                        </p:attrNameLst>
                                      </p:cBhvr>
                                      <p:to>
                                        <p:strVal val="visible"/>
                                      </p:to>
                                    </p:set>
                                    <p:animEffect transition="in" filter="wipe(left)">
                                      <p:cBhvr>
                                        <p:cTn id="16" dur="500"/>
                                        <p:tgtEl>
                                          <p:spTgt spid="870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Effect transition="in" filter="wipe(left)">
                                      <p:cBhvr>
                                        <p:cTn id="21" dur="500"/>
                                        <p:tgtEl>
                                          <p:spTgt spid="870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43">
                                            <p:txEl>
                                              <p:pRg st="4" end="4"/>
                                            </p:txEl>
                                          </p:spTgt>
                                        </p:tgtEl>
                                        <p:attrNameLst>
                                          <p:attrName>style.visibility</p:attrName>
                                        </p:attrNameLst>
                                      </p:cBhvr>
                                      <p:to>
                                        <p:strVal val="visible"/>
                                      </p:to>
                                    </p:set>
                                    <p:animEffect transition="in" filter="wipe(left)">
                                      <p:cBhvr>
                                        <p:cTn id="26" dur="500"/>
                                        <p:tgtEl>
                                          <p:spTgt spid="8704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Effect transition="in" filter="wipe(left)">
                                      <p:cBhvr>
                                        <p:cTn id="31" dur="500"/>
                                        <p:tgtEl>
                                          <p:spTgt spid="870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7043">
                                            <p:txEl>
                                              <p:pRg st="8" end="8"/>
                                            </p:txEl>
                                          </p:spTgt>
                                        </p:tgtEl>
                                        <p:attrNameLst>
                                          <p:attrName>style.visibility</p:attrName>
                                        </p:attrNameLst>
                                      </p:cBhvr>
                                      <p:to>
                                        <p:strVal val="visible"/>
                                      </p:to>
                                    </p:set>
                                    <p:animEffect transition="in" filter="wipe(left)">
                                      <p:cBhvr>
                                        <p:cTn id="36" dur="500"/>
                                        <p:tgtEl>
                                          <p:spTgt spid="8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ar-SA" b="1" dirty="0" smtClean="0">
                <a:solidFill>
                  <a:srgbClr val="FF0000"/>
                </a:solidFill>
              </a:rPr>
              <a:t>نشاط تدريبي</a:t>
            </a:r>
            <a:endParaRPr lang="en-US" b="1" dirty="0" smtClean="0">
              <a:solidFill>
                <a:srgbClr val="FF0000"/>
              </a:solidFill>
            </a:endParaRPr>
          </a:p>
        </p:txBody>
      </p:sp>
      <p:sp>
        <p:nvSpPr>
          <p:cNvPr id="89091" name="Rectangle 3"/>
          <p:cNvSpPr>
            <a:spLocks noGrp="1" noChangeArrowheads="1"/>
          </p:cNvSpPr>
          <p:nvPr>
            <p:ph type="body" idx="1"/>
          </p:nvPr>
        </p:nvSpPr>
        <p:spPr>
          <a:xfrm>
            <a:off x="785786" y="1857364"/>
            <a:ext cx="7901014" cy="2178061"/>
          </a:xfrm>
        </p:spPr>
        <p:txBody>
          <a:bodyPr/>
          <a:lstStyle/>
          <a:p>
            <a:pPr eaLnBrk="1" hangingPunct="1">
              <a:buFontTx/>
              <a:buNone/>
            </a:pPr>
            <a:r>
              <a:rPr lang="ar-SA" sz="4000" b="1" dirty="0" smtClean="0">
                <a:solidFill>
                  <a:srgbClr val="FF0000"/>
                </a:solidFill>
              </a:rPr>
              <a:t>ما تصورك للمعايير المرتبطة بالمناهج الدراسية</a:t>
            </a:r>
            <a:r>
              <a:rPr lang="en-US" sz="4000" b="1" dirty="0" smtClean="0">
                <a:solidFill>
                  <a:srgbClr val="FF0000"/>
                </a:solidFill>
              </a:rPr>
              <a:t> </a:t>
            </a:r>
            <a:r>
              <a:rPr lang="ar-SA" sz="4000" b="1" dirty="0" smtClean="0">
                <a:solidFill>
                  <a:srgbClr val="FF0000"/>
                </a:solidFill>
              </a:rPr>
              <a:t>في إطار تطبيق الجودة في التعليم؟</a:t>
            </a:r>
            <a:endParaRPr lang="en-US" sz="4000" b="1" dirty="0" smtClean="0">
              <a:solidFill>
                <a:srgbClr val="FF0000"/>
              </a:solidFill>
            </a:endParaRPr>
          </a:p>
          <a:p>
            <a:pPr eaLnBrk="1" hangingPunct="1">
              <a:buFontTx/>
              <a:buNone/>
            </a:pPr>
            <a:endParaRPr lang="en-US" sz="4400" dirty="0" smtClean="0"/>
          </a:p>
          <a:p>
            <a:pPr eaLnBrk="1" hangingPunct="1">
              <a:buFontTx/>
              <a:buNone/>
            </a:pPr>
            <a:endParaRPr lang="en-US" dirty="0" smtClean="0"/>
          </a:p>
        </p:txBody>
      </p:sp>
      <p:pic>
        <p:nvPicPr>
          <p:cNvPr id="89092" name="Picture 4" descr="BS00554_"/>
          <p:cNvPicPr>
            <a:picLocks noChangeAspect="1" noChangeArrowheads="1"/>
          </p:cNvPicPr>
          <p:nvPr/>
        </p:nvPicPr>
        <p:blipFill>
          <a:blip r:embed="rId2"/>
          <a:srcRect/>
          <a:stretch>
            <a:fillRect/>
          </a:stretch>
        </p:blipFill>
        <p:spPr bwMode="auto">
          <a:xfrm>
            <a:off x="685800" y="4191000"/>
            <a:ext cx="6019800" cy="2133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909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909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 calcmode="lin" valueType="num">
                                      <p:cBhvr>
                                        <p:cTn id="15" dur="500" fill="hold"/>
                                        <p:tgtEl>
                                          <p:spTgt spid="890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90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90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89090"/>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89090"/>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89090"/>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89090"/>
                                        </p:tgtEl>
                                        <p:attrNameLst>
                                          <p:attrName>ppt_y</p:attrName>
                                        </p:attrNameLst>
                                      </p:cBhvr>
                                      <p:tavLst>
                                        <p:tav tm="0">
                                          <p:val>
                                            <p:strVal val="ppt_y"/>
                                          </p:val>
                                        </p:tav>
                                        <p:tav tm="100000">
                                          <p:val>
                                            <p:strVal val="ppt_y"/>
                                          </p:val>
                                        </p:tav>
                                      </p:tavLst>
                                    </p:anim>
                                    <p:set>
                                      <p:cBhvr>
                                        <p:cTn id="26" dur="1" fill="hold">
                                          <p:stCondLst>
                                            <p:cond delay="499"/>
                                          </p:stCondLst>
                                        </p:cTn>
                                        <p:tgtEl>
                                          <p:spTgt spid="89090"/>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8909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8909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8909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89091">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89091">
                                            <p:txEl>
                                              <p:pRg st="0" end="0"/>
                                            </p:txEl>
                                          </p:spTgt>
                                        </p:tgtEl>
                                        <p:attrNameLst>
                                          <p:attrName>style.visibility</p:attrName>
                                        </p:attrNameLst>
                                      </p:cBhvr>
                                      <p:to>
                                        <p:strVal val="hidden"/>
                                      </p:to>
                                    </p:set>
                                  </p:childTnLst>
                                </p:cTn>
                              </p:par>
                            </p:childTnLst>
                          </p:cTn>
                        </p:par>
                        <p:par>
                          <p:cTn id="33" fill="hold">
                            <p:stCondLst>
                              <p:cond delay="500"/>
                            </p:stCondLst>
                            <p:childTnLst>
                              <p:par>
                                <p:cTn id="34" presetID="2" presetClass="entr" presetSubtype="8" fill="hold" nodeType="afterEffect">
                                  <p:stCondLst>
                                    <p:cond delay="1000"/>
                                  </p:stCondLst>
                                  <p:childTnLst>
                                    <p:set>
                                      <p:cBhvr>
                                        <p:cTn id="35" dur="1" fill="hold">
                                          <p:stCondLst>
                                            <p:cond delay="0"/>
                                          </p:stCondLst>
                                        </p:cTn>
                                        <p:tgtEl>
                                          <p:spTgt spid="89092"/>
                                        </p:tgtEl>
                                        <p:attrNameLst>
                                          <p:attrName>style.visibility</p:attrName>
                                        </p:attrNameLst>
                                      </p:cBhvr>
                                      <p:to>
                                        <p:strVal val="visible"/>
                                      </p:to>
                                    </p:set>
                                    <p:anim calcmode="lin" valueType="num">
                                      <p:cBhvr additive="base">
                                        <p:cTn id="36" dur="500" fill="hold"/>
                                        <p:tgtEl>
                                          <p:spTgt spid="89092"/>
                                        </p:tgtEl>
                                        <p:attrNameLst>
                                          <p:attrName>ppt_x</p:attrName>
                                        </p:attrNameLst>
                                      </p:cBhvr>
                                      <p:tavLst>
                                        <p:tav tm="0">
                                          <p:val>
                                            <p:strVal val="0-#ppt_w/2"/>
                                          </p:val>
                                        </p:tav>
                                        <p:tav tm="100000">
                                          <p:val>
                                            <p:strVal val="#ppt_x"/>
                                          </p:val>
                                        </p:tav>
                                      </p:tavLst>
                                    </p:anim>
                                    <p:anim calcmode="lin" valueType="num">
                                      <p:cBhvr additive="base">
                                        <p:cTn id="37" dur="500" fill="hold"/>
                                        <p:tgtEl>
                                          <p:spTgt spid="89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0" grpId="1"/>
      <p:bldP spid="89091" grpId="0" build="p"/>
      <p:bldP spid="89091" grpId="1"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609600"/>
            <a:ext cx="8229600" cy="1143000"/>
          </a:xfrm>
        </p:spPr>
        <p:txBody>
          <a:bodyPr>
            <a:normAutofit/>
          </a:bodyPr>
          <a:lstStyle/>
          <a:p>
            <a:pPr eaLnBrk="1" hangingPunct="1"/>
            <a:r>
              <a:rPr lang="ar-SA" sz="3600" b="1" dirty="0" smtClean="0">
                <a:solidFill>
                  <a:schemeClr val="accent2"/>
                </a:solidFill>
              </a:rPr>
              <a:t>تتضمن المعايير المرتبطة بالمناهج الدراسية</a:t>
            </a:r>
            <a:r>
              <a:rPr lang="en-US" sz="3600" b="1" dirty="0" smtClean="0"/>
              <a:t> </a:t>
            </a:r>
          </a:p>
        </p:txBody>
      </p:sp>
      <p:sp>
        <p:nvSpPr>
          <p:cNvPr id="90115" name="Rectangle 3"/>
          <p:cNvSpPr>
            <a:spLocks noGrp="1" noChangeArrowheads="1"/>
          </p:cNvSpPr>
          <p:nvPr>
            <p:ph type="body" idx="1"/>
          </p:nvPr>
        </p:nvSpPr>
        <p:spPr>
          <a:xfrm>
            <a:off x="457200" y="1981200"/>
            <a:ext cx="8229600" cy="4530725"/>
          </a:xfrm>
        </p:spPr>
        <p:txBody>
          <a:bodyPr/>
          <a:lstStyle/>
          <a:p>
            <a:pPr eaLnBrk="1" hangingPunct="1"/>
            <a:r>
              <a:rPr lang="ar-SA" b="1" dirty="0" smtClean="0">
                <a:solidFill>
                  <a:srgbClr val="FF3300"/>
                </a:solidFill>
              </a:rPr>
              <a:t>أصالة المناهج.</a:t>
            </a:r>
          </a:p>
          <a:p>
            <a:pPr eaLnBrk="1" hangingPunct="1"/>
            <a:endParaRPr lang="ar-SA" b="1" dirty="0" smtClean="0">
              <a:solidFill>
                <a:srgbClr val="FF3300"/>
              </a:solidFill>
            </a:endParaRPr>
          </a:p>
          <a:p>
            <a:pPr eaLnBrk="1" hangingPunct="1"/>
            <a:r>
              <a:rPr lang="ar-SA" b="1" dirty="0" smtClean="0">
                <a:solidFill>
                  <a:srgbClr val="FF3300"/>
                </a:solidFill>
              </a:rPr>
              <a:t>جودة مستواها ومحتواها.</a:t>
            </a:r>
          </a:p>
          <a:p>
            <a:pPr eaLnBrk="1" hangingPunct="1"/>
            <a:endParaRPr lang="ar-SA" b="1" dirty="0" smtClean="0">
              <a:solidFill>
                <a:srgbClr val="FF3300"/>
              </a:solidFill>
            </a:endParaRPr>
          </a:p>
          <a:p>
            <a:pPr eaLnBrk="1" hangingPunct="1"/>
            <a:r>
              <a:rPr lang="ar-SA" b="1" dirty="0" smtClean="0">
                <a:solidFill>
                  <a:srgbClr val="FF3300"/>
                </a:solidFill>
              </a:rPr>
              <a:t>الطريقة والأسلوب.</a:t>
            </a:r>
          </a:p>
          <a:p>
            <a:pPr eaLnBrk="1" hangingPunct="1"/>
            <a:endParaRPr lang="ar-SA" b="1" dirty="0" smtClean="0">
              <a:solidFill>
                <a:srgbClr val="FF3300"/>
              </a:solidFill>
            </a:endParaRPr>
          </a:p>
          <a:p>
            <a:pPr eaLnBrk="1" hangingPunct="1"/>
            <a:r>
              <a:rPr lang="ar-SA" b="1" dirty="0" smtClean="0">
                <a:solidFill>
                  <a:srgbClr val="FF3300"/>
                </a:solidFill>
              </a:rPr>
              <a:t>مدى ارتباطها بالواقع.</a:t>
            </a:r>
          </a:p>
          <a:p>
            <a:pPr eaLnBrk="1" hangingPunct="1"/>
            <a:endParaRPr lang="ar-SA" b="1" dirty="0" smtClean="0">
              <a:solidFill>
                <a:srgbClr val="FF3300"/>
              </a:solidFill>
            </a:endParaRPr>
          </a:p>
          <a:p>
            <a:pPr eaLnBrk="1" hangingPunct="1"/>
            <a:r>
              <a:rPr lang="ar-SA" b="1" dirty="0" smtClean="0">
                <a:solidFill>
                  <a:srgbClr val="FF3300"/>
                </a:solidFill>
              </a:rPr>
              <a:t> إلى أي مدى تعكس المناهج الشخصية القومية أو التبعية الثقافية</a:t>
            </a:r>
            <a:r>
              <a:rPr lang="en-US" dirty="0" smtClean="0">
                <a:solidFill>
                  <a:srgbClr val="FF3300"/>
                </a:solidFill>
              </a:rPr>
              <a:t> </a:t>
            </a:r>
            <a:r>
              <a:rPr lang="ar-SA" dirty="0" smtClean="0">
                <a:solidFill>
                  <a:srgbClr val="FF3300"/>
                </a:solidFill>
              </a:rPr>
              <a:t>.</a:t>
            </a:r>
            <a:endParaRPr lang="en-US" dirty="0" smtClean="0">
              <a:solidFill>
                <a:srgbClr val="FF330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01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01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9011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90115">
                                            <p:txEl>
                                              <p:pRg st="0" end="0"/>
                                            </p:txEl>
                                          </p:spTgt>
                                        </p:tgtEl>
                                        <p:attrNameLst>
                                          <p:attrName>style.visibility</p:attrName>
                                        </p:attrNameLst>
                                      </p:cBhvr>
                                      <p:to>
                                        <p:strVal val="visible"/>
                                      </p:to>
                                    </p:set>
                                    <p:anim calcmode="lin" valueType="num">
                                      <p:cBhvr>
                                        <p:cTn id="1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0115">
                                            <p:txEl>
                                              <p:pRg st="2" end="2"/>
                                            </p:txEl>
                                          </p:spTgt>
                                        </p:tgtEl>
                                        <p:attrNameLst>
                                          <p:attrName>style.visibility</p:attrName>
                                        </p:attrNameLst>
                                      </p:cBhvr>
                                      <p:to>
                                        <p:strVal val="visible"/>
                                      </p:to>
                                    </p:set>
                                    <p:anim calcmode="lin" valueType="num">
                                      <p:cBhvr>
                                        <p:cTn id="23"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0115">
                                            <p:txEl>
                                              <p:pRg st="4" end="4"/>
                                            </p:txEl>
                                          </p:spTgt>
                                        </p:tgtEl>
                                        <p:attrNameLst>
                                          <p:attrName>style.visibility</p:attrName>
                                        </p:attrNameLst>
                                      </p:cBhvr>
                                      <p:to>
                                        <p:strVal val="visible"/>
                                      </p:to>
                                    </p:set>
                                    <p:anim calcmode="lin" valueType="num">
                                      <p:cBhvr>
                                        <p:cTn id="29" dur="5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01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0115">
                                            <p:txEl>
                                              <p:pRg st="6" end="6"/>
                                            </p:txEl>
                                          </p:spTgt>
                                        </p:tgtEl>
                                        <p:attrNameLst>
                                          <p:attrName>style.visibility</p:attrName>
                                        </p:attrNameLst>
                                      </p:cBhvr>
                                      <p:to>
                                        <p:strVal val="visible"/>
                                      </p:to>
                                    </p:set>
                                    <p:anim calcmode="lin" valueType="num">
                                      <p:cBhvr>
                                        <p:cTn id="35" dur="5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901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0115">
                                            <p:txEl>
                                              <p:pRg st="8" end="8"/>
                                            </p:txEl>
                                          </p:spTgt>
                                        </p:tgtEl>
                                        <p:attrNameLst>
                                          <p:attrName>style.visibility</p:attrName>
                                        </p:attrNameLst>
                                      </p:cBhvr>
                                      <p:to>
                                        <p:strVal val="visible"/>
                                      </p:to>
                                    </p:set>
                                    <p:anim calcmode="lin" valueType="num">
                                      <p:cBhvr>
                                        <p:cTn id="41" dur="500" fill="hold"/>
                                        <p:tgtEl>
                                          <p:spTgt spid="90115">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9011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2" nodeType="clickEffect">
                                  <p:stCondLst>
                                    <p:cond delay="0"/>
                                  </p:stCondLst>
                                  <p:childTnLst>
                                    <p:anim calcmode="lin" valueType="num">
                                      <p:cBhvr>
                                        <p:cTn id="46" dur="500" fill="hold"/>
                                        <p:tgtEl>
                                          <p:spTgt spid="90114"/>
                                        </p:tgtEl>
                                        <p:attrNameLst>
                                          <p:attrName>ppt_w</p:attrName>
                                        </p:attrNameLst>
                                      </p:cBhvr>
                                      <p:tavLst>
                                        <p:tav tm="0">
                                          <p:val>
                                            <p:strVal val="ppt_w"/>
                                          </p:val>
                                        </p:tav>
                                        <p:tav tm="100000">
                                          <p:val>
                                            <p:fltVal val="0"/>
                                          </p:val>
                                        </p:tav>
                                      </p:tavLst>
                                    </p:anim>
                                    <p:anim calcmode="lin" valueType="num">
                                      <p:cBhvr>
                                        <p:cTn id="47" dur="500" fill="hold"/>
                                        <p:tgtEl>
                                          <p:spTgt spid="90114"/>
                                        </p:tgtEl>
                                        <p:attrNameLst>
                                          <p:attrName>ppt_h</p:attrName>
                                        </p:attrNameLst>
                                      </p:cBhvr>
                                      <p:tavLst>
                                        <p:tav tm="0">
                                          <p:val>
                                            <p:strVal val="ppt_h"/>
                                          </p:val>
                                        </p:tav>
                                        <p:tav tm="100000">
                                          <p:val>
                                            <p:fltVal val="0"/>
                                          </p:val>
                                        </p:tav>
                                      </p:tavLst>
                                    </p:anim>
                                    <p:set>
                                      <p:cBhvr>
                                        <p:cTn id="48" dur="1" fill="hold">
                                          <p:stCondLst>
                                            <p:cond delay="499"/>
                                          </p:stCondLst>
                                        </p:cTn>
                                        <p:tgtEl>
                                          <p:spTgt spid="90114"/>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90115">
                                            <p:txEl>
                                              <p:pRg st="0" end="0"/>
                                            </p:txEl>
                                          </p:spTgt>
                                        </p:tgtEl>
                                        <p:attrNameLst>
                                          <p:attrName>ppt_w</p:attrName>
                                        </p:attrNameLst>
                                      </p:cBhvr>
                                      <p:tavLst>
                                        <p:tav tm="0">
                                          <p:val>
                                            <p:strVal val="ppt_w"/>
                                          </p:val>
                                        </p:tav>
                                        <p:tav tm="100000">
                                          <p:val>
                                            <p:fltVal val="0"/>
                                          </p:val>
                                        </p:tav>
                                      </p:tavLst>
                                    </p:anim>
                                    <p:anim calcmode="lin" valueType="num">
                                      <p:cBhvr>
                                        <p:cTn id="51" dur="500" fill="hold"/>
                                        <p:tgtEl>
                                          <p:spTgt spid="90115">
                                            <p:txEl>
                                              <p:pRg st="0" end="0"/>
                                            </p:txEl>
                                          </p:spTgt>
                                        </p:tgtEl>
                                        <p:attrNameLst>
                                          <p:attrName>ppt_h</p:attrName>
                                        </p:attrNameLst>
                                      </p:cBhvr>
                                      <p:tavLst>
                                        <p:tav tm="0">
                                          <p:val>
                                            <p:strVal val="ppt_h"/>
                                          </p:val>
                                        </p:tav>
                                        <p:tav tm="100000">
                                          <p:val>
                                            <p:fltVal val="0"/>
                                          </p:val>
                                        </p:tav>
                                      </p:tavLst>
                                    </p:anim>
                                    <p:set>
                                      <p:cBhvr>
                                        <p:cTn id="52" dur="1" fill="hold">
                                          <p:stCondLst>
                                            <p:cond delay="499"/>
                                          </p:stCondLst>
                                        </p:cTn>
                                        <p:tgtEl>
                                          <p:spTgt spid="90115">
                                            <p:txEl>
                                              <p:pRg st="0" end="0"/>
                                            </p:txEl>
                                          </p:spTgt>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90115">
                                            <p:txEl>
                                              <p:pRg st="2" end="2"/>
                                            </p:txEl>
                                          </p:spTgt>
                                        </p:tgtEl>
                                        <p:attrNameLst>
                                          <p:attrName>ppt_w</p:attrName>
                                        </p:attrNameLst>
                                      </p:cBhvr>
                                      <p:tavLst>
                                        <p:tav tm="0">
                                          <p:val>
                                            <p:strVal val="ppt_w"/>
                                          </p:val>
                                        </p:tav>
                                        <p:tav tm="100000">
                                          <p:val>
                                            <p:fltVal val="0"/>
                                          </p:val>
                                        </p:tav>
                                      </p:tavLst>
                                    </p:anim>
                                    <p:anim calcmode="lin" valueType="num">
                                      <p:cBhvr>
                                        <p:cTn id="55" dur="500" fill="hold"/>
                                        <p:tgtEl>
                                          <p:spTgt spid="90115">
                                            <p:txEl>
                                              <p:pRg st="2" end="2"/>
                                            </p:txEl>
                                          </p:spTgt>
                                        </p:tgtEl>
                                        <p:attrNameLst>
                                          <p:attrName>ppt_h</p:attrName>
                                        </p:attrNameLst>
                                      </p:cBhvr>
                                      <p:tavLst>
                                        <p:tav tm="0">
                                          <p:val>
                                            <p:strVal val="ppt_h"/>
                                          </p:val>
                                        </p:tav>
                                        <p:tav tm="100000">
                                          <p:val>
                                            <p:fltVal val="0"/>
                                          </p:val>
                                        </p:tav>
                                      </p:tavLst>
                                    </p:anim>
                                    <p:set>
                                      <p:cBhvr>
                                        <p:cTn id="56" dur="1" fill="hold">
                                          <p:stCondLst>
                                            <p:cond delay="499"/>
                                          </p:stCondLst>
                                        </p:cTn>
                                        <p:tgtEl>
                                          <p:spTgt spid="90115">
                                            <p:txEl>
                                              <p:pRg st="2" end="2"/>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90115">
                                            <p:txEl>
                                              <p:pRg st="4" end="4"/>
                                            </p:txEl>
                                          </p:spTgt>
                                        </p:tgtEl>
                                        <p:attrNameLst>
                                          <p:attrName>ppt_w</p:attrName>
                                        </p:attrNameLst>
                                      </p:cBhvr>
                                      <p:tavLst>
                                        <p:tav tm="0">
                                          <p:val>
                                            <p:strVal val="ppt_w"/>
                                          </p:val>
                                        </p:tav>
                                        <p:tav tm="100000">
                                          <p:val>
                                            <p:fltVal val="0"/>
                                          </p:val>
                                        </p:tav>
                                      </p:tavLst>
                                    </p:anim>
                                    <p:anim calcmode="lin" valueType="num">
                                      <p:cBhvr>
                                        <p:cTn id="59" dur="500" fill="hold"/>
                                        <p:tgtEl>
                                          <p:spTgt spid="90115">
                                            <p:txEl>
                                              <p:pRg st="4" end="4"/>
                                            </p:txEl>
                                          </p:spTgt>
                                        </p:tgtEl>
                                        <p:attrNameLst>
                                          <p:attrName>ppt_h</p:attrName>
                                        </p:attrNameLst>
                                      </p:cBhvr>
                                      <p:tavLst>
                                        <p:tav tm="0">
                                          <p:val>
                                            <p:strVal val="ppt_h"/>
                                          </p:val>
                                        </p:tav>
                                        <p:tav tm="100000">
                                          <p:val>
                                            <p:fltVal val="0"/>
                                          </p:val>
                                        </p:tav>
                                      </p:tavLst>
                                    </p:anim>
                                    <p:set>
                                      <p:cBhvr>
                                        <p:cTn id="60" dur="1" fill="hold">
                                          <p:stCondLst>
                                            <p:cond delay="499"/>
                                          </p:stCondLst>
                                        </p:cTn>
                                        <p:tgtEl>
                                          <p:spTgt spid="90115">
                                            <p:txEl>
                                              <p:pRg st="4" end="4"/>
                                            </p:txEl>
                                          </p:spTgt>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90115">
                                            <p:txEl>
                                              <p:pRg st="6" end="6"/>
                                            </p:txEl>
                                          </p:spTgt>
                                        </p:tgtEl>
                                        <p:attrNameLst>
                                          <p:attrName>ppt_w</p:attrName>
                                        </p:attrNameLst>
                                      </p:cBhvr>
                                      <p:tavLst>
                                        <p:tav tm="0">
                                          <p:val>
                                            <p:strVal val="ppt_w"/>
                                          </p:val>
                                        </p:tav>
                                        <p:tav tm="100000">
                                          <p:val>
                                            <p:fltVal val="0"/>
                                          </p:val>
                                        </p:tav>
                                      </p:tavLst>
                                    </p:anim>
                                    <p:anim calcmode="lin" valueType="num">
                                      <p:cBhvr>
                                        <p:cTn id="63" dur="500" fill="hold"/>
                                        <p:tgtEl>
                                          <p:spTgt spid="90115">
                                            <p:txEl>
                                              <p:pRg st="6" end="6"/>
                                            </p:txEl>
                                          </p:spTgt>
                                        </p:tgtEl>
                                        <p:attrNameLst>
                                          <p:attrName>ppt_h</p:attrName>
                                        </p:attrNameLst>
                                      </p:cBhvr>
                                      <p:tavLst>
                                        <p:tav tm="0">
                                          <p:val>
                                            <p:strVal val="ppt_h"/>
                                          </p:val>
                                        </p:tav>
                                        <p:tav tm="100000">
                                          <p:val>
                                            <p:fltVal val="0"/>
                                          </p:val>
                                        </p:tav>
                                      </p:tavLst>
                                    </p:anim>
                                    <p:set>
                                      <p:cBhvr>
                                        <p:cTn id="64" dur="1" fill="hold">
                                          <p:stCondLst>
                                            <p:cond delay="499"/>
                                          </p:stCondLst>
                                        </p:cTn>
                                        <p:tgtEl>
                                          <p:spTgt spid="90115">
                                            <p:txEl>
                                              <p:pRg st="6" end="6"/>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90115">
                                            <p:txEl>
                                              <p:pRg st="8" end="8"/>
                                            </p:txEl>
                                          </p:spTgt>
                                        </p:tgtEl>
                                        <p:attrNameLst>
                                          <p:attrName>ppt_w</p:attrName>
                                        </p:attrNameLst>
                                      </p:cBhvr>
                                      <p:tavLst>
                                        <p:tav tm="0">
                                          <p:val>
                                            <p:strVal val="ppt_w"/>
                                          </p:val>
                                        </p:tav>
                                        <p:tav tm="100000">
                                          <p:val>
                                            <p:fltVal val="0"/>
                                          </p:val>
                                        </p:tav>
                                      </p:tavLst>
                                    </p:anim>
                                    <p:anim calcmode="lin" valueType="num">
                                      <p:cBhvr>
                                        <p:cTn id="67" dur="500" fill="hold"/>
                                        <p:tgtEl>
                                          <p:spTgt spid="90115">
                                            <p:txEl>
                                              <p:pRg st="8" end="8"/>
                                            </p:txEl>
                                          </p:spTgt>
                                        </p:tgtEl>
                                        <p:attrNameLst>
                                          <p:attrName>ppt_h</p:attrName>
                                        </p:attrNameLst>
                                      </p:cBhvr>
                                      <p:tavLst>
                                        <p:tav tm="0">
                                          <p:val>
                                            <p:strVal val="ppt_h"/>
                                          </p:val>
                                        </p:tav>
                                        <p:tav tm="100000">
                                          <p:val>
                                            <p:fltVal val="0"/>
                                          </p:val>
                                        </p:tav>
                                      </p:tavLst>
                                    </p:anim>
                                    <p:set>
                                      <p:cBhvr>
                                        <p:cTn id="68" dur="1" fill="hold">
                                          <p:stCondLst>
                                            <p:cond delay="499"/>
                                          </p:stCondLst>
                                        </p:cTn>
                                        <p:tgtEl>
                                          <p:spTgt spid="9011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4" grpId="1"/>
      <p:bldP spid="90114" grpId="2"/>
      <p:bldP spid="90115" grpId="0" build="p"/>
      <p:bldP spid="90115"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ar-SA" sz="6000" b="1" dirty="0" smtClean="0">
                <a:solidFill>
                  <a:srgbClr val="FF3300"/>
                </a:solidFill>
                <a:effectLst>
                  <a:outerShdw blurRad="38100" dist="38100" dir="2700000" algn="tl">
                    <a:srgbClr val="000000"/>
                  </a:outerShdw>
                </a:effectLst>
              </a:rPr>
              <a:t>نشاط تدريبي</a:t>
            </a:r>
            <a:endParaRPr lang="en-US" sz="6000" b="1" dirty="0" smtClean="0">
              <a:solidFill>
                <a:srgbClr val="FF3300"/>
              </a:solidFill>
              <a:effectLst>
                <a:outerShdw blurRad="38100" dist="38100" dir="2700000" algn="tl">
                  <a:srgbClr val="000000"/>
                </a:outerShdw>
              </a:effectLst>
            </a:endParaRPr>
          </a:p>
        </p:txBody>
      </p:sp>
      <p:sp>
        <p:nvSpPr>
          <p:cNvPr id="91139" name="Rectangle 3"/>
          <p:cNvSpPr>
            <a:spLocks noGrp="1" noChangeArrowheads="1"/>
          </p:cNvSpPr>
          <p:nvPr>
            <p:ph type="body" idx="1"/>
          </p:nvPr>
        </p:nvSpPr>
        <p:spPr/>
        <p:txBody>
          <a:bodyPr/>
          <a:lstStyle/>
          <a:p>
            <a:pPr eaLnBrk="1" hangingPunct="1">
              <a:buFont typeface="Wingdings" pitchFamily="2" charset="2"/>
              <a:buNone/>
              <a:defRPr/>
            </a:pPr>
            <a:r>
              <a:rPr lang="ar-SA" sz="4400" b="1" dirty="0" smtClean="0">
                <a:solidFill>
                  <a:srgbClr val="FF0000"/>
                </a:solidFill>
                <a:effectLst>
                  <a:outerShdw blurRad="38100" dist="38100" dir="2700000" algn="tl">
                    <a:srgbClr val="000000"/>
                  </a:outerShdw>
                </a:effectLst>
              </a:rPr>
              <a:t>ما تصورك للمعايير المرتبطة بإدارة المؤسسة التعليمية</a:t>
            </a:r>
            <a:r>
              <a:rPr lang="en-US" sz="4400" b="1" dirty="0" smtClean="0">
                <a:solidFill>
                  <a:srgbClr val="FF0000"/>
                </a:solidFill>
                <a:effectLst>
                  <a:outerShdw blurRad="38100" dist="38100" dir="2700000" algn="tl">
                    <a:srgbClr val="000000"/>
                  </a:outerShdw>
                </a:effectLst>
              </a:rPr>
              <a:t> </a:t>
            </a:r>
            <a:r>
              <a:rPr lang="ar-SA" sz="4400" b="1" dirty="0" smtClean="0">
                <a:solidFill>
                  <a:srgbClr val="FF0000"/>
                </a:solidFill>
                <a:effectLst>
                  <a:outerShdw blurRad="38100" dist="38100" dir="2700000" algn="tl">
                    <a:srgbClr val="000000"/>
                  </a:outerShdw>
                </a:effectLst>
              </a:rPr>
              <a:t>في إطار تطبيق الجودة في التعليم؟</a:t>
            </a:r>
            <a:endParaRPr lang="en-US" sz="4400" b="1" dirty="0" smtClean="0">
              <a:solidFill>
                <a:srgbClr val="FF0000"/>
              </a:solidFill>
              <a:effectLst>
                <a:outerShdw blurRad="38100" dist="38100" dir="2700000" algn="tl">
                  <a:srgbClr val="000000"/>
                </a:outerShdw>
              </a:effectLst>
            </a:endParaRPr>
          </a:p>
          <a:p>
            <a:pPr eaLnBrk="1" hangingPunct="1">
              <a:buFont typeface="Wingdings" pitchFamily="2" charset="2"/>
              <a:buNone/>
              <a:defRPr/>
            </a:pPr>
            <a:endParaRPr lang="en-US" sz="4800" b="1" dirty="0" smtClean="0">
              <a:solidFill>
                <a:schemeClr val="bg1"/>
              </a:solidFill>
              <a:effectLst>
                <a:outerShdw blurRad="38100" dist="38100" dir="2700000" algn="tl">
                  <a:srgbClr val="000000"/>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stCondLst>
                                            <p:cond delay="0"/>
                                          </p:stCondLst>
                                        </p:cTn>
                                        <p:tgtEl>
                                          <p:spTgt spid="9113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113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113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113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113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1139">
                                            <p:txEl>
                                              <p:pRg st="0" end="0"/>
                                            </p:txEl>
                                          </p:spTgt>
                                        </p:tgtEl>
                                        <p:attrNameLst>
                                          <p:attrName>style.visibility</p:attrName>
                                        </p:attrNameLst>
                                      </p:cBhvr>
                                      <p:to>
                                        <p:strVal val="visible"/>
                                      </p:to>
                                    </p:set>
                                    <p:anim calcmode="lin" valueType="num">
                                      <p:cBhvr>
                                        <p:cTn id="16" dur="500" fill="hold"/>
                                        <p:tgtEl>
                                          <p:spTgt spid="9113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113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113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11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xit" presetSubtype="0" fill="hold" grpId="1" nodeType="clickEffect">
                                  <p:stCondLst>
                                    <p:cond delay="0"/>
                                  </p:stCondLst>
                                  <p:childTnLst>
                                    <p:anim calcmode="lin" valueType="num">
                                      <p:cBhvr>
                                        <p:cTn id="24" dur="2000" fill="hold"/>
                                        <p:tgtEl>
                                          <p:spTgt spid="91138"/>
                                        </p:tgtEl>
                                        <p:attrNameLst>
                                          <p:attrName>style.rotation</p:attrName>
                                        </p:attrNameLst>
                                      </p:cBhvr>
                                      <p:tavLst>
                                        <p:tav tm="0">
                                          <p:val>
                                            <p:fltVal val="0"/>
                                          </p:val>
                                        </p:tav>
                                        <p:tav tm="100000">
                                          <p:val>
                                            <p:fltVal val="-90"/>
                                          </p:val>
                                        </p:tav>
                                      </p:tavLst>
                                    </p:anim>
                                    <p:anim calcmode="lin" valueType="num">
                                      <p:cBhvr>
                                        <p:cTn id="25" dur="2000" fill="hold"/>
                                        <p:tgtEl>
                                          <p:spTgt spid="91138"/>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91138"/>
                                        </p:tgtEl>
                                        <p:attrNameLst>
                                          <p:attrName>ppt_h</p:attrName>
                                        </p:attrNameLst>
                                      </p:cBhvr>
                                      <p:tavLst>
                                        <p:tav tm="0">
                                          <p:val>
                                            <p:strVal val="ppt_h"/>
                                          </p:val>
                                        </p:tav>
                                        <p:tav tm="100000">
                                          <p:val>
                                            <p:strVal val="ppt_h"/>
                                          </p:val>
                                        </p:tav>
                                      </p:tavLst>
                                    </p:anim>
                                    <p:anim calcmode="lin" valueType="num">
                                      <p:cBhvr>
                                        <p:cTn id="27" dur="2000" fill="hold"/>
                                        <p:tgtEl>
                                          <p:spTgt spid="91138"/>
                                        </p:tgtEl>
                                        <p:attrNameLst>
                                          <p:attrName>ppt_x</p:attrName>
                                        </p:attrNameLst>
                                      </p:cBhvr>
                                      <p:tavLst>
                                        <p:tav tm="0">
                                          <p:val>
                                            <p:strVal val="ppt_x"/>
                                          </p:val>
                                        </p:tav>
                                        <p:tav tm="100000">
                                          <p:val>
                                            <p:strVal val="ppt_x+.4"/>
                                          </p:val>
                                        </p:tav>
                                      </p:tavLst>
                                    </p:anim>
                                    <p:anim calcmode="lin" valueType="num">
                                      <p:cBhvr>
                                        <p:cTn id="28" dur="2000" fill="hold"/>
                                        <p:tgtEl>
                                          <p:spTgt spid="91138"/>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91138"/>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91139">
                                            <p:txEl>
                                              <p:pRg st="0" end="0"/>
                                            </p:txEl>
                                          </p:spTgt>
                                        </p:tgtEl>
                                      </p:cBhvr>
                                    </p:animEffect>
                                    <p:set>
                                      <p:cBhvr>
                                        <p:cTn id="32" dur="1" fill="hold">
                                          <p:stCondLst>
                                            <p:cond delay="499"/>
                                          </p:stCondLst>
                                        </p:cTn>
                                        <p:tgtEl>
                                          <p:spTgt spid="9113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8" grpId="1"/>
      <p:bldP spid="91139" grpId="0" build="p"/>
      <p:bldP spid="91139" grpId="1" build="allAtOnce"/>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609600"/>
            <a:ext cx="8229600" cy="1143000"/>
          </a:xfrm>
        </p:spPr>
        <p:txBody>
          <a:bodyPr/>
          <a:lstStyle/>
          <a:p>
            <a:pPr eaLnBrk="1" hangingPunct="1">
              <a:defRPr/>
            </a:pPr>
            <a:r>
              <a:rPr lang="ar-SA" sz="4800" b="1" dirty="0" smtClean="0"/>
              <a:t>تتضمن المعايير المرتبطة بإدارة المؤسسة التعليمية</a:t>
            </a:r>
            <a:r>
              <a:rPr lang="en-US" sz="4800" b="1" dirty="0" smtClean="0"/>
              <a:t> </a:t>
            </a:r>
          </a:p>
        </p:txBody>
      </p:sp>
      <p:sp>
        <p:nvSpPr>
          <p:cNvPr id="92163" name="Rectangle 3"/>
          <p:cNvSpPr>
            <a:spLocks noGrp="1" noChangeArrowheads="1"/>
          </p:cNvSpPr>
          <p:nvPr>
            <p:ph type="body" idx="1"/>
          </p:nvPr>
        </p:nvSpPr>
        <p:spPr>
          <a:xfrm>
            <a:off x="457200" y="1981200"/>
            <a:ext cx="8229600" cy="4530725"/>
          </a:xfrm>
        </p:spPr>
        <p:txBody>
          <a:bodyPr>
            <a:normAutofit fontScale="62500" lnSpcReduction="20000"/>
          </a:bodyPr>
          <a:lstStyle/>
          <a:p>
            <a:pPr eaLnBrk="1" hangingPunct="1">
              <a:defRPr/>
            </a:pPr>
            <a:r>
              <a:rPr lang="ar-SA" sz="4400" b="1" dirty="0" smtClean="0"/>
              <a:t>التزام القيادات التعليمية بالجودة.</a:t>
            </a:r>
          </a:p>
          <a:p>
            <a:pPr eaLnBrk="1" hangingPunct="1">
              <a:defRPr/>
            </a:pPr>
            <a:endParaRPr lang="ar-SA" sz="4400" b="1" dirty="0" smtClean="0"/>
          </a:p>
          <a:p>
            <a:pPr eaLnBrk="1" hangingPunct="1">
              <a:defRPr/>
            </a:pPr>
            <a:r>
              <a:rPr lang="ar-SA" sz="4400" b="1" dirty="0" smtClean="0"/>
              <a:t>العلاقات الإنسانية الجيدة.</a:t>
            </a:r>
          </a:p>
          <a:p>
            <a:pPr eaLnBrk="1" hangingPunct="1">
              <a:defRPr/>
            </a:pPr>
            <a:endParaRPr lang="ar-SA" sz="4400" b="1" dirty="0" smtClean="0"/>
          </a:p>
          <a:p>
            <a:pPr eaLnBrk="1" hangingPunct="1">
              <a:defRPr/>
            </a:pPr>
            <a:r>
              <a:rPr lang="ar-SA" sz="4400" b="1" dirty="0" smtClean="0"/>
              <a:t>اختيار أعضاء هيئة التدريس وتطويرهم .</a:t>
            </a:r>
          </a:p>
          <a:p>
            <a:pPr eaLnBrk="1" hangingPunct="1">
              <a:defRPr/>
            </a:pPr>
            <a:endParaRPr lang="ar-SA" sz="4400" b="1" dirty="0" smtClean="0"/>
          </a:p>
          <a:p>
            <a:pPr eaLnBrk="1" hangingPunct="1">
              <a:defRPr/>
            </a:pPr>
            <a:r>
              <a:rPr lang="ar-SA" sz="4400" b="1" dirty="0" smtClean="0"/>
              <a:t>اختيار الإداريين وتدريبهم</a:t>
            </a:r>
            <a:r>
              <a:rPr lang="en-US" sz="4400" b="1" dirty="0" smtClean="0"/>
              <a:t>.</a:t>
            </a:r>
            <a:endParaRPr lang="ar-SA" sz="4400" b="1" dirty="0" smtClean="0"/>
          </a:p>
          <a:p>
            <a:pPr eaLnBrk="1" hangingPunct="1">
              <a:defRPr/>
            </a:pPr>
            <a:endParaRPr lang="ar-SA" sz="4500" b="1" dirty="0" smtClean="0"/>
          </a:p>
          <a:p>
            <a:pPr>
              <a:defRPr/>
            </a:pPr>
            <a:r>
              <a:rPr lang="ar-SA" sz="4500" b="1" dirty="0" smtClean="0"/>
              <a:t>تفويض السلطات اللامركزية. </a:t>
            </a:r>
            <a:r>
              <a:rPr lang="en-US" sz="4400" b="1" dirty="0" smtClean="0"/>
              <a:t/>
            </a:r>
            <a:br>
              <a:rPr lang="en-US" sz="4400" b="1" dirty="0" smtClean="0"/>
            </a:br>
            <a:endParaRPr lang="en-US" sz="4400" b="1"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800" decel="100000"/>
                                        <p:tgtEl>
                                          <p:spTgt spid="92162"/>
                                        </p:tgtEl>
                                      </p:cBhvr>
                                    </p:animEffect>
                                    <p:anim calcmode="lin" valueType="num">
                                      <p:cBhvr>
                                        <p:cTn id="8" dur="800" decel="100000" fill="hold"/>
                                        <p:tgtEl>
                                          <p:spTgt spid="92162"/>
                                        </p:tgtEl>
                                        <p:attrNameLst>
                                          <p:attrName>style.rotation</p:attrName>
                                        </p:attrNameLst>
                                      </p:cBhvr>
                                      <p:tavLst>
                                        <p:tav tm="0">
                                          <p:val>
                                            <p:fltVal val="-90"/>
                                          </p:val>
                                        </p:tav>
                                        <p:tav tm="100000">
                                          <p:val>
                                            <p:fltVal val="0"/>
                                          </p:val>
                                        </p:tav>
                                      </p:tavLst>
                                    </p:anim>
                                    <p:anim calcmode="lin" valueType="num">
                                      <p:cBhvr>
                                        <p:cTn id="9" dur="800" decel="100000" fill="hold"/>
                                        <p:tgtEl>
                                          <p:spTgt spid="92162"/>
                                        </p:tgtEl>
                                        <p:attrNameLst>
                                          <p:attrName>ppt_x</p:attrName>
                                        </p:attrNameLst>
                                      </p:cBhvr>
                                      <p:tavLst>
                                        <p:tav tm="0">
                                          <p:val>
                                            <p:strVal val="#ppt_x+0.4"/>
                                          </p:val>
                                        </p:tav>
                                        <p:tav tm="100000">
                                          <p:val>
                                            <p:strVal val="#ppt_x-0.05"/>
                                          </p:val>
                                        </p:tav>
                                      </p:tavLst>
                                    </p:anim>
                                    <p:anim calcmode="lin" valueType="num">
                                      <p:cBhvr>
                                        <p:cTn id="10" dur="800" decel="100000" fill="hold"/>
                                        <p:tgtEl>
                                          <p:spTgt spid="921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6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2163">
                                            <p:txEl>
                                              <p:pRg st="0" end="0"/>
                                            </p:txEl>
                                          </p:spTgt>
                                        </p:tgtEl>
                                        <p:attrNameLst>
                                          <p:attrName>style.visibility</p:attrName>
                                        </p:attrNameLst>
                                      </p:cBhvr>
                                      <p:to>
                                        <p:strVal val="visible"/>
                                      </p:to>
                                    </p:set>
                                    <p:animEffect transition="in" filter="fade">
                                      <p:cBhvr>
                                        <p:cTn id="17" dur="1000"/>
                                        <p:tgtEl>
                                          <p:spTgt spid="92163">
                                            <p:txEl>
                                              <p:pRg st="0" end="0"/>
                                            </p:txEl>
                                          </p:spTgt>
                                        </p:tgtEl>
                                      </p:cBhvr>
                                    </p:animEffect>
                                    <p:anim calcmode="lin" valueType="num">
                                      <p:cBhvr>
                                        <p:cTn id="18"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2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2163">
                                            <p:txEl>
                                              <p:pRg st="2" end="2"/>
                                            </p:txEl>
                                          </p:spTgt>
                                        </p:tgtEl>
                                        <p:attrNameLst>
                                          <p:attrName>style.visibility</p:attrName>
                                        </p:attrNameLst>
                                      </p:cBhvr>
                                      <p:to>
                                        <p:strVal val="visible"/>
                                      </p:to>
                                    </p:set>
                                    <p:animEffect transition="in" filter="fade">
                                      <p:cBhvr>
                                        <p:cTn id="24" dur="1000"/>
                                        <p:tgtEl>
                                          <p:spTgt spid="92163">
                                            <p:txEl>
                                              <p:pRg st="2" end="2"/>
                                            </p:txEl>
                                          </p:spTgt>
                                        </p:tgtEl>
                                      </p:cBhvr>
                                    </p:animEffect>
                                    <p:anim calcmode="lin" valueType="num">
                                      <p:cBhvr>
                                        <p:cTn id="25" dur="10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21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Effect transition="in" filter="fade">
                                      <p:cBhvr>
                                        <p:cTn id="31" dur="1000"/>
                                        <p:tgtEl>
                                          <p:spTgt spid="92163">
                                            <p:txEl>
                                              <p:pRg st="4" end="4"/>
                                            </p:txEl>
                                          </p:spTgt>
                                        </p:tgtEl>
                                      </p:cBhvr>
                                    </p:animEffect>
                                    <p:anim calcmode="lin" valueType="num">
                                      <p:cBhvr>
                                        <p:cTn id="32" dur="10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1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2163">
                                            <p:txEl>
                                              <p:pRg st="6" end="6"/>
                                            </p:txEl>
                                          </p:spTgt>
                                        </p:tgtEl>
                                        <p:attrNameLst>
                                          <p:attrName>style.visibility</p:attrName>
                                        </p:attrNameLst>
                                      </p:cBhvr>
                                      <p:to>
                                        <p:strVal val="visible"/>
                                      </p:to>
                                    </p:set>
                                    <p:animEffect transition="in" filter="fade">
                                      <p:cBhvr>
                                        <p:cTn id="38" dur="1000"/>
                                        <p:tgtEl>
                                          <p:spTgt spid="92163">
                                            <p:txEl>
                                              <p:pRg st="6" end="6"/>
                                            </p:txEl>
                                          </p:spTgt>
                                        </p:tgtEl>
                                      </p:cBhvr>
                                    </p:animEffect>
                                    <p:anim calcmode="lin" valueType="num">
                                      <p:cBhvr>
                                        <p:cTn id="39" dur="10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921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92163">
                                            <p:txEl>
                                              <p:pRg st="8" end="8"/>
                                            </p:txEl>
                                          </p:spTgt>
                                        </p:tgtEl>
                                        <p:attrNameLst>
                                          <p:attrName>style.visibility</p:attrName>
                                        </p:attrNameLst>
                                      </p:cBhvr>
                                      <p:to>
                                        <p:strVal val="visible"/>
                                      </p:to>
                                    </p:set>
                                    <p:animEffect transition="in" filter="fade">
                                      <p:cBhvr>
                                        <p:cTn id="45" dur="1000"/>
                                        <p:tgtEl>
                                          <p:spTgt spid="92163">
                                            <p:txEl>
                                              <p:pRg st="8" end="8"/>
                                            </p:txEl>
                                          </p:spTgt>
                                        </p:tgtEl>
                                      </p:cBhvr>
                                    </p:animEffect>
                                    <p:anim calcmode="lin" valueType="num">
                                      <p:cBhvr>
                                        <p:cTn id="46" dur="1000" fill="hold"/>
                                        <p:tgtEl>
                                          <p:spTgt spid="9216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921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ar-SA" b="1" dirty="0" smtClean="0">
                <a:solidFill>
                  <a:srgbClr val="FF0000"/>
                </a:solidFill>
              </a:rPr>
              <a:t>نشاط تدريبي</a:t>
            </a:r>
            <a:endParaRPr lang="en-US" b="1" dirty="0" smtClean="0">
              <a:solidFill>
                <a:srgbClr val="FF0000"/>
              </a:solidFill>
            </a:endParaRPr>
          </a:p>
        </p:txBody>
      </p:sp>
      <p:sp>
        <p:nvSpPr>
          <p:cNvPr id="95235" name="Rectangle 3"/>
          <p:cNvSpPr>
            <a:spLocks noGrp="1" noChangeArrowheads="1"/>
          </p:cNvSpPr>
          <p:nvPr>
            <p:ph type="body" idx="1"/>
          </p:nvPr>
        </p:nvSpPr>
        <p:spPr/>
        <p:txBody>
          <a:bodyPr/>
          <a:lstStyle/>
          <a:p>
            <a:pPr eaLnBrk="1" hangingPunct="1">
              <a:buFontTx/>
              <a:buNone/>
            </a:pPr>
            <a:r>
              <a:rPr lang="ar-SA" sz="3200" b="1" dirty="0" smtClean="0">
                <a:solidFill>
                  <a:srgbClr val="FF0000"/>
                </a:solidFill>
              </a:rPr>
              <a:t>ما تصورك للمعايير المرتبطة</a:t>
            </a:r>
            <a:r>
              <a:rPr lang="en-US" sz="3200" b="1" dirty="0" smtClean="0">
                <a:solidFill>
                  <a:srgbClr val="FF0000"/>
                </a:solidFill>
              </a:rPr>
              <a:t> </a:t>
            </a:r>
            <a:r>
              <a:rPr lang="ar-SA" sz="3200" b="1" dirty="0" smtClean="0">
                <a:solidFill>
                  <a:srgbClr val="FF0000"/>
                </a:solidFill>
              </a:rPr>
              <a:t>بالإمكانات المادية</a:t>
            </a:r>
            <a:r>
              <a:rPr lang="en-US" sz="3200" b="1" dirty="0" smtClean="0">
                <a:solidFill>
                  <a:srgbClr val="FF0000"/>
                </a:solidFill>
              </a:rPr>
              <a:t> </a:t>
            </a:r>
            <a:r>
              <a:rPr lang="ar-SA" sz="3200" b="1" dirty="0" smtClean="0">
                <a:solidFill>
                  <a:srgbClr val="FF0000"/>
                </a:solidFill>
              </a:rPr>
              <a:t>في إطار تطبيق الجودة في التعليم؟</a:t>
            </a:r>
            <a:endParaRPr lang="en-US" sz="3200" b="1" dirty="0" smtClean="0">
              <a:solidFill>
                <a:srgbClr val="FF0000"/>
              </a:solidFill>
            </a:endParaRPr>
          </a:p>
          <a:p>
            <a:pPr eaLnBrk="1" hangingPunct="1">
              <a:buFontTx/>
              <a:buNone/>
            </a:pPr>
            <a:endParaRPr lang="en-US" sz="4400"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800" decel="100000"/>
                                        <p:tgtEl>
                                          <p:spTgt spid="95234"/>
                                        </p:tgtEl>
                                      </p:cBhvr>
                                    </p:animEffect>
                                    <p:anim calcmode="lin" valueType="num">
                                      <p:cBhvr>
                                        <p:cTn id="8" dur="800" decel="100000" fill="hold"/>
                                        <p:tgtEl>
                                          <p:spTgt spid="95234"/>
                                        </p:tgtEl>
                                        <p:attrNameLst>
                                          <p:attrName>style.rotation</p:attrName>
                                        </p:attrNameLst>
                                      </p:cBhvr>
                                      <p:tavLst>
                                        <p:tav tm="0">
                                          <p:val>
                                            <p:fltVal val="-90"/>
                                          </p:val>
                                        </p:tav>
                                        <p:tav tm="100000">
                                          <p:val>
                                            <p:fltVal val="0"/>
                                          </p:val>
                                        </p:tav>
                                      </p:tavLst>
                                    </p:anim>
                                    <p:anim calcmode="lin" valueType="num">
                                      <p:cBhvr>
                                        <p:cTn id="9" dur="800" decel="100000" fill="hold"/>
                                        <p:tgtEl>
                                          <p:spTgt spid="95234"/>
                                        </p:tgtEl>
                                        <p:attrNameLst>
                                          <p:attrName>ppt_x</p:attrName>
                                        </p:attrNameLst>
                                      </p:cBhvr>
                                      <p:tavLst>
                                        <p:tav tm="0">
                                          <p:val>
                                            <p:strVal val="#ppt_x+0.4"/>
                                          </p:val>
                                        </p:tav>
                                        <p:tav tm="100000">
                                          <p:val>
                                            <p:strVal val="#ppt_x-0.05"/>
                                          </p:val>
                                        </p:tav>
                                      </p:tavLst>
                                    </p:anim>
                                    <p:anim calcmode="lin" valueType="num">
                                      <p:cBhvr>
                                        <p:cTn id="10" dur="800" decel="100000" fill="hold"/>
                                        <p:tgtEl>
                                          <p:spTgt spid="952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Effect transition="in" filter="fade">
                                      <p:cBhvr>
                                        <p:cTn id="17" dur="1000"/>
                                        <p:tgtEl>
                                          <p:spTgt spid="95235">
                                            <p:txEl>
                                              <p:pRg st="0" end="0"/>
                                            </p:txEl>
                                          </p:spTgt>
                                        </p:tgtEl>
                                      </p:cBhvr>
                                    </p:animEffect>
                                    <p:anim calcmode="lin" valueType="num">
                                      <p:cBhvr>
                                        <p:cTn id="18" dur="1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52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609600"/>
            <a:ext cx="8229600" cy="1143000"/>
          </a:xfrm>
        </p:spPr>
        <p:txBody>
          <a:bodyPr>
            <a:normAutofit/>
          </a:bodyPr>
          <a:lstStyle/>
          <a:p>
            <a:pPr eaLnBrk="1" hangingPunct="1">
              <a:defRPr/>
            </a:pPr>
            <a:r>
              <a:rPr lang="ar-SA" sz="3600" b="1" dirty="0" smtClean="0"/>
              <a:t>تتضمن المعايير المرتبطة بالإمكانات المادية</a:t>
            </a:r>
            <a:r>
              <a:rPr lang="en-US" sz="3600" b="1" dirty="0" smtClean="0"/>
              <a:t> </a:t>
            </a:r>
          </a:p>
        </p:txBody>
      </p:sp>
      <p:sp>
        <p:nvSpPr>
          <p:cNvPr id="96259" name="Rectangle 3"/>
          <p:cNvSpPr>
            <a:spLocks noGrp="1" noChangeArrowheads="1"/>
          </p:cNvSpPr>
          <p:nvPr>
            <p:ph type="body" idx="1"/>
          </p:nvPr>
        </p:nvSpPr>
        <p:spPr>
          <a:xfrm>
            <a:off x="457200" y="1981200"/>
            <a:ext cx="8229600" cy="4530725"/>
          </a:xfrm>
        </p:spPr>
        <p:txBody>
          <a:bodyPr/>
          <a:lstStyle/>
          <a:p>
            <a:r>
              <a:rPr lang="ar-SA" b="1" dirty="0" smtClean="0"/>
              <a:t>مرونة المبنى المؤسسي وقدرته على تحقيق الأهداف المرجوة منه.</a:t>
            </a:r>
          </a:p>
          <a:p>
            <a:pPr eaLnBrk="1" hangingPunct="1"/>
            <a:endParaRPr lang="ar-SA" b="1" dirty="0" smtClean="0"/>
          </a:p>
          <a:p>
            <a:pPr eaLnBrk="1" hangingPunct="1"/>
            <a:r>
              <a:rPr lang="ar-SA" b="1" dirty="0" smtClean="0"/>
              <a:t>مدى استفادة الطلاب من المكتبة  والأجهزة والأدوات...</a:t>
            </a:r>
            <a:r>
              <a:rPr lang="ar-SA" b="1" dirty="0" err="1" smtClean="0"/>
              <a:t>إلخ</a:t>
            </a:r>
            <a:r>
              <a:rPr lang="en-US" b="1" dirty="0" smtClean="0"/>
              <a:t>.</a:t>
            </a:r>
            <a:br>
              <a:rPr lang="en-US" b="1" dirty="0" smtClean="0"/>
            </a:br>
            <a:r>
              <a:rPr lang="en-US" b="1" dirty="0" smtClean="0"/>
              <a:t/>
            </a:r>
            <a:br>
              <a:rPr lang="en-US" b="1" dirty="0" smtClean="0"/>
            </a:br>
            <a:endParaRPr lang="en-US" b="1"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800" decel="100000"/>
                                        <p:tgtEl>
                                          <p:spTgt spid="96258"/>
                                        </p:tgtEl>
                                      </p:cBhvr>
                                    </p:animEffect>
                                    <p:anim calcmode="lin" valueType="num">
                                      <p:cBhvr>
                                        <p:cTn id="8" dur="800" decel="100000" fill="hold"/>
                                        <p:tgtEl>
                                          <p:spTgt spid="96258"/>
                                        </p:tgtEl>
                                        <p:attrNameLst>
                                          <p:attrName>style.rotation</p:attrName>
                                        </p:attrNameLst>
                                      </p:cBhvr>
                                      <p:tavLst>
                                        <p:tav tm="0">
                                          <p:val>
                                            <p:fltVal val="-90"/>
                                          </p:val>
                                        </p:tav>
                                        <p:tav tm="100000">
                                          <p:val>
                                            <p:fltVal val="0"/>
                                          </p:val>
                                        </p:tav>
                                      </p:tavLst>
                                    </p:anim>
                                    <p:anim calcmode="lin" valueType="num">
                                      <p:cBhvr>
                                        <p:cTn id="9" dur="800" decel="100000" fill="hold"/>
                                        <p:tgtEl>
                                          <p:spTgt spid="96258"/>
                                        </p:tgtEl>
                                        <p:attrNameLst>
                                          <p:attrName>ppt_x</p:attrName>
                                        </p:attrNameLst>
                                      </p:cBhvr>
                                      <p:tavLst>
                                        <p:tav tm="0">
                                          <p:val>
                                            <p:strVal val="#ppt_x+0.4"/>
                                          </p:val>
                                        </p:tav>
                                        <p:tav tm="100000">
                                          <p:val>
                                            <p:strVal val="#ppt_x-0.05"/>
                                          </p:val>
                                        </p:tav>
                                      </p:tavLst>
                                    </p:anim>
                                    <p:anim calcmode="lin" valueType="num">
                                      <p:cBhvr>
                                        <p:cTn id="10" dur="800" decel="100000" fill="hold"/>
                                        <p:tgtEl>
                                          <p:spTgt spid="962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6259">
                                            <p:txEl>
                                              <p:pRg st="0" end="0"/>
                                            </p:txEl>
                                          </p:spTgt>
                                        </p:tgtEl>
                                        <p:attrNameLst>
                                          <p:attrName>style.visibility</p:attrName>
                                        </p:attrNameLst>
                                      </p:cBhvr>
                                      <p:to>
                                        <p:strVal val="visible"/>
                                      </p:to>
                                    </p:set>
                                    <p:animEffect transition="in" filter="fade">
                                      <p:cBhvr>
                                        <p:cTn id="17" dur="1000"/>
                                        <p:tgtEl>
                                          <p:spTgt spid="96259">
                                            <p:txEl>
                                              <p:pRg st="0" end="0"/>
                                            </p:txEl>
                                          </p:spTgt>
                                        </p:tgtEl>
                                      </p:cBhvr>
                                    </p:animEffect>
                                    <p:anim calcmode="lin" valueType="num">
                                      <p:cBhvr>
                                        <p:cTn id="1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6259">
                                            <p:txEl>
                                              <p:pRg st="2" end="2"/>
                                            </p:txEl>
                                          </p:spTgt>
                                        </p:tgtEl>
                                        <p:attrNameLst>
                                          <p:attrName>style.visibility</p:attrName>
                                        </p:attrNameLst>
                                      </p:cBhvr>
                                      <p:to>
                                        <p:strVal val="visible"/>
                                      </p:to>
                                    </p:set>
                                    <p:animEffect transition="in" filter="fade">
                                      <p:cBhvr>
                                        <p:cTn id="24" dur="1000"/>
                                        <p:tgtEl>
                                          <p:spTgt spid="96259">
                                            <p:txEl>
                                              <p:pRg st="2" end="2"/>
                                            </p:txEl>
                                          </p:spTgt>
                                        </p:tgtEl>
                                      </p:cBhvr>
                                    </p:animEffect>
                                    <p:anim calcmode="lin" valueType="num">
                                      <p:cBhvr>
                                        <p:cTn id="25"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62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p:txBody>
          <a:bodyPr/>
          <a:lstStyle/>
          <a:p>
            <a:pPr eaLnBrk="1" hangingPunct="1"/>
            <a:r>
              <a:rPr lang="ar-SA" smtClean="0"/>
              <a:t>نشاط تدريبي</a:t>
            </a:r>
            <a:endParaRPr lang="en-US" smtClean="0"/>
          </a:p>
        </p:txBody>
      </p:sp>
      <p:sp>
        <p:nvSpPr>
          <p:cNvPr id="97283" name="Rectangle 3"/>
          <p:cNvSpPr>
            <a:spLocks noGrp="1" noChangeArrowheads="1"/>
          </p:cNvSpPr>
          <p:nvPr>
            <p:ph type="body" idx="1"/>
          </p:nvPr>
        </p:nvSpPr>
        <p:spPr/>
        <p:txBody>
          <a:bodyPr/>
          <a:lstStyle/>
          <a:p>
            <a:pPr eaLnBrk="1" hangingPunct="1">
              <a:buFont typeface="Wingdings" pitchFamily="2" charset="2"/>
              <a:buNone/>
            </a:pPr>
            <a:r>
              <a:rPr lang="ar-SA" sz="3200" b="1" dirty="0" smtClean="0">
                <a:solidFill>
                  <a:srgbClr val="FF0000"/>
                </a:solidFill>
              </a:rPr>
              <a:t>ما تصورك للمعايير المرتبطة</a:t>
            </a:r>
            <a:r>
              <a:rPr lang="en-US" sz="3200" b="1" dirty="0" smtClean="0">
                <a:solidFill>
                  <a:srgbClr val="FF0000"/>
                </a:solidFill>
              </a:rPr>
              <a:t> </a:t>
            </a:r>
            <a:r>
              <a:rPr lang="ar-SA" sz="3200" b="1" dirty="0" smtClean="0">
                <a:solidFill>
                  <a:srgbClr val="FF0000"/>
                </a:solidFill>
              </a:rPr>
              <a:t>بالعلاقة بين المؤسسة التعليمية والمجتمع</a:t>
            </a:r>
            <a:r>
              <a:rPr lang="en-US" sz="3200" b="1" dirty="0" smtClean="0">
                <a:solidFill>
                  <a:srgbClr val="FF0000"/>
                </a:solidFill>
              </a:rPr>
              <a:t> </a:t>
            </a:r>
            <a:r>
              <a:rPr lang="ar-SA" sz="3200" b="1" dirty="0" smtClean="0">
                <a:solidFill>
                  <a:srgbClr val="FF0000"/>
                </a:solidFill>
              </a:rPr>
              <a:t>في إطار تطبيق الجودة في التعليم؟</a:t>
            </a:r>
            <a:endParaRPr lang="en-US" sz="3200" b="1" dirty="0" smtClean="0">
              <a:solidFill>
                <a:srgbClr val="FF0000"/>
              </a:solidFill>
            </a:endParaRPr>
          </a:p>
          <a:p>
            <a:pPr eaLnBrk="1" hangingPunct="1">
              <a:buFont typeface="Wingdings" pitchFamily="2" charset="2"/>
              <a:buNone/>
            </a:pPr>
            <a:endParaRPr lang="en-US" sz="40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fade">
                                      <p:cBhvr>
                                        <p:cTn id="10"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09600"/>
            <a:ext cx="8229600" cy="1143000"/>
          </a:xfrm>
        </p:spPr>
        <p:txBody>
          <a:bodyPr>
            <a:noAutofit/>
          </a:bodyPr>
          <a:lstStyle/>
          <a:p>
            <a:pPr algn="r" eaLnBrk="1" hangingPunct="1"/>
            <a:r>
              <a:rPr lang="ar-SA" sz="4000" b="1" dirty="0" smtClean="0"/>
              <a:t>تتضمن المعايير المرتبطة بالعلاقة بين المؤسسة التعليمية والمجتمع</a:t>
            </a:r>
            <a:r>
              <a:rPr lang="en-US" sz="4000" b="1" dirty="0" smtClean="0"/>
              <a:t> </a:t>
            </a:r>
          </a:p>
        </p:txBody>
      </p:sp>
      <p:sp>
        <p:nvSpPr>
          <p:cNvPr id="98307" name="Rectangle 3"/>
          <p:cNvSpPr>
            <a:spLocks noGrp="1" noChangeArrowheads="1"/>
          </p:cNvSpPr>
          <p:nvPr>
            <p:ph type="body" idx="1"/>
          </p:nvPr>
        </p:nvSpPr>
        <p:spPr>
          <a:xfrm>
            <a:off x="457200" y="1981200"/>
            <a:ext cx="8229600" cy="4530725"/>
          </a:xfrm>
        </p:spPr>
        <p:txBody>
          <a:bodyPr/>
          <a:lstStyle/>
          <a:p>
            <a:pPr eaLnBrk="1" hangingPunct="1"/>
            <a:r>
              <a:rPr lang="ar-SA" sz="2600" b="1" dirty="0" smtClean="0">
                <a:solidFill>
                  <a:srgbClr val="FF3300"/>
                </a:solidFill>
              </a:rPr>
              <a:t>مدى وفاء المؤسسة التعليمية باحتياجات المجتمع المحيط والمشاركة في حل مشكلاته.</a:t>
            </a:r>
          </a:p>
          <a:p>
            <a:pPr eaLnBrk="1" hangingPunct="1"/>
            <a:r>
              <a:rPr lang="ar-SA" sz="2600" b="1" dirty="0" smtClean="0">
                <a:solidFill>
                  <a:srgbClr val="009900"/>
                </a:solidFill>
              </a:rPr>
              <a:t>ربط التخصصات بطبيعة المجتمع وحاجاته.</a:t>
            </a:r>
          </a:p>
          <a:p>
            <a:pPr eaLnBrk="1" hangingPunct="1"/>
            <a:r>
              <a:rPr lang="ar-SA" sz="2600" b="1" dirty="0" smtClean="0">
                <a:solidFill>
                  <a:schemeClr val="accent2"/>
                </a:solidFill>
              </a:rPr>
              <a:t>التفاعل بين المؤسسة بمواردها البشرية والفكرية وبين المجتمع بقطاعاته الإنتاجية والخدمية.</a:t>
            </a:r>
            <a:endParaRPr lang="en-US" sz="2600" b="1" dirty="0" smtClean="0">
              <a:solidFill>
                <a:schemeClr val="accent2"/>
              </a:solidFill>
            </a:endParaRPr>
          </a:p>
          <a:p>
            <a:pPr eaLnBrk="1" hangingPunct="1"/>
            <a:r>
              <a:rPr lang="ar-SA" sz="2600" b="1" dirty="0" smtClean="0"/>
              <a:t>إزكاء مبدأ المشاركة المجتمعية لمؤسسات المجتمع المدني والجمعيات المهتمة بالتعليم للمشاركة في الرقابة </a:t>
            </a:r>
            <a:r>
              <a:rPr lang="ar-SA" sz="2600" b="1" dirty="0" err="1" smtClean="0"/>
              <a:t>و</a:t>
            </a:r>
            <a:r>
              <a:rPr lang="ar-SA" sz="2600" b="1" dirty="0" smtClean="0"/>
              <a:t> دعم مناخ الجودة.</a:t>
            </a:r>
          </a:p>
          <a:p>
            <a:pPr eaLnBrk="1" hangingPunct="1"/>
            <a:r>
              <a:rPr lang="ar-EG" sz="2600" b="1" dirty="0" err="1" smtClean="0">
                <a:solidFill>
                  <a:srgbClr val="00CCFF"/>
                </a:solidFill>
              </a:rPr>
              <a:t>تعزير</a:t>
            </a:r>
            <a:r>
              <a:rPr lang="ar-EG" sz="2600" b="1" dirty="0" smtClean="0">
                <a:solidFill>
                  <a:srgbClr val="00CCFF"/>
                </a:solidFill>
              </a:rPr>
              <a:t> دور أولياء الأمور في مجلس الأمناء بإتاحة الفرص أمامهم للمشاركة الفعالة في البحث عن بدائل لامركزية للتمويل وتقديم العون المالي </a:t>
            </a:r>
            <a:r>
              <a:rPr lang="ar-EG" sz="2600" b="1" dirty="0" err="1" smtClean="0">
                <a:solidFill>
                  <a:srgbClr val="00CCFF"/>
                </a:solidFill>
              </a:rPr>
              <a:t>لل</a:t>
            </a:r>
            <a:r>
              <a:rPr lang="ar-SA" b="1" dirty="0" smtClean="0">
                <a:solidFill>
                  <a:srgbClr val="00CCFF"/>
                </a:solidFill>
              </a:rPr>
              <a:t>مؤسسة.</a:t>
            </a:r>
            <a:r>
              <a:rPr lang="en-US" sz="2800" dirty="0" smtClean="0">
                <a:solidFill>
                  <a:srgbClr val="00CCFF"/>
                </a:solidFill>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2000" fill="hold"/>
                                        <p:tgtEl>
                                          <p:spTgt spid="98306"/>
                                        </p:tgtEl>
                                        <p:attrNameLst>
                                          <p:attrName>ppt_w</p:attrName>
                                        </p:attrNameLst>
                                      </p:cBhvr>
                                      <p:tavLst>
                                        <p:tav tm="0">
                                          <p:val>
                                            <p:strVal val="#ppt_w*2.5"/>
                                          </p:val>
                                        </p:tav>
                                        <p:tav tm="100000">
                                          <p:val>
                                            <p:strVal val="#ppt_w"/>
                                          </p:val>
                                        </p:tav>
                                      </p:tavLst>
                                    </p:anim>
                                    <p:anim calcmode="lin" valueType="num">
                                      <p:cBhvr>
                                        <p:cTn id="8" dur="2000" fill="hold"/>
                                        <p:tgtEl>
                                          <p:spTgt spid="98306"/>
                                        </p:tgtEl>
                                        <p:attrNameLst>
                                          <p:attrName>ppt_h</p:attrName>
                                        </p:attrNameLst>
                                      </p:cBhvr>
                                      <p:tavLst>
                                        <p:tav tm="0">
                                          <p:val>
                                            <p:strVal val="#ppt_h"/>
                                          </p:val>
                                        </p:tav>
                                        <p:tav tm="100000">
                                          <p:val>
                                            <p:strVal val="#ppt_h"/>
                                          </p:val>
                                        </p:tav>
                                      </p:tavLst>
                                    </p:anim>
                                    <p:anim calcmode="lin" valueType="num">
                                      <p:cBhvr>
                                        <p:cTn id="9" dur="2000" fill="hold"/>
                                        <p:tgtEl>
                                          <p:spTgt spid="983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83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83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8307">
                                            <p:txEl>
                                              <p:pRg st="0" end="0"/>
                                            </p:txEl>
                                          </p:spTgt>
                                        </p:tgtEl>
                                        <p:attrNameLst>
                                          <p:attrName>style.visibility</p:attrName>
                                        </p:attrNameLst>
                                      </p:cBhvr>
                                      <p:to>
                                        <p:strVal val="visible"/>
                                      </p:to>
                                    </p:set>
                                    <p:animEffect transition="in" filter="wipe(left)">
                                      <p:cBhvr>
                                        <p:cTn id="16" dur="500"/>
                                        <p:tgtEl>
                                          <p:spTgt spid="983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Effect transition="in" filter="wipe(left)">
                                      <p:cBhvr>
                                        <p:cTn id="21" dur="500"/>
                                        <p:tgtEl>
                                          <p:spTgt spid="983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8307">
                                            <p:txEl>
                                              <p:pRg st="2" end="2"/>
                                            </p:txEl>
                                          </p:spTgt>
                                        </p:tgtEl>
                                        <p:attrNameLst>
                                          <p:attrName>style.visibility</p:attrName>
                                        </p:attrNameLst>
                                      </p:cBhvr>
                                      <p:to>
                                        <p:strVal val="visible"/>
                                      </p:to>
                                    </p:set>
                                    <p:animEffect transition="in" filter="wipe(left)">
                                      <p:cBhvr>
                                        <p:cTn id="26" dur="500"/>
                                        <p:tgtEl>
                                          <p:spTgt spid="9830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animEffect transition="in" filter="wipe(left)">
                                      <p:cBhvr>
                                        <p:cTn id="31" dur="500"/>
                                        <p:tgtEl>
                                          <p:spTgt spid="9830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Effect transition="in" filter="wipe(left)">
                                      <p:cBhvr>
                                        <p:cTn id="36"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9" y="785794"/>
            <a:ext cx="7572427" cy="5186360"/>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571612"/>
            <a:ext cx="5357850" cy="584775"/>
          </a:xfrm>
          <a:prstGeom prst="rect">
            <a:avLst/>
          </a:prstGeom>
          <a:blipFill>
            <a:blip r:embed="rId3"/>
            <a:tile tx="0" ty="0" sx="100000" sy="100000" flip="none" algn="tl"/>
          </a:blipFill>
          <a:scene3d>
            <a:camera prst="obliqueTopRight"/>
            <a:lightRig rig="threePt" dir="t"/>
          </a:scene3d>
          <a:sp3d>
            <a:bevelT prst="angle"/>
          </a:sp3d>
        </p:spPr>
        <p:txBody>
          <a:bodyPr wrap="square" rtlCol="1">
            <a:spAutoFit/>
          </a:bodyPr>
          <a:lstStyle/>
          <a:p>
            <a:pPr algn="ctr"/>
            <a:r>
              <a:rPr lang="ar-SA" sz="3200" b="1" dirty="0" smtClean="0">
                <a:solidFill>
                  <a:srgbClr val="FF0000"/>
                </a:solidFill>
              </a:rPr>
              <a:t>ماذا تتوقع أن تتعلم من هذه الجلسة؟</a:t>
            </a:r>
            <a:endParaRPr lang="en-US" sz="3200" b="1" dirty="0" smtClean="0">
              <a:solidFill>
                <a:srgbClr val="FF0000"/>
              </a:solidFill>
            </a:endParaRPr>
          </a:p>
        </p:txBody>
      </p:sp>
      <p:sp>
        <p:nvSpPr>
          <p:cNvPr id="25" name="شريط إلى الأعلى 24"/>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286248" y="6286520"/>
            <a:ext cx="642942"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4" descr="quest2"/>
          <p:cNvPicPr>
            <a:picLocks noChangeAspect="1" noChangeArrowheads="1"/>
          </p:cNvPicPr>
          <p:nvPr/>
        </p:nvPicPr>
        <p:blipFill>
          <a:blip r:embed="rId4"/>
          <a:srcRect/>
          <a:stretch>
            <a:fillRect/>
          </a:stretch>
        </p:blipFill>
        <p:spPr bwMode="auto">
          <a:xfrm>
            <a:off x="3714744" y="2643182"/>
            <a:ext cx="3143272" cy="2357454"/>
          </a:xfrm>
          <a:prstGeom prst="rect">
            <a:avLst/>
          </a:prstGeom>
          <a:ln>
            <a:noFill/>
          </a:ln>
          <a:effectLst>
            <a:softEdge rad="112500"/>
          </a:effectLst>
        </p:spPr>
      </p:pic>
      <p:sp>
        <p:nvSpPr>
          <p:cNvPr id="21" name="مربع نص 20"/>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5</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 calcmode="lin" valueType="num">
                                      <p:cBhvr>
                                        <p:cTn id="12" dur="1000" fill="hold"/>
                                        <p:tgtEl>
                                          <p:spTgt spid="19">
                                            <p:bg/>
                                          </p:spTgt>
                                        </p:tgtEl>
                                        <p:attrNameLst>
                                          <p:attrName>ppt_w</p:attrName>
                                        </p:attrNameLst>
                                      </p:cBhvr>
                                      <p:tavLst>
                                        <p:tav tm="0">
                                          <p:val>
                                            <p:strVal val="#ppt_w*0.70"/>
                                          </p:val>
                                        </p:tav>
                                        <p:tav tm="100000">
                                          <p:val>
                                            <p:strVal val="#ppt_w"/>
                                          </p:val>
                                        </p:tav>
                                      </p:tavLst>
                                    </p:anim>
                                    <p:anim calcmode="lin" valueType="num">
                                      <p:cBhvr>
                                        <p:cTn id="13" dur="1000" fill="hold"/>
                                        <p:tgtEl>
                                          <p:spTgt spid="19">
                                            <p:bg/>
                                          </p:spTgt>
                                        </p:tgtEl>
                                        <p:attrNameLst>
                                          <p:attrName>ppt_h</p:attrName>
                                        </p:attrNameLst>
                                      </p:cBhvr>
                                      <p:tavLst>
                                        <p:tav tm="0">
                                          <p:val>
                                            <p:strVal val="#ppt_h"/>
                                          </p:val>
                                        </p:tav>
                                        <p:tav tm="100000">
                                          <p:val>
                                            <p:strVal val="#ppt_h"/>
                                          </p:val>
                                        </p:tav>
                                      </p:tavLst>
                                    </p:anim>
                                    <p:animEffect transition="in" filter="fade">
                                      <p:cBhvr>
                                        <p:cTn id="14" dur="1000"/>
                                        <p:tgtEl>
                                          <p:spTgt spid="19">
                                            <p:bg/>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p:cTn id="17" dur="1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00100" y="571480"/>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643306" y="785794"/>
            <a:ext cx="3637436" cy="369332"/>
          </a:xfrm>
          <a:prstGeom prst="rect">
            <a:avLst/>
          </a:prstGeom>
        </p:spPr>
        <p:txBody>
          <a:bodyPr wrap="square">
            <a:spAutoFit/>
          </a:bodyPr>
          <a:lstStyle/>
          <a:p>
            <a:endParaRPr lang="ar-SA" dirty="0"/>
          </a:p>
        </p:txBody>
      </p:sp>
      <p:sp>
        <p:nvSpPr>
          <p:cNvPr id="28" name="مستطيل 27"/>
          <p:cNvSpPr/>
          <p:nvPr/>
        </p:nvSpPr>
        <p:spPr>
          <a:xfrm>
            <a:off x="2500298" y="1285860"/>
            <a:ext cx="5929354" cy="4401205"/>
          </a:xfrm>
          <a:prstGeom prst="rect">
            <a:avLst/>
          </a:prstGeom>
        </p:spPr>
        <p:txBody>
          <a:bodyPr wrap="square">
            <a:spAutoFit/>
          </a:bodyPr>
          <a:lstStyle/>
          <a:p>
            <a:pPr>
              <a:buFontTx/>
              <a:buNone/>
            </a:pPr>
            <a:r>
              <a:rPr lang="ar-SA" sz="2800" b="1" dirty="0" smtClean="0">
                <a:solidFill>
                  <a:srgbClr val="09121B"/>
                </a:solidFill>
              </a:rPr>
              <a:t>هناك خمس مراحل لتطبيق الجودة في أي منشأة ويمكن تمثيلها كالتالي :</a:t>
            </a:r>
            <a:r>
              <a:rPr lang="en-US" sz="2800" dirty="0" smtClean="0">
                <a:solidFill>
                  <a:srgbClr val="09121B"/>
                </a:solidFill>
              </a:rPr>
              <a:t> </a:t>
            </a:r>
          </a:p>
          <a:p>
            <a:r>
              <a:rPr lang="ar-SA" sz="2800" dirty="0" smtClean="0"/>
              <a:t>1- </a:t>
            </a:r>
            <a:r>
              <a:rPr lang="ar-SA" sz="2800" b="1" dirty="0" smtClean="0">
                <a:solidFill>
                  <a:srgbClr val="09121B"/>
                </a:solidFill>
                <a:cs typeface="Times New Roman" pitchFamily="18" charset="0"/>
              </a:rPr>
              <a:t>مرحلة التحضير لعملية التطبيق</a:t>
            </a:r>
            <a:r>
              <a:rPr lang="ar-SA" sz="2800" b="1" dirty="0" smtClean="0">
                <a:solidFill>
                  <a:srgbClr val="09121B"/>
                </a:solidFill>
              </a:rPr>
              <a:t> .</a:t>
            </a:r>
            <a:r>
              <a:rPr lang="ar-SA" sz="2800" dirty="0" smtClean="0"/>
              <a:t> </a:t>
            </a:r>
          </a:p>
          <a:p>
            <a:r>
              <a:rPr lang="ar-SA" sz="2800" dirty="0" smtClean="0"/>
              <a:t>2- </a:t>
            </a:r>
            <a:r>
              <a:rPr lang="ar-SA" sz="2800" b="1" dirty="0" smtClean="0">
                <a:solidFill>
                  <a:srgbClr val="09121B"/>
                </a:solidFill>
                <a:cs typeface="Times New Roman" pitchFamily="18" charset="0"/>
              </a:rPr>
              <a:t>مرحلة توثيق نظام الجودة</a:t>
            </a:r>
            <a:r>
              <a:rPr lang="ar-SA" sz="2800" b="1" dirty="0" smtClean="0">
                <a:solidFill>
                  <a:srgbClr val="09121B"/>
                </a:solidFill>
              </a:rPr>
              <a:t> .</a:t>
            </a:r>
            <a:endParaRPr lang="ar-SA" sz="2800" dirty="0" smtClean="0"/>
          </a:p>
          <a:p>
            <a:r>
              <a:rPr lang="ar-SA" sz="2800" dirty="0" smtClean="0"/>
              <a:t>3- </a:t>
            </a:r>
            <a:r>
              <a:rPr lang="ar-SA" sz="2800" b="1" dirty="0" smtClean="0">
                <a:solidFill>
                  <a:srgbClr val="09121B"/>
                </a:solidFill>
                <a:cs typeface="Times New Roman" pitchFamily="18" charset="0"/>
              </a:rPr>
              <a:t>مرحلة تطبيق النظام الموثق</a:t>
            </a:r>
            <a:r>
              <a:rPr lang="ar-SA" sz="2800" b="1" dirty="0" smtClean="0">
                <a:solidFill>
                  <a:srgbClr val="09121B"/>
                </a:solidFill>
              </a:rPr>
              <a:t> .</a:t>
            </a:r>
            <a:endParaRPr lang="ar-SA" sz="2800" dirty="0" smtClean="0"/>
          </a:p>
          <a:p>
            <a:r>
              <a:rPr lang="ar-SA" sz="2800" dirty="0" smtClean="0"/>
              <a:t>4- </a:t>
            </a:r>
            <a:r>
              <a:rPr lang="ar-SA" sz="2800" b="1" dirty="0" smtClean="0">
                <a:solidFill>
                  <a:srgbClr val="09121B"/>
                </a:solidFill>
                <a:cs typeface="Times New Roman" pitchFamily="18" charset="0"/>
              </a:rPr>
              <a:t>مرحلة التدقيق الداخلي للنظام المطبق ومراجعة الإدارة.</a:t>
            </a:r>
            <a:r>
              <a:rPr lang="ar-SA" sz="2800" dirty="0" smtClean="0">
                <a:solidFill>
                  <a:srgbClr val="09121B"/>
                </a:solidFill>
              </a:rPr>
              <a:t> </a:t>
            </a:r>
            <a:endParaRPr lang="ar-SA" sz="2800" dirty="0" smtClean="0"/>
          </a:p>
          <a:p>
            <a:r>
              <a:rPr lang="ar-SA" sz="2800" dirty="0" smtClean="0"/>
              <a:t>5- </a:t>
            </a:r>
            <a:r>
              <a:rPr lang="ar-SA" sz="2800" b="1" dirty="0" smtClean="0">
                <a:solidFill>
                  <a:srgbClr val="09121B"/>
                </a:solidFill>
                <a:cs typeface="Times New Roman" pitchFamily="18" charset="0"/>
              </a:rPr>
              <a:t>مرحلة التحضير للتسجيل والحصول على الشهادة</a:t>
            </a:r>
            <a:r>
              <a:rPr lang="ar-SA" sz="2800" b="1" dirty="0" smtClean="0">
                <a:solidFill>
                  <a:srgbClr val="09121B"/>
                </a:solidFill>
              </a:rPr>
              <a:t> .</a:t>
            </a:r>
            <a:endParaRPr lang="ar-SA" sz="2800" dirty="0" smtClean="0">
              <a:solidFill>
                <a:srgbClr val="09121B"/>
              </a:solidFill>
            </a:endParaRPr>
          </a:p>
          <a:p>
            <a:endParaRPr lang="en-US" sz="2800" dirty="0"/>
          </a:p>
        </p:txBody>
      </p:sp>
      <p:sp>
        <p:nvSpPr>
          <p:cNvPr id="29" name="مستطيل 28"/>
          <p:cNvSpPr/>
          <p:nvPr/>
        </p:nvSpPr>
        <p:spPr>
          <a:xfrm>
            <a:off x="3571868" y="428604"/>
            <a:ext cx="3929090" cy="707886"/>
          </a:xfrm>
          <a:prstGeom prst="rect">
            <a:avLst/>
          </a:prstGeom>
          <a:noFill/>
        </p:spPr>
        <p:txBody>
          <a:bodyPr wrap="square" lIns="91440" tIns="45720" rIns="91440" bIns="45720">
            <a:spAutoFit/>
          </a:bodyPr>
          <a:lstStyle/>
          <a:p>
            <a:pPr algn="ctr"/>
            <a:r>
              <a:rPr lang="ar-SA"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مراحل تطبيق الجودة</a:t>
            </a:r>
            <a:endParaRPr lang="ar-SA"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71604" y="14285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9" name="مستطيل 28"/>
          <p:cNvSpPr/>
          <p:nvPr/>
        </p:nvSpPr>
        <p:spPr>
          <a:xfrm>
            <a:off x="3571868" y="571480"/>
            <a:ext cx="4143404" cy="707886"/>
          </a:xfrm>
          <a:prstGeom prst="rect">
            <a:avLst/>
          </a:prstGeom>
          <a:noFill/>
        </p:spPr>
        <p:txBody>
          <a:bodyPr wrap="square" lIns="91440" tIns="45720" rIns="91440" bIns="45720">
            <a:spAutoFit/>
          </a:bodyPr>
          <a:lstStyle/>
          <a:p>
            <a:pPr algn="ctr"/>
            <a:r>
              <a:rPr lang="ar-SA"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مراحل تطبيق الجودة</a:t>
            </a:r>
            <a:endParaRPr lang="ar-SA"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8" name="مستطيل 27"/>
          <p:cNvSpPr/>
          <p:nvPr/>
        </p:nvSpPr>
        <p:spPr>
          <a:xfrm>
            <a:off x="3571868" y="1285860"/>
            <a:ext cx="4929222" cy="3785652"/>
          </a:xfrm>
          <a:prstGeom prst="rect">
            <a:avLst/>
          </a:prstGeom>
        </p:spPr>
        <p:txBody>
          <a:bodyPr wrap="square">
            <a:spAutoFit/>
          </a:bodyPr>
          <a:lstStyle/>
          <a:p>
            <a:pPr lvl="0" fontAlgn="base">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اتخاذ قرار ببدء التطبيق والتزام الإدارة العليا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تعيين ممثل الإدارة وتشكيل لجنة توجيه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تقييم الوضع الحالي وتحديد الإجراءات وتعليمات العمل والوثائق الإرشادية المطلوب تطويرها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وضع خطة التطبيق التفصيلية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تشكيل فرق العمل الفرعية وتحديد مهامها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إعلان بدء برنامج التطبيق وتوعية العاملين فيما يتعلق بالمواصفة التي سيتم تأسيس نظام الجودة بناءً عليها .</a:t>
            </a:r>
            <a:endParaRPr lang="ar-SA" sz="2400" dirty="0" smtClean="0">
              <a:solidFill>
                <a:srgbClr val="09121B"/>
              </a:solidFill>
              <a:latin typeface="Times New Roman" pitchFamily="18" charset="0"/>
              <a:cs typeface="Times New Roman (Arabic)" charset="0"/>
            </a:endParaRPr>
          </a:p>
        </p:txBody>
      </p:sp>
      <p:sp>
        <p:nvSpPr>
          <p:cNvPr id="32" name="شريط إلى الأعلى 31"/>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472" y="857232"/>
            <a:ext cx="7704137" cy="4614880"/>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35716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30" name="مستطيل 29"/>
          <p:cNvSpPr/>
          <p:nvPr/>
        </p:nvSpPr>
        <p:spPr>
          <a:xfrm>
            <a:off x="2857488" y="1406170"/>
            <a:ext cx="4214842" cy="523220"/>
          </a:xfrm>
          <a:prstGeom prst="rect">
            <a:avLst/>
          </a:prstGeom>
        </p:spPr>
        <p:txBody>
          <a:bodyPr wrap="square">
            <a:spAutoFit/>
            <a:scene3d>
              <a:camera prst="perspectiveHeroicExtremeLeftFacing"/>
              <a:lightRig rig="glow" dir="tl">
                <a:rot lat="0" lon="0" rev="5400000"/>
              </a:lightRig>
            </a:scene3d>
            <a:sp3d contourW="12700">
              <a:bevelT w="25400" h="25400"/>
              <a:contourClr>
                <a:schemeClr val="accent6">
                  <a:shade val="73000"/>
                </a:schemeClr>
              </a:contourClr>
            </a:sp3d>
          </a:bodyPr>
          <a:lstStyle/>
          <a:p>
            <a:r>
              <a:rPr lang="ar-S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مرحلة توثيق نظام الجودة</a:t>
            </a:r>
            <a:r>
              <a:rPr lang="ar-S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ar-SA"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1" name="مستطيل 30"/>
          <p:cNvSpPr/>
          <p:nvPr/>
        </p:nvSpPr>
        <p:spPr>
          <a:xfrm>
            <a:off x="2286000" y="2357430"/>
            <a:ext cx="5643586" cy="193899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fontAlgn="base">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إعداد دليل الجودة .</a:t>
            </a:r>
          </a:p>
          <a:p>
            <a:pPr lvl="0" fontAlgn="base">
              <a:spcBef>
                <a:spcPct val="0"/>
              </a:spcBef>
              <a:spcAft>
                <a:spcPct val="0"/>
              </a:spcAft>
            </a:pPr>
            <a:endParaRPr lang="en-US"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 توثيق الإجراءات وتعليمات العمل وإعداد </a:t>
            </a:r>
            <a:r>
              <a:rPr lang="ar-SA" sz="2400" b="1" dirty="0" err="1"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الإستمارات</a:t>
            </a: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 .</a:t>
            </a:r>
          </a:p>
          <a:p>
            <a:pPr lvl="0" eaLnBrk="0" fontAlgn="base" hangingPunct="0">
              <a:spcBef>
                <a:spcPct val="0"/>
              </a:spcBef>
              <a:spcAft>
                <a:spcPct val="0"/>
              </a:spcAft>
            </a:pPr>
            <a:endParaRPr lang="en-US"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إعداد الوثائق الإرشادية .</a:t>
            </a:r>
            <a:endPar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Arabic)" charset="0"/>
            </a:endParaRPr>
          </a:p>
        </p:txBody>
      </p:sp>
      <p:pic>
        <p:nvPicPr>
          <p:cNvPr id="32" name="صورة 31" descr="ad-docs.gif"/>
          <p:cNvPicPr>
            <a:picLocks noChangeAspect="1"/>
          </p:cNvPicPr>
          <p:nvPr/>
        </p:nvPicPr>
        <p:blipFill>
          <a:blip r:embed="rId3"/>
          <a:stretch>
            <a:fillRect/>
          </a:stretch>
        </p:blipFill>
        <p:spPr>
          <a:xfrm>
            <a:off x="2571736" y="1571612"/>
            <a:ext cx="178595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صورة 32" descr="ad-docs.gif"/>
          <p:cNvPicPr>
            <a:picLocks noChangeAspect="1"/>
          </p:cNvPicPr>
          <p:nvPr/>
        </p:nvPicPr>
        <p:blipFill>
          <a:blip r:embed="rId3"/>
          <a:stretch>
            <a:fillRect/>
          </a:stretch>
        </p:blipFill>
        <p:spPr>
          <a:xfrm>
            <a:off x="2643174" y="3714752"/>
            <a:ext cx="178595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شريط إلى الأعلى 34"/>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2910" y="714356"/>
            <a:ext cx="7358114" cy="4686318"/>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143240" y="1285860"/>
            <a:ext cx="3286148" cy="523220"/>
          </a:xfrm>
          <a:prstGeom prst="rect">
            <a:avLst/>
          </a:prstGeom>
          <a:scene3d>
            <a:camera prst="isometricOffAxis1Right"/>
            <a:lightRig rig="threePt" dir="t"/>
          </a:scene3d>
        </p:spPr>
        <p:txBody>
          <a:bodyPr wrap="square">
            <a:spAutoFit/>
          </a:bodyPr>
          <a:lstStyle/>
          <a:p>
            <a:pPr algn="ctr">
              <a:buFontTx/>
              <a:buNone/>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مرحلة</a:t>
            </a:r>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تطبيق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النظام</a:t>
            </a:r>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الموثق</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pic>
        <p:nvPicPr>
          <p:cNvPr id="46" name="صورة 45" descr="book.jpg"/>
          <p:cNvPicPr>
            <a:picLocks noChangeAspect="1"/>
          </p:cNvPicPr>
          <p:nvPr/>
        </p:nvPicPr>
        <p:blipFill>
          <a:blip r:embed="rId3"/>
          <a:stretch>
            <a:fillRect/>
          </a:stretch>
        </p:blipFill>
        <p:spPr>
          <a:xfrm>
            <a:off x="3000364" y="3500438"/>
            <a:ext cx="3000396" cy="124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 name="مستطيل 46"/>
          <p:cNvSpPr/>
          <p:nvPr/>
        </p:nvSpPr>
        <p:spPr>
          <a:xfrm>
            <a:off x="2286000" y="2285992"/>
            <a:ext cx="5000644" cy="830997"/>
          </a:xfrm>
          <a:prstGeom prst="rect">
            <a:avLst/>
          </a:prstGeom>
        </p:spPr>
        <p:txBody>
          <a:bodyPr wrap="square">
            <a:spAutoFit/>
          </a:bodyPr>
          <a:lstStyle/>
          <a:p>
            <a:pPr lvl="0" fontAlgn="base">
              <a:spcBef>
                <a:spcPct val="0"/>
              </a:spcBef>
              <a:spcAft>
                <a:spcPct val="0"/>
              </a:spcAft>
            </a:pPr>
            <a:r>
              <a:rPr lang="ar-SA" sz="2400" b="1" dirty="0" smtClean="0">
                <a:solidFill>
                  <a:srgbClr val="09121B"/>
                </a:solidFill>
                <a:latin typeface="Times New Roman" pitchFamily="18" charset="0"/>
                <a:cs typeface="Times New Roman" pitchFamily="18" charset="0"/>
              </a:rPr>
              <a:t>تدريب العاملين على وثائق نظام الجودة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pPr>
            <a:r>
              <a:rPr lang="ar-SA" sz="2400" b="1" dirty="0" smtClean="0">
                <a:solidFill>
                  <a:srgbClr val="09121B"/>
                </a:solidFill>
                <a:latin typeface="Times New Roman" pitchFamily="18" charset="0"/>
                <a:cs typeface="Times New Roman" pitchFamily="18" charset="0"/>
              </a:rPr>
              <a:t>- تطبيق نظام الجودة الموثق .</a:t>
            </a:r>
            <a:endParaRPr lang="ar-SA" sz="2400" dirty="0" smtClean="0">
              <a:solidFill>
                <a:srgbClr val="09121B"/>
              </a:solidFill>
              <a:latin typeface="Times New Roman" pitchFamily="18" charset="0"/>
              <a:ea typeface="Times New Roman (Arabic)" charset="0"/>
              <a:cs typeface="Times New Roman (Arabic)" charset="0"/>
            </a:endParaRPr>
          </a:p>
        </p:txBody>
      </p:sp>
      <p:sp>
        <p:nvSpPr>
          <p:cNvPr id="31" name="شريط إلى الأعلى 3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46"/>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 0  L 0.25 0  E" pathEditMode="relative" ptsTypes="">
                                      <p:cBhvr>
                                        <p:cTn id="15"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472" y="0"/>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571868" y="1214422"/>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29" name="مستطيل 28"/>
          <p:cNvSpPr/>
          <p:nvPr/>
        </p:nvSpPr>
        <p:spPr>
          <a:xfrm>
            <a:off x="2857488" y="0"/>
            <a:ext cx="4143404"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lvl="0" fontAlgn="base">
              <a:spcBef>
                <a:spcPct val="0"/>
              </a:spcBef>
              <a:spcAft>
                <a:spcPct val="0"/>
              </a:spcAft>
            </a:pPr>
            <a:r>
              <a:rPr lang="ar-SA" b="1" dirty="0" smtClean="0">
                <a:ln/>
                <a:solidFill>
                  <a:schemeClr val="accent5">
                    <a:tint val="50000"/>
                    <a:satMod val="180000"/>
                  </a:schemeClr>
                </a:solidFill>
                <a:latin typeface="Times New Roman" pitchFamily="18" charset="0"/>
                <a:cs typeface="Times New Roman" pitchFamily="18" charset="0"/>
              </a:rPr>
              <a:t>مرحلة التدقيق الداخلي للنظام المطبق ومراجعة الإدارة</a:t>
            </a:r>
            <a:endParaRPr lang="ar-SA" b="1" dirty="0" smtClean="0">
              <a:ln/>
              <a:solidFill>
                <a:schemeClr val="accent5">
                  <a:tint val="50000"/>
                  <a:satMod val="180000"/>
                </a:schemeClr>
              </a:solidFill>
              <a:latin typeface="Times New Roman" pitchFamily="18" charset="0"/>
              <a:cs typeface="Times New Roman (Arabic)" charset="0"/>
            </a:endParaRPr>
          </a:p>
        </p:txBody>
      </p:sp>
      <p:sp>
        <p:nvSpPr>
          <p:cNvPr id="31" name="مستطيل 30"/>
          <p:cNvSpPr/>
          <p:nvPr/>
        </p:nvSpPr>
        <p:spPr>
          <a:xfrm>
            <a:off x="2643174" y="1428736"/>
            <a:ext cx="5214974" cy="1687578"/>
          </a:xfrm>
          <a:prstGeom prst="rect">
            <a:avLst/>
          </a:prstGeom>
        </p:spPr>
        <p:txBody>
          <a:bodyPr wrap="square">
            <a:spAutoFit/>
          </a:bodyPr>
          <a:lstStyle/>
          <a:p>
            <a:pPr lvl="0" fontAlgn="base">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تعيين المدققين الداخليين وتدريبهم .</a:t>
            </a:r>
            <a:endParaRPr lang="en-US" sz="2400" b="1" dirty="0" smtClean="0">
              <a:solidFill>
                <a:srgbClr val="0099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التدقيق الداخلي لنظام الجودة .</a:t>
            </a:r>
            <a:endParaRPr lang="en-US" sz="2400" b="1" dirty="0" smtClean="0">
              <a:solidFill>
                <a:srgbClr val="0099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مراجعة الإدارة .</a:t>
            </a:r>
            <a:endParaRPr lang="ar-SA" sz="2400" b="1" dirty="0" smtClean="0">
              <a:solidFill>
                <a:srgbClr val="009900"/>
              </a:solidFill>
              <a:latin typeface="Times New Roman" pitchFamily="18" charset="0"/>
              <a:cs typeface="Times New Roman (Arabic)" charset="0"/>
            </a:endParaRPr>
          </a:p>
        </p:txBody>
      </p:sp>
      <p:pic>
        <p:nvPicPr>
          <p:cNvPr id="32" name="صورة 31" descr="images (3).jpg"/>
          <p:cNvPicPr>
            <a:picLocks noChangeAspect="1"/>
          </p:cNvPicPr>
          <p:nvPr/>
        </p:nvPicPr>
        <p:blipFill>
          <a:blip r:embed="rId3"/>
          <a:stretch>
            <a:fillRect/>
          </a:stretch>
        </p:blipFill>
        <p:spPr>
          <a:xfrm>
            <a:off x="2714612" y="2857496"/>
            <a:ext cx="3214710" cy="1714512"/>
          </a:xfrm>
          <a:prstGeom prst="rect">
            <a:avLst/>
          </a:prstGeom>
          <a:solidFill>
            <a:srgbClr val="FFFFFF">
              <a:shade val="85000"/>
            </a:srgbClr>
          </a:solidFill>
          <a:ln w="101600" cap="sq">
            <a:solidFill>
              <a:srgbClr val="FDFDFD"/>
            </a:solidFill>
            <a:miter lim="800000"/>
          </a:ln>
          <a:effectLst>
            <a:glow rad="228600">
              <a:schemeClr val="accent3">
                <a:satMod val="175000"/>
                <a:alpha val="40000"/>
              </a:schemeClr>
            </a:glow>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strVal val="#ppt_w*0.70"/>
                                          </p:val>
                                        </p:tav>
                                        <p:tav tm="100000">
                                          <p:val>
                                            <p:strVal val="#ppt_w"/>
                                          </p:val>
                                        </p:tav>
                                      </p:tavLst>
                                    </p:anim>
                                    <p:anim calcmode="lin" valueType="num">
                                      <p:cBhvr>
                                        <p:cTn id="13" dur="1000" fill="hold"/>
                                        <p:tgtEl>
                                          <p:spTgt spid="32"/>
                                        </p:tgtEl>
                                        <p:attrNameLst>
                                          <p:attrName>ppt_h</p:attrName>
                                        </p:attrNameLst>
                                      </p:cBhvr>
                                      <p:tavLst>
                                        <p:tav tm="0">
                                          <p:val>
                                            <p:strVal val="#ppt_h"/>
                                          </p:val>
                                        </p:tav>
                                        <p:tav tm="100000">
                                          <p:val>
                                            <p:strVal val="#ppt_h"/>
                                          </p:val>
                                        </p:tav>
                                      </p:tavLst>
                                    </p:anim>
                                    <p:animEffect transition="in" filter="fade">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Bottom)">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571868" y="1214422"/>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29" name="مستطيل 28"/>
          <p:cNvSpPr/>
          <p:nvPr/>
        </p:nvSpPr>
        <p:spPr>
          <a:xfrm>
            <a:off x="2857488" y="0"/>
            <a:ext cx="4143404"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lvl="0" fontAlgn="base">
              <a:spcBef>
                <a:spcPct val="0"/>
              </a:spcBef>
              <a:spcAft>
                <a:spcPct val="0"/>
              </a:spcAft>
            </a:pPr>
            <a:r>
              <a:rPr lang="ar-SA" b="1" dirty="0" smtClean="0">
                <a:solidFill>
                  <a:srgbClr val="09121B"/>
                </a:solidFill>
                <a:latin typeface="Times New Roman" pitchFamily="18" charset="0"/>
                <a:cs typeface="Times New Roman" pitchFamily="18" charset="0"/>
              </a:rPr>
              <a:t>مرحلة التحضير للتسجيل والحصول على الشهادة</a:t>
            </a:r>
            <a:endParaRPr lang="ar-SA" b="1" dirty="0" smtClean="0">
              <a:ln/>
              <a:solidFill>
                <a:schemeClr val="accent5">
                  <a:tint val="50000"/>
                  <a:satMod val="180000"/>
                </a:schemeClr>
              </a:solidFill>
              <a:latin typeface="Times New Roman" pitchFamily="18" charset="0"/>
              <a:cs typeface="Times New Roman (Arabic)" charset="0"/>
            </a:endParaRPr>
          </a:p>
        </p:txBody>
      </p:sp>
      <p:sp>
        <p:nvSpPr>
          <p:cNvPr id="47" name="مستطيل 46"/>
          <p:cNvSpPr/>
          <p:nvPr/>
        </p:nvSpPr>
        <p:spPr>
          <a:xfrm>
            <a:off x="1714480" y="1571612"/>
            <a:ext cx="6643734" cy="2862322"/>
          </a:xfrm>
          <a:prstGeom prst="rect">
            <a:avLst/>
          </a:prstGeom>
        </p:spPr>
        <p:txBody>
          <a:bodyPr wrap="square">
            <a:spAutoFit/>
          </a:bodyPr>
          <a:lstStyle/>
          <a:p>
            <a:pPr lvl="0" fontAlgn="base">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التقييم الذاتي لنظام الجودة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اختيار الهيئة المانحة وتقديم طلب إليها وإرسال الوثائق المطلوبة لها لتدقيقها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التحضير لتدقيق ما قبل التقييم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إعداد الترتيبات اللازمة لتنفيذ التدقيق والحصول على الشهادة .  </a:t>
            </a:r>
            <a:endParaRPr lang="ar-SA" sz="2400" dirty="0" smtClean="0">
              <a:solidFill>
                <a:schemeClr val="accent1">
                  <a:lumMod val="75000"/>
                </a:schemeClr>
              </a:solidFill>
              <a:latin typeface="Times New Roman" pitchFamily="18" charset="0"/>
              <a:cs typeface="Times New Roman (Arabic)" charset="0"/>
            </a:endParaRPr>
          </a:p>
        </p:txBody>
      </p:sp>
      <p:pic>
        <p:nvPicPr>
          <p:cNvPr id="50" name="صورة 49" descr="default.jpg"/>
          <p:cNvPicPr>
            <a:picLocks noChangeAspect="1"/>
          </p:cNvPicPr>
          <p:nvPr/>
        </p:nvPicPr>
        <p:blipFill>
          <a:blip r:embed="rId3"/>
          <a:srcRect b="23077"/>
          <a:stretch>
            <a:fillRect/>
          </a:stretch>
        </p:blipFill>
        <p:spPr>
          <a:xfrm>
            <a:off x="2714612" y="4357694"/>
            <a:ext cx="3500462"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857233"/>
            <a:ext cx="4572000" cy="923330"/>
          </a:xfrm>
          <a:prstGeom prst="rect">
            <a:avLst/>
          </a:prstGeom>
        </p:spPr>
        <p:txBody>
          <a:bodyPr wrap="square">
            <a:spAutoFit/>
          </a:bodyPr>
          <a:lstStyle/>
          <a:p>
            <a:r>
              <a:rPr lang="ar-SA" b="1" dirty="0" smtClean="0"/>
              <a:t>مزايا تطبيق الجودة الشاملة </a:t>
            </a:r>
            <a:r>
              <a:rPr lang="ar-SA" b="1" dirty="0" err="1" smtClean="0"/>
              <a:t>ومردودها</a:t>
            </a:r>
            <a:r>
              <a:rPr lang="ar-SA" b="1" dirty="0" smtClean="0"/>
              <a:t> على المؤسسات التعليمية:</a:t>
            </a:r>
          </a:p>
          <a:p>
            <a:endParaRPr lang="ar-SA" dirty="0"/>
          </a:p>
        </p:txBody>
      </p:sp>
      <p:sp>
        <p:nvSpPr>
          <p:cNvPr id="3" name="مستطيل 2"/>
          <p:cNvSpPr/>
          <p:nvPr/>
        </p:nvSpPr>
        <p:spPr>
          <a:xfrm>
            <a:off x="2285984" y="1714488"/>
            <a:ext cx="5142504" cy="2954655"/>
          </a:xfrm>
          <a:prstGeom prst="rect">
            <a:avLst/>
          </a:prstGeom>
        </p:spPr>
        <p:txBody>
          <a:bodyPr wrap="square">
            <a:spAutoFit/>
          </a:bodyPr>
          <a:lstStyle/>
          <a:p>
            <a:r>
              <a:rPr lang="ar-SA" sz="2400" b="1" dirty="0" smtClean="0"/>
              <a:t>نظرا لأهمية الجودة الشاملة في أي مؤسسة بحيث تعد أساسا لأي عمل متقن وخاصة في مجال التعليم، رأى كثير من الدول المتقدمة تطبيق الجودة الشاملة ونظمها لتضمن خدمة تعليمية غير متذبذبة وانضباطا إداريا داخليا يوفر مناخا للتوسع والتميز في الوقت نفسه ويمكننا تلخيص تطبيق الجودة الشاملة ونظمها على النحو الآتي: </a:t>
            </a:r>
            <a:r>
              <a:rPr lang="ar-SA" dirty="0" smtClean="0"/>
              <a:t/>
            </a:r>
            <a:br>
              <a:rPr lang="ar-SA" dirty="0" smtClean="0"/>
            </a:br>
            <a:endParaRPr lang="ar-SA" dirty="0"/>
          </a:p>
        </p:txBody>
      </p:sp>
    </p:spTree>
  </p:cSld>
  <p:clrMapOvr>
    <a:masterClrMapping/>
  </p:clrMapOvr>
  <p:transition>
    <p:sndAc>
      <p:stSnd>
        <p:snd r:embed="rId2" name="type.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714356"/>
            <a:ext cx="7215238" cy="1231106"/>
          </a:xfrm>
          <a:prstGeom prst="rect">
            <a:avLst/>
          </a:prstGeom>
        </p:spPr>
        <p:txBody>
          <a:bodyPr wrap="square">
            <a:spAutoFit/>
          </a:bodyPr>
          <a:lstStyle/>
          <a:p>
            <a:pPr algn="ctr"/>
            <a:r>
              <a:rPr lang="ar-SA" sz="2800" b="1" dirty="0" smtClean="0">
                <a:solidFill>
                  <a:srgbClr val="FFFF00"/>
                </a:solidFill>
              </a:rPr>
              <a:t>مزايا تطبيق الجودة الشاملة </a:t>
            </a:r>
            <a:r>
              <a:rPr lang="ar-SA" sz="2800" b="1" dirty="0" err="1" smtClean="0">
                <a:solidFill>
                  <a:srgbClr val="FFFF00"/>
                </a:solidFill>
              </a:rPr>
              <a:t>ومردودها</a:t>
            </a:r>
            <a:r>
              <a:rPr lang="ar-SA" sz="2800" b="1" dirty="0" smtClean="0">
                <a:solidFill>
                  <a:srgbClr val="FFFF00"/>
                </a:solidFill>
              </a:rPr>
              <a:t> على المؤسسات التعليمية:</a:t>
            </a:r>
          </a:p>
          <a:p>
            <a:endParaRPr lang="ar-SA" dirty="0"/>
          </a:p>
        </p:txBody>
      </p:sp>
      <p:sp>
        <p:nvSpPr>
          <p:cNvPr id="4" name="مستطيل 3"/>
          <p:cNvSpPr/>
          <p:nvPr/>
        </p:nvSpPr>
        <p:spPr>
          <a:xfrm>
            <a:off x="1928794" y="1571612"/>
            <a:ext cx="6715172" cy="5078313"/>
          </a:xfrm>
          <a:prstGeom prst="rect">
            <a:avLst/>
          </a:prstGeom>
        </p:spPr>
        <p:txBody>
          <a:bodyPr wrap="square">
            <a:spAutoFit/>
          </a:bodyPr>
          <a:lstStyle/>
          <a:p>
            <a:pPr>
              <a:lnSpc>
                <a:spcPct val="150000"/>
              </a:lnSpc>
            </a:pPr>
            <a:r>
              <a:rPr lang="ar-SA" sz="2000" b="1" dirty="0" smtClean="0"/>
              <a:t>ـ </a:t>
            </a:r>
            <a:r>
              <a:rPr lang="ar-SA" sz="2400" b="1" dirty="0" smtClean="0"/>
              <a:t>الوفاء بمتطلبات الطلاب وأولياء الأمور وإرضائهم.</a:t>
            </a:r>
            <a:br>
              <a:rPr lang="ar-SA" sz="2400" b="1" dirty="0" smtClean="0"/>
            </a:br>
            <a:r>
              <a:rPr lang="ar-SA" sz="2400" b="1" dirty="0" smtClean="0"/>
              <a:t>ـ مشاركة جميع العاملين في إدارة المؤسسة التعليمية لكون كل فرد على علم ودراية واضحة بدوره ومسؤولياته.</a:t>
            </a:r>
            <a:br>
              <a:rPr lang="ar-SA" sz="2400" b="1" dirty="0" smtClean="0"/>
            </a:br>
            <a:r>
              <a:rPr lang="ar-SA" sz="2400" b="1" dirty="0" smtClean="0"/>
              <a:t>ـ المساعدة على إيجاد نظام موثق لضمان الأداء في حالة تغيب أحد الأفراد أو ترك تلك الخدمة.</a:t>
            </a:r>
            <a:br>
              <a:rPr lang="ar-SA" sz="2400" b="1" dirty="0" smtClean="0"/>
            </a:br>
            <a:r>
              <a:rPr lang="ar-SA" sz="2400" b="1" dirty="0" smtClean="0"/>
              <a:t>ـ ترسيخ صورة المؤسسة التعليمية لدى الجميع بالتزامها بنظام الجودة في خدماتها.</a:t>
            </a:r>
            <a:br>
              <a:rPr lang="ar-SA" sz="2400" b="1" dirty="0" smtClean="0"/>
            </a:br>
            <a:r>
              <a:rPr lang="ar-SA" sz="2400" b="1" dirty="0" smtClean="0"/>
              <a:t>ـ المساعدة على وجود نظام شامل ومدروس للمؤسسة التعليمية.</a:t>
            </a:r>
            <a:br>
              <a:rPr lang="ar-SA" sz="2400" b="1" dirty="0" smtClean="0"/>
            </a:br>
            <a:r>
              <a:rPr lang="ar-SA" sz="2400" b="1" dirty="0" smtClean="0"/>
              <a:t>ـ المساعدة على تخفيض الإهدار التربوي</a:t>
            </a:r>
            <a:r>
              <a:rPr lang="ar-SA" sz="2400" dirty="0" smtClean="0"/>
              <a:t>.</a:t>
            </a:r>
            <a:endParaRPr lang="ar-SA" sz="2400" dirty="0"/>
          </a:p>
        </p:txBody>
      </p:sp>
    </p:spTree>
  </p:cSld>
  <p:clrMapOvr>
    <a:masterClrMapping/>
  </p:clrMapOvr>
  <p:transition>
    <p:sndAc>
      <p:stSnd>
        <p:snd r:embed="rId2" name="type.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4000496" y="500042"/>
            <a:ext cx="3071834" cy="461665"/>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فوائد الجودة</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مستطيل 29"/>
          <p:cNvSpPr/>
          <p:nvPr/>
        </p:nvSpPr>
        <p:spPr>
          <a:xfrm>
            <a:off x="2714612" y="1028343"/>
            <a:ext cx="5286412" cy="4524315"/>
          </a:xfrm>
          <a:prstGeom prst="rect">
            <a:avLst/>
          </a:prstGeom>
        </p:spPr>
        <p:txBody>
          <a:bodyPr wrap="square">
            <a:spAutoFit/>
          </a:bodyPr>
          <a:lstStyle/>
          <a:p>
            <a:pPr>
              <a:lnSpc>
                <a:spcPct val="150000"/>
              </a:lnSpc>
              <a:buFontTx/>
              <a:buNone/>
            </a:pPr>
            <a:r>
              <a:rPr lang="ar-SA" sz="2000" b="1" dirty="0" smtClean="0">
                <a:solidFill>
                  <a:srgbClr val="09121B"/>
                </a:solidFill>
              </a:rPr>
              <a:t>للتعرف على هذه الفوائد قام معهد المعايير البريطاني ( </a:t>
            </a:r>
            <a:r>
              <a:rPr lang="en-US" sz="2000" b="1" dirty="0" smtClean="0">
                <a:solidFill>
                  <a:srgbClr val="09121B"/>
                </a:solidFill>
              </a:rPr>
              <a:t>B . S . I</a:t>
            </a:r>
            <a:r>
              <a:rPr lang="ar-SA" sz="2000" b="1" dirty="0" smtClean="0">
                <a:solidFill>
                  <a:srgbClr val="09121B"/>
                </a:solidFill>
              </a:rPr>
              <a:t> ) بإجراء استفتاء موسع للمؤسسات التعليمية الحاصلة على شهادة </a:t>
            </a:r>
            <a:r>
              <a:rPr lang="ar-SA" sz="2000" b="1" dirty="0" err="1" smtClean="0">
                <a:solidFill>
                  <a:srgbClr val="09121B"/>
                </a:solidFill>
              </a:rPr>
              <a:t>الآيزو</a:t>
            </a:r>
            <a:r>
              <a:rPr lang="ar-SA" sz="2000" b="1" dirty="0" smtClean="0">
                <a:solidFill>
                  <a:srgbClr val="09121B"/>
                </a:solidFill>
              </a:rPr>
              <a:t> – أحد أنظمة الجودة – اتضح من خلاله:</a:t>
            </a:r>
          </a:p>
          <a:p>
            <a:pPr>
              <a:lnSpc>
                <a:spcPct val="150000"/>
              </a:lnSpc>
              <a:buFontTx/>
              <a:buNone/>
            </a:pPr>
            <a:r>
              <a:rPr lang="ar-SA" sz="2000" b="1" dirty="0" smtClean="0">
                <a:solidFill>
                  <a:srgbClr val="09121B"/>
                </a:solidFill>
              </a:rPr>
              <a:t> " أن القاسم المشترك بين تلك المؤسسات في مجال الاستفادة من هذا النظام يمكن تلخيصه على النحو التالي :</a:t>
            </a:r>
          </a:p>
          <a:p>
            <a:pPr>
              <a:lnSpc>
                <a:spcPct val="150000"/>
              </a:lnSpc>
              <a:buFont typeface="Wingdings" pitchFamily="2" charset="2"/>
              <a:buChar char="q"/>
            </a:pPr>
            <a:r>
              <a:rPr lang="ar-SA" sz="2000" b="1" dirty="0" smtClean="0">
                <a:solidFill>
                  <a:srgbClr val="09121B"/>
                </a:solidFill>
              </a:rPr>
              <a:t>ضمان استمرارية وثبات جودة الخدمات التعليمية وبالتالي إرضاء أولياء الأمور والطلاب .</a:t>
            </a:r>
          </a:p>
          <a:p>
            <a:pPr>
              <a:lnSpc>
                <a:spcPct val="150000"/>
              </a:lnSpc>
              <a:buFont typeface="Wingdings" pitchFamily="2" charset="2"/>
              <a:buChar char="q"/>
            </a:pPr>
            <a:r>
              <a:rPr lang="ar-SA" sz="2000" b="1" dirty="0" smtClean="0">
                <a:solidFill>
                  <a:srgbClr val="09121B"/>
                </a:solidFill>
              </a:rPr>
              <a:t>تخفيض وتقليل إهدار إمكانات المؤسسة من حيث الموارد ووقت العاملين .</a:t>
            </a:r>
          </a:p>
          <a:p>
            <a:endParaRPr lang="en-US" dirty="0"/>
          </a:p>
        </p:txBody>
      </p:sp>
      <p:pic>
        <p:nvPicPr>
          <p:cNvPr id="32" name="صورة 31" descr="images (31).jpg"/>
          <p:cNvPicPr>
            <a:picLocks noChangeAspect="1"/>
          </p:cNvPicPr>
          <p:nvPr/>
        </p:nvPicPr>
        <p:blipFill>
          <a:blip r:embed="rId3"/>
          <a:stretch>
            <a:fillRect/>
          </a:stretch>
        </p:blipFill>
        <p:spPr>
          <a:xfrm>
            <a:off x="214282" y="785794"/>
            <a:ext cx="1928811" cy="1928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00100"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4000496" y="500042"/>
            <a:ext cx="3071834" cy="461665"/>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فوائد الجودة</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2" name="صورة 31" descr="images (31).jpg"/>
          <p:cNvPicPr>
            <a:picLocks noChangeAspect="1"/>
          </p:cNvPicPr>
          <p:nvPr/>
        </p:nvPicPr>
        <p:blipFill>
          <a:blip r:embed="rId3"/>
          <a:stretch>
            <a:fillRect/>
          </a:stretch>
        </p:blipFill>
        <p:spPr>
          <a:xfrm>
            <a:off x="214282" y="785794"/>
            <a:ext cx="1928811" cy="1928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9" name="مستطيل 28"/>
          <p:cNvSpPr/>
          <p:nvPr/>
        </p:nvSpPr>
        <p:spPr>
          <a:xfrm>
            <a:off x="3071802" y="1285860"/>
            <a:ext cx="5214974" cy="4154984"/>
          </a:xfrm>
          <a:prstGeom prst="rect">
            <a:avLst/>
          </a:prstGeom>
        </p:spPr>
        <p:txBody>
          <a:bodyPr wrap="square">
            <a:spAutoFit/>
          </a:bodyPr>
          <a:lstStyle/>
          <a:p>
            <a:pPr>
              <a:buFont typeface="Wingdings" pitchFamily="2" charset="2"/>
              <a:buChar char="q"/>
            </a:pPr>
            <a:r>
              <a:rPr lang="ar-SA" sz="2200" b="1" dirty="0" smtClean="0">
                <a:solidFill>
                  <a:srgbClr val="09121B"/>
                </a:solidFill>
              </a:rPr>
              <a:t>إن النظام الإداري المتميز الذي يطبق من خلاله </a:t>
            </a:r>
            <a:r>
              <a:rPr lang="ar-SA" sz="2200" b="1" dirty="0" err="1" smtClean="0">
                <a:solidFill>
                  <a:srgbClr val="09121B"/>
                </a:solidFill>
              </a:rPr>
              <a:t>الآيزو</a:t>
            </a:r>
            <a:r>
              <a:rPr lang="ar-SA" sz="2200" b="1" dirty="0" smtClean="0">
                <a:solidFill>
                  <a:srgbClr val="09121B"/>
                </a:solidFill>
              </a:rPr>
              <a:t> يمكن المؤسسة من تحليل المشكلات التي تواجهها ويجعلها تتعامل معها من خلال الإجراءات التصحيحية والوقائية وذلك لمنع مثل تلك المشكلات من الحدوث مستقبلاً .</a:t>
            </a:r>
          </a:p>
          <a:p>
            <a:pPr>
              <a:buFont typeface="Wingdings" pitchFamily="2" charset="2"/>
              <a:buChar char="q"/>
            </a:pPr>
            <a:r>
              <a:rPr lang="ar-SA" sz="2200" b="1" dirty="0" smtClean="0">
                <a:solidFill>
                  <a:srgbClr val="09121B"/>
                </a:solidFill>
              </a:rPr>
              <a:t>زيادة الكفاءة التعليمية من خلال مشاركة الجميع بفاعلية في إدارة المؤسسة التعليمية نظراً لدراية كل فرد بدوره ومسئولياته ومشاركته في التطوير والتحسين مما يترك أثراً نفسياً وإيجابياً على كل العاملين .</a:t>
            </a:r>
          </a:p>
          <a:p>
            <a:pPr>
              <a:buFont typeface="Wingdings" pitchFamily="2" charset="2"/>
              <a:buChar char="q"/>
            </a:pPr>
            <a:r>
              <a:rPr lang="ar-SA" sz="2200" b="1" dirty="0" smtClean="0">
                <a:solidFill>
                  <a:srgbClr val="09121B"/>
                </a:solidFill>
              </a:rPr>
              <a:t>رفع مستوى الوعي لدى أولياء الأمور والطلبة والمجتمع تجاه المؤسسة التعليمية  من خلال إبراز الالتزام بالجودة .</a:t>
            </a:r>
            <a:endParaRPr lang="en-US" sz="2200" b="1" dirty="0" smtClean="0">
              <a:solidFill>
                <a:srgbClr val="09121B"/>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928802"/>
            <a:ext cx="5500726" cy="2246769"/>
          </a:xfrm>
          <a:prstGeom prst="rect">
            <a:avLst/>
          </a:prstGeom>
          <a:noFill/>
        </p:spPr>
        <p:txBody>
          <a:bodyPr wrap="square" rtlCol="1">
            <a:spAutoFit/>
          </a:bodyPr>
          <a:lstStyle/>
          <a:p>
            <a:pPr marL="609600" indent="-609600">
              <a:buFont typeface="Wingdings" pitchFamily="2" charset="2"/>
              <a:buAutoNum type="arabicPeriod"/>
            </a:pPr>
            <a:r>
              <a:rPr lang="ar-SA" sz="2800" b="1" dirty="0" smtClean="0"/>
              <a:t>إبراز مفهوم وأهداف الجودة في التعليم .</a:t>
            </a:r>
          </a:p>
          <a:p>
            <a:pPr marL="609600" indent="-609600">
              <a:buFont typeface="Wingdings" pitchFamily="2" charset="2"/>
              <a:buAutoNum type="arabicPeriod"/>
            </a:pPr>
            <a:r>
              <a:rPr lang="ar-SA" sz="2800" b="1" dirty="0" smtClean="0"/>
              <a:t>التعرف على معايير الجودة في التعليم .</a:t>
            </a:r>
          </a:p>
          <a:p>
            <a:pPr marL="609600" indent="-609600">
              <a:buFont typeface="Wingdings" pitchFamily="2" charset="2"/>
              <a:buAutoNum type="arabicPeriod"/>
            </a:pPr>
            <a:r>
              <a:rPr lang="ar-SA" sz="2800" b="1" dirty="0" smtClean="0"/>
              <a:t>إيضاح مراحل وفوائد تطبيق الجودة .</a:t>
            </a:r>
          </a:p>
          <a:p>
            <a:pPr marL="609600" indent="-609600">
              <a:buFont typeface="Wingdings" pitchFamily="2" charset="2"/>
              <a:buAutoNum type="arabicPeriod"/>
            </a:pPr>
            <a:r>
              <a:rPr lang="ar-SA" sz="2800" b="1" dirty="0" smtClean="0"/>
              <a:t>التعرف على صعوبات ومشكلات تطبيق الجودة في التعليم .</a:t>
            </a:r>
            <a:endParaRPr lang="en-US" sz="28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00043"/>
            <a:ext cx="5072082" cy="830997"/>
          </a:xfrm>
          <a:prstGeom prst="rect">
            <a:avLst/>
          </a:prstGeom>
        </p:spPr>
        <p:txBody>
          <a:bodyPr wrap="square">
            <a:spAutoFit/>
          </a:bodyPr>
          <a:lstStyle/>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الأهداف التعليمية للدورة</a:t>
            </a:r>
            <a:b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ar-SA" sz="2400" b="1" dirty="0"/>
          </a:p>
        </p:txBody>
      </p:sp>
      <p:pic>
        <p:nvPicPr>
          <p:cNvPr id="23" name="Picture 8" descr="عرض التفاصيل"/>
          <p:cNvPicPr>
            <a:picLocks noChangeAspect="1" noChangeArrowheads="1"/>
          </p:cNvPicPr>
          <p:nvPr/>
        </p:nvPicPr>
        <p:blipFill>
          <a:blip r:embed="rId3"/>
          <a:srcRect/>
          <a:stretch>
            <a:fillRect/>
          </a:stretch>
        </p:blipFill>
        <p:spPr bwMode="auto">
          <a:xfrm>
            <a:off x="4000496" y="4214818"/>
            <a:ext cx="2286016" cy="134302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Picture 8" descr="عرض التفاصيل"/>
          <p:cNvPicPr>
            <a:picLocks noChangeAspect="1" noChangeArrowheads="1"/>
          </p:cNvPicPr>
          <p:nvPr/>
        </p:nvPicPr>
        <p:blipFill>
          <a:blip r:embed="rId3"/>
          <a:srcRect/>
          <a:stretch>
            <a:fillRect/>
          </a:stretch>
        </p:blipFill>
        <p:spPr bwMode="auto">
          <a:xfrm>
            <a:off x="1285852" y="357166"/>
            <a:ext cx="2286016" cy="1343029"/>
          </a:xfrm>
          <a:prstGeom prst="ellipse">
            <a:avLst/>
          </a:prstGeom>
          <a:ln>
            <a:noFill/>
          </a:ln>
          <a:effectLst>
            <a:softEdge rad="112500"/>
          </a:effectLst>
        </p:spPr>
      </p:pic>
      <p:pic>
        <p:nvPicPr>
          <p:cNvPr id="25" name="Picture 8" descr="عرض التفاصيل"/>
          <p:cNvPicPr>
            <a:picLocks noChangeAspect="1" noChangeArrowheads="1"/>
          </p:cNvPicPr>
          <p:nvPr/>
        </p:nvPicPr>
        <p:blipFill>
          <a:blip r:embed="rId3"/>
          <a:srcRect/>
          <a:stretch>
            <a:fillRect/>
          </a:stretch>
        </p:blipFill>
        <p:spPr bwMode="auto">
          <a:xfrm>
            <a:off x="6072198" y="357166"/>
            <a:ext cx="2286016" cy="1200153"/>
          </a:xfrm>
          <a:prstGeom prst="ellipse">
            <a:avLst/>
          </a:prstGeom>
          <a:ln>
            <a:noFill/>
          </a:ln>
          <a:effectLst>
            <a:softEdge rad="112500"/>
          </a:effectLst>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6</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19">
                                            <p:txEl>
                                              <p:pRg st="0" end="0"/>
                                            </p:txEl>
                                          </p:spTgt>
                                        </p:tgtEl>
                                        <p:attrNameLst>
                                          <p:attrName>style.color</p:attrName>
                                        </p:attrNameLst>
                                      </p:cBhvr>
                                      <p:to>
                                        <p:clrVal>
                                          <a:srgbClr val="DA6208"/>
                                        </p:clrVal>
                                      </p:to>
                                    </p:set>
                                    <p:set>
                                      <p:cBhvr>
                                        <p:cTn id="48" dur="500" fill="hold"/>
                                        <p:tgtEl>
                                          <p:spTgt spid="19">
                                            <p:txEl>
                                              <p:pRg st="0" end="0"/>
                                            </p:txEl>
                                          </p:spTgt>
                                        </p:tgtEl>
                                        <p:attrNameLst>
                                          <p:attrName>fillcolor</p:attrName>
                                        </p:attrNameLst>
                                      </p:cBhvr>
                                      <p:to>
                                        <p:clrVal>
                                          <a:srgbClr val="DA6208"/>
                                        </p:clrVal>
                                      </p:to>
                                    </p:set>
                                    <p:set>
                                      <p:cBhvr>
                                        <p:cTn id="49" dur="500" fill="hold"/>
                                        <p:tgtEl>
                                          <p:spTgt spid="19">
                                            <p:txEl>
                                              <p:pRg st="0" end="0"/>
                                            </p:txEl>
                                          </p:spTgt>
                                        </p:tgtEl>
                                        <p:attrNameLst>
                                          <p:attrName>fill.type</p:attrName>
                                        </p:attrNameLst>
                                      </p:cBhvr>
                                      <p:to>
                                        <p:strVal val="solid"/>
                                      </p:to>
                                    </p:set>
                                  </p:childTnLst>
                                </p:cTn>
                              </p:par>
                              <p:par>
                                <p:cTn id="50" presetID="16" presetClass="emph" presetSubtype="0" fill="hold" nodeType="withEffect">
                                  <p:stCondLst>
                                    <p:cond delay="0"/>
                                  </p:stCondLst>
                                  <p:iterate type="lt">
                                    <p:tmPct val="4000"/>
                                  </p:iterate>
                                  <p:childTnLst>
                                    <p:set>
                                      <p:cBhvr override="childStyle">
                                        <p:cTn id="51" dur="500" fill="hold"/>
                                        <p:tgtEl>
                                          <p:spTgt spid="19">
                                            <p:txEl>
                                              <p:pRg st="1" end="1"/>
                                            </p:txEl>
                                          </p:spTgt>
                                        </p:tgtEl>
                                        <p:attrNameLst>
                                          <p:attrName>style.color</p:attrName>
                                        </p:attrNameLst>
                                      </p:cBhvr>
                                      <p:to>
                                        <p:clrVal>
                                          <a:srgbClr val="DA6208"/>
                                        </p:clrVal>
                                      </p:to>
                                    </p:set>
                                    <p:set>
                                      <p:cBhvr>
                                        <p:cTn id="52" dur="500" fill="hold"/>
                                        <p:tgtEl>
                                          <p:spTgt spid="19">
                                            <p:txEl>
                                              <p:pRg st="1" end="1"/>
                                            </p:txEl>
                                          </p:spTgt>
                                        </p:tgtEl>
                                        <p:attrNameLst>
                                          <p:attrName>fillcolor</p:attrName>
                                        </p:attrNameLst>
                                      </p:cBhvr>
                                      <p:to>
                                        <p:clrVal>
                                          <a:srgbClr val="DA6208"/>
                                        </p:clrVal>
                                      </p:to>
                                    </p:set>
                                    <p:set>
                                      <p:cBhvr>
                                        <p:cTn id="53" dur="500" fill="hold"/>
                                        <p:tgtEl>
                                          <p:spTgt spid="19">
                                            <p:txEl>
                                              <p:pRg st="1" end="1"/>
                                            </p:txEl>
                                          </p:spTgt>
                                        </p:tgtEl>
                                        <p:attrNameLst>
                                          <p:attrName>fill.type</p:attrName>
                                        </p:attrNameLst>
                                      </p:cBhvr>
                                      <p:to>
                                        <p:strVal val="solid"/>
                                      </p:to>
                                    </p:set>
                                  </p:childTnLst>
                                </p:cTn>
                              </p:par>
                              <p:par>
                                <p:cTn id="54" presetID="16" presetClass="emph" presetSubtype="0" fill="hold" nodeType="withEffect">
                                  <p:stCondLst>
                                    <p:cond delay="0"/>
                                  </p:stCondLst>
                                  <p:iterate type="lt">
                                    <p:tmPct val="4000"/>
                                  </p:iterate>
                                  <p:childTnLst>
                                    <p:set>
                                      <p:cBhvr override="childStyle">
                                        <p:cTn id="55" dur="500" fill="hold"/>
                                        <p:tgtEl>
                                          <p:spTgt spid="19">
                                            <p:txEl>
                                              <p:pRg st="2" end="2"/>
                                            </p:txEl>
                                          </p:spTgt>
                                        </p:tgtEl>
                                        <p:attrNameLst>
                                          <p:attrName>style.color</p:attrName>
                                        </p:attrNameLst>
                                      </p:cBhvr>
                                      <p:to>
                                        <p:clrVal>
                                          <a:srgbClr val="DA6208"/>
                                        </p:clrVal>
                                      </p:to>
                                    </p:set>
                                    <p:set>
                                      <p:cBhvr>
                                        <p:cTn id="56" dur="500" fill="hold"/>
                                        <p:tgtEl>
                                          <p:spTgt spid="19">
                                            <p:txEl>
                                              <p:pRg st="2" end="2"/>
                                            </p:txEl>
                                          </p:spTgt>
                                        </p:tgtEl>
                                        <p:attrNameLst>
                                          <p:attrName>fillcolor</p:attrName>
                                        </p:attrNameLst>
                                      </p:cBhvr>
                                      <p:to>
                                        <p:clrVal>
                                          <a:srgbClr val="DA6208"/>
                                        </p:clrVal>
                                      </p:to>
                                    </p:set>
                                    <p:set>
                                      <p:cBhvr>
                                        <p:cTn id="57" dur="500" fill="hold"/>
                                        <p:tgtEl>
                                          <p:spTgt spid="19">
                                            <p:txEl>
                                              <p:pRg st="2" end="2"/>
                                            </p:txEl>
                                          </p:spTgt>
                                        </p:tgtEl>
                                        <p:attrNameLst>
                                          <p:attrName>fill.type</p:attrName>
                                        </p:attrNameLst>
                                      </p:cBhvr>
                                      <p:to>
                                        <p:strVal val="solid"/>
                                      </p:to>
                                    </p:set>
                                  </p:childTnLst>
                                </p:cTn>
                              </p:par>
                              <p:par>
                                <p:cTn id="58" presetID="16" presetClass="emph" presetSubtype="0" fill="hold" nodeType="withEffect">
                                  <p:stCondLst>
                                    <p:cond delay="0"/>
                                  </p:stCondLst>
                                  <p:iterate type="lt">
                                    <p:tmPct val="4000"/>
                                  </p:iterate>
                                  <p:childTnLst>
                                    <p:set>
                                      <p:cBhvr override="childStyle">
                                        <p:cTn id="59" dur="500" fill="hold"/>
                                        <p:tgtEl>
                                          <p:spTgt spid="19">
                                            <p:txEl>
                                              <p:pRg st="3" end="3"/>
                                            </p:txEl>
                                          </p:spTgt>
                                        </p:tgtEl>
                                        <p:attrNameLst>
                                          <p:attrName>style.color</p:attrName>
                                        </p:attrNameLst>
                                      </p:cBhvr>
                                      <p:to>
                                        <p:clrVal>
                                          <a:srgbClr val="DA6208"/>
                                        </p:clrVal>
                                      </p:to>
                                    </p:set>
                                    <p:set>
                                      <p:cBhvr>
                                        <p:cTn id="60" dur="500" fill="hold"/>
                                        <p:tgtEl>
                                          <p:spTgt spid="19">
                                            <p:txEl>
                                              <p:pRg st="3" end="3"/>
                                            </p:txEl>
                                          </p:spTgt>
                                        </p:tgtEl>
                                        <p:attrNameLst>
                                          <p:attrName>fillcolor</p:attrName>
                                        </p:attrNameLst>
                                      </p:cBhvr>
                                      <p:to>
                                        <p:clrVal>
                                          <a:srgbClr val="DA6208"/>
                                        </p:clrVal>
                                      </p:to>
                                    </p:set>
                                    <p:set>
                                      <p:cBhvr>
                                        <p:cTn id="61" dur="500" fill="hold"/>
                                        <p:tgtEl>
                                          <p:spTgt spid="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ctr">
              <a:spcBef>
                <a:spcPct val="10000"/>
              </a:spcBef>
              <a:buClr>
                <a:schemeClr val="hlink"/>
              </a:buClr>
              <a:buSzPct val="65000"/>
            </a:pPr>
            <a:r>
              <a:rPr lang="ar-EG" b="1" dirty="0" smtClean="0">
                <a:solidFill>
                  <a:srgbClr val="01016F"/>
                </a:solidFill>
                <a:latin typeface="Simplified Arabic" pitchFamily="18" charset="-78"/>
                <a:cs typeface="Simplified Arabic" pitchFamily="18" charset="-78"/>
              </a:rPr>
              <a:t>لابد أن نعرف أن الجودة أسلوب حياة </a:t>
            </a:r>
            <a:r>
              <a:rPr lang="en-US" sz="1600" dirty="0" smtClean="0">
                <a:solidFill>
                  <a:srgbClr val="01016F"/>
                </a:solidFill>
                <a:latin typeface="Elephant" pitchFamily="18" charset="0"/>
                <a:cs typeface="Simplified Arabic" pitchFamily="18" charset="-78"/>
              </a:rPr>
              <a:t>Quality is a way of life</a:t>
            </a:r>
            <a:r>
              <a:rPr lang="en-US" dirty="0" smtClean="0">
                <a:solidFill>
                  <a:srgbClr val="01016F"/>
                </a:solidFill>
                <a:latin typeface="Simplified Arabic" pitchFamily="18" charset="-78"/>
                <a:cs typeface="Simplified Arabic" pitchFamily="18" charset="-78"/>
              </a:rPr>
              <a:t> </a:t>
            </a:r>
            <a:endParaRPr lang="en-US" dirty="0">
              <a:latin typeface="Simplified Arabic" pitchFamily="18" charset="-78"/>
              <a:cs typeface="Simplified Arabic" pitchFamily="18" charset="-78"/>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85786"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just">
              <a:lnSpc>
                <a:spcPct val="120000"/>
              </a:lnSpc>
              <a:spcBef>
                <a:spcPct val="20000"/>
              </a:spcBef>
              <a:buClr>
                <a:schemeClr val="hlink"/>
              </a:buClr>
              <a:buSzPct val="65000"/>
            </a:pPr>
            <a:r>
              <a:rPr lang="ar-SA" b="1" dirty="0" smtClean="0">
                <a:solidFill>
                  <a:srgbClr val="01016F"/>
                </a:solidFill>
              </a:rPr>
              <a:t>تعريف</a:t>
            </a:r>
            <a:r>
              <a:rPr lang="ar-SA" b="1" dirty="0" smtClean="0">
                <a:solidFill>
                  <a:srgbClr val="E63E22"/>
                </a:solidFill>
                <a:effectLst>
                  <a:outerShdw blurRad="38100" dist="38100" dir="2700000" algn="tl">
                    <a:srgbClr val="000000"/>
                  </a:outerShdw>
                </a:effectLst>
              </a:rPr>
              <a:t> المعايير الأكاديمية: </a:t>
            </a:r>
          </a:p>
          <a:p>
            <a:pPr marL="342900" indent="-342900" algn="just">
              <a:lnSpc>
                <a:spcPct val="120000"/>
              </a:lnSpc>
              <a:spcBef>
                <a:spcPct val="20000"/>
              </a:spcBef>
              <a:buClr>
                <a:schemeClr val="hlink"/>
              </a:buClr>
              <a:buSzPct val="65000"/>
            </a:pPr>
            <a:r>
              <a:rPr lang="ar-SA" b="1" dirty="0" smtClean="0">
                <a:solidFill>
                  <a:srgbClr val="01016F"/>
                </a:solidFill>
              </a:rPr>
              <a:t> هي معايير وضعت من قبل لجنة متخصصة بالاشتراك مع المستفيدين من الخدمة التعليمية وكل أصحاب المصلحة ، استرشادا بالمعايير العالمية وفي إطار المحافظة على الهوية الوطنية ، وتمثل هذه المعايير الحد الأدنى المطلوب توافره في البرامج التعليمية</a:t>
            </a:r>
            <a:r>
              <a:rPr lang="en-US" dirty="0" smtClean="0">
                <a:solidFill>
                  <a:srgbClr val="01016F"/>
                </a:solidFill>
              </a:rPr>
              <a:t> </a:t>
            </a:r>
            <a:r>
              <a:rPr lang="ar-SA" dirty="0" smtClean="0">
                <a:solidFill>
                  <a:srgbClr val="01016F"/>
                </a:solidFill>
              </a:rPr>
              <a:t>.</a:t>
            </a:r>
            <a:endParaRPr lang="en-US"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5" name="صورة 4" descr="images (10).jpg"/>
          <p:cNvPicPr>
            <a:picLocks noChangeAspect="1"/>
          </p:cNvPicPr>
          <p:nvPr/>
        </p:nvPicPr>
        <p:blipFill>
          <a:blip r:embed="rId4">
            <a:duotone>
              <a:schemeClr val="accent1">
                <a:shade val="45000"/>
                <a:satMod val="135000"/>
              </a:schemeClr>
              <a:prstClr val="white"/>
            </a:duotone>
          </a:blip>
          <a:stretch>
            <a:fillRect/>
          </a:stretch>
        </p:blipFill>
        <p:spPr>
          <a:xfrm>
            <a:off x="357158" y="4929198"/>
            <a:ext cx="2173249" cy="1423986"/>
          </a:xfrm>
          <a:prstGeom prst="rect">
            <a:avLst/>
          </a:prstGeom>
          <a:ln>
            <a:noFill/>
          </a:ln>
          <a:effectLst>
            <a:softEdge rad="112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1071538" y="714356"/>
            <a:ext cx="7072362" cy="5429288"/>
          </a:xfrm>
          <a:prstGeom prst="flowChartConnector">
            <a:avLst/>
          </a:prstGeom>
          <a:ln/>
          <a:effectLst>
            <a:innerShdw blurRad="114300">
              <a:prstClr val="black"/>
            </a:innerShdw>
          </a:effectLst>
          <a:scene3d>
            <a:camera prst="orthographicFront"/>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sz="2000" b="1" dirty="0" smtClean="0">
                <a:solidFill>
                  <a:srgbClr val="01016F"/>
                </a:solidFill>
              </a:rPr>
              <a:t>حظيت عمليات إصلاح التعليم الجامعي باهتمام كبير في </a:t>
            </a:r>
            <a:r>
              <a:rPr lang="ar-SA" sz="2000" b="1" dirty="0" smtClean="0">
                <a:solidFill>
                  <a:srgbClr val="01016F"/>
                </a:solidFill>
              </a:rPr>
              <a:t>كل بلاد العالم </a:t>
            </a:r>
            <a:r>
              <a:rPr lang="ar-EG" sz="2000" b="1" dirty="0" smtClean="0">
                <a:solidFill>
                  <a:srgbClr val="01016F"/>
                </a:solidFill>
              </a:rPr>
              <a:t>وأصبح ينظر للجودة وإصلاح التعليم الجامعي على أنهما وجهان لعملة واحدة. ولضمان أن يحصل طلاب الجامعة على الدرجات العلمية المنشودة والمستوي العلمي الذي يلبي احتياجاتهم واحتياجات المجتمع وسوق العمل، وضعت الهيئة القومية لضمان الجودة والاعتماد </a:t>
            </a:r>
            <a:r>
              <a:rPr lang="ar-SA" sz="2000" b="1" dirty="0" smtClean="0">
                <a:solidFill>
                  <a:srgbClr val="01016F"/>
                </a:solidFill>
              </a:rPr>
              <a:t>معايير</a:t>
            </a:r>
            <a:r>
              <a:rPr lang="ar-EG" sz="2000" b="1" dirty="0" smtClean="0">
                <a:solidFill>
                  <a:srgbClr val="01016F"/>
                </a:solidFill>
              </a:rPr>
              <a:t>.</a:t>
            </a:r>
            <a:r>
              <a:rPr lang="ar-SA" sz="2000" dirty="0" smtClean="0">
                <a:solidFill>
                  <a:srgbClr val="01016F"/>
                </a:solidFill>
              </a:rPr>
              <a:t> </a:t>
            </a:r>
            <a:endParaRPr lang="en-US" sz="2000"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تمرير أفقي 4"/>
          <p:cNvSpPr/>
          <p:nvPr/>
        </p:nvSpPr>
        <p:spPr>
          <a:xfrm>
            <a:off x="1142976" y="1714488"/>
            <a:ext cx="7286676" cy="3714776"/>
          </a:xfrm>
          <a:prstGeom prst="horizontalScroll">
            <a:avLst/>
          </a:prstGeom>
          <a:blipFill>
            <a:blip r:embed="rId4"/>
            <a:tile tx="0" ty="0" sx="100000" sy="100000" flip="none" algn="tl"/>
          </a:blipFill>
          <a:effectLst>
            <a:glow rad="63500">
              <a:schemeClr val="accent1">
                <a:satMod val="175000"/>
                <a:alpha val="40000"/>
              </a:schemeClr>
            </a:glow>
            <a:innerShdw blurRad="114300">
              <a:prstClr val="black"/>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C00000"/>
                </a:solidFill>
              </a:rPr>
              <a:t>المنطلقات السبعة للتعليم مرتفع الجودة</a:t>
            </a:r>
            <a:endParaRPr lang="ar-SA" sz="3600" dirty="0">
              <a:solidFill>
                <a:srgbClr val="C00000"/>
              </a:solidFill>
            </a:endParaRPr>
          </a:p>
        </p:txBody>
      </p:sp>
    </p:spTree>
  </p:cSld>
  <p:clrMapOvr>
    <a:masterClrMapping/>
  </p:clrMapOvr>
  <p:transition>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C00000"/>
                </a:solidFill>
              </a:rPr>
              <a:t>1. يتميز التعليم مرتفع الجودة بقدرة الطالب على اكتشاف المعرفة بنفسه ، فلا بد للطالب من امتلاك مهارات البحث والقدرة على التحليل والتركيب والتقويم من خلال أساليب التعلم المناسبة، حتى يتمكن من الاعتماد على الذات في اكتساب المعرفة عوضاً عن الاعتماد الكلي أو شبه الكلي على المعلم أو من يقوم مقامه ، وهذا لا يلغي دور المعلم، ولكنه ينظر إلى دور المعلم كمشارك ومنسق للعملية التعليمية</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2. يتميز التعليم مرتفع الجودة بقدرة الطالب على الاحتفاظ بالمعرفة لمدى طويل ، إذ تشير البراهين العلمية إلى أن التعليم الذي يركز على الفهم يمكّن الطالب من الاحتفاظ بأكبر قدر من المعلومات مقارنة بالتعليم الذي يركز على الحفظ والاستظهار.</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C00000"/>
                </a:solidFill>
              </a:rPr>
              <a:t/>
            </a:r>
            <a:br>
              <a:rPr lang="ar-SA" sz="2000" dirty="0" smtClean="0">
                <a:solidFill>
                  <a:srgbClr val="C00000"/>
                </a:solidFill>
              </a:rPr>
            </a:br>
            <a:r>
              <a:rPr lang="ar-SA" sz="2000" b="1" dirty="0" smtClean="0">
                <a:solidFill>
                  <a:srgbClr val="C00000"/>
                </a:solidFill>
              </a:rPr>
              <a:t>3. يتميز التعليم مرتفع الجودة بتنمية قدرة الطالب على رؤية العلاقات بين المعرفة القديمة والمعرفة الجديدة، ذلك أن الخبرات الماضية لا يمكن تجاهلها بل هي أساسية للحصول على الخبرات الجديدة.</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4. يتميز التعليم مرتفع الجودة بقدرة الطالب على صناعة معرفة جديدة ، إذ يتعين أن يساعد التعلم مرتفع الجودة الطالب على الاكتشاف المستقل وتكوين </a:t>
            </a:r>
            <a:r>
              <a:rPr lang="ar-SA" sz="2400" b="1" dirty="0" err="1" smtClean="0">
                <a:solidFill>
                  <a:srgbClr val="C00000"/>
                </a:solidFill>
              </a:rPr>
              <a:t>استبصارات</a:t>
            </a:r>
            <a:r>
              <a:rPr lang="ar-SA" sz="2400" b="1" dirty="0" smtClean="0">
                <a:solidFill>
                  <a:srgbClr val="C00000"/>
                </a:solidFill>
              </a:rPr>
              <a:t> جديدة</a:t>
            </a:r>
            <a:r>
              <a:rPr lang="ar-SA" sz="2000" b="1" dirty="0" smtClean="0">
                <a:solidFill>
                  <a:srgbClr val="C00000"/>
                </a:solidFill>
              </a:rPr>
              <a:t>.</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5. يتميز التعليم مرتفع الجودة بقدرة الطالب من خلاله على تطبيق ما لديه من معرفة على حل المشكلات، فالتعليم الجيد هو الذي يساعد الطالب على مجابهة المواقف المختلفة التي يتعرض لها.</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6. يتميز التعليم مرتفع الجودة بقدرة الطالب على توصيل ما لديه من معرفة للآخرين .</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endParaRPr lang="ar-SA" dirty="0"/>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
        <p:nvSpPr>
          <p:cNvPr id="5" name="مستطيل 4"/>
          <p:cNvSpPr/>
          <p:nvPr/>
        </p:nvSpPr>
        <p:spPr>
          <a:xfrm>
            <a:off x="2428860" y="1643050"/>
            <a:ext cx="5072098" cy="3847207"/>
          </a:xfrm>
          <a:prstGeom prst="rect">
            <a:avLst/>
          </a:prstGeom>
        </p:spPr>
        <p:txBody>
          <a:bodyPr wrap="square">
            <a:spAutoFit/>
          </a:bodyPr>
          <a:lstStyle/>
          <a:p>
            <a:pPr algn="ctr">
              <a:buFontTx/>
              <a:buNone/>
            </a:pPr>
            <a:r>
              <a:rPr lang="ar-SA" sz="2000" b="1" dirty="0" smtClean="0">
                <a:solidFill>
                  <a:srgbClr val="0070C0"/>
                </a:solidFill>
                <a:latin typeface="Simplified Arabic" pitchFamily="18" charset="-78"/>
                <a:cs typeface="Simplified Arabic" pitchFamily="18" charset="-78"/>
              </a:rPr>
              <a:t>تُعدُ الجودة </a:t>
            </a:r>
            <a:r>
              <a:rPr lang="ar-EG" sz="2000" b="1" dirty="0" smtClean="0">
                <a:solidFill>
                  <a:srgbClr val="0070C0"/>
                </a:solidFill>
                <a:latin typeface="Simplified Arabic" pitchFamily="18" charset="-78"/>
                <a:cs typeface="Simplified Arabic" pitchFamily="18" charset="-78"/>
              </a:rPr>
              <a:t>واحدة </a:t>
            </a:r>
            <a:r>
              <a:rPr lang="ar-SA" sz="2000" b="1" dirty="0" smtClean="0">
                <a:solidFill>
                  <a:srgbClr val="0070C0"/>
                </a:solidFill>
                <a:latin typeface="Simplified Arabic" pitchFamily="18" charset="-78"/>
                <a:cs typeface="Simplified Arabic" pitchFamily="18" charset="-78"/>
              </a:rPr>
              <a:t>من أهم مواضيع الساعة في المجتمع </a:t>
            </a:r>
          </a:p>
          <a:p>
            <a:pPr algn="ctr">
              <a:buFontTx/>
              <a:buNone/>
            </a:pPr>
            <a:r>
              <a:rPr lang="ar-SA" sz="2000" b="1" dirty="0" smtClean="0">
                <a:solidFill>
                  <a:srgbClr val="0070C0"/>
                </a:solidFill>
                <a:latin typeface="Simplified Arabic" pitchFamily="18" charset="-78"/>
                <a:cs typeface="Simplified Arabic" pitchFamily="18" charset="-78"/>
              </a:rPr>
              <a:t>الأمر الذي أدي إلى ازدياد الاهتمام </a:t>
            </a:r>
            <a:r>
              <a:rPr lang="ar-EG" sz="2000" b="1" dirty="0" err="1" smtClean="0">
                <a:solidFill>
                  <a:srgbClr val="0070C0"/>
                </a:solidFill>
                <a:latin typeface="Simplified Arabic" pitchFamily="18" charset="-78"/>
                <a:cs typeface="Simplified Arabic" pitchFamily="18" charset="-78"/>
              </a:rPr>
              <a:t>بها</a:t>
            </a:r>
            <a:r>
              <a:rPr lang="ar-SA" sz="2000" b="1" dirty="0" smtClean="0">
                <a:solidFill>
                  <a:srgbClr val="0070C0"/>
                </a:solidFill>
                <a:latin typeface="Simplified Arabic" pitchFamily="18" charset="-78"/>
                <a:cs typeface="Simplified Arabic" pitchFamily="18" charset="-78"/>
              </a:rPr>
              <a:t> في مجال الخدمات بشكل عام وقطاع التعليم بشكل خاص.</a:t>
            </a:r>
            <a:r>
              <a:rPr lang="ar-SA" sz="2000" b="1" dirty="0" smtClean="0">
                <a:solidFill>
                  <a:srgbClr val="0070C0"/>
                </a:solidFill>
              </a:rPr>
              <a:t> </a:t>
            </a:r>
          </a:p>
          <a:p>
            <a:pPr algn="ctr">
              <a:buFontTx/>
              <a:buNone/>
            </a:pPr>
            <a:r>
              <a:rPr lang="ar-SA" sz="2000" b="1" dirty="0" smtClean="0">
                <a:solidFill>
                  <a:srgbClr val="0070C0"/>
                </a:solidFill>
              </a:rPr>
              <a:t>حيث تعتبر الجودة من أهم الوسائل والأساليب لتحسين نوعية التعليم والارتقاء بمستوى أدائه في العصر الحاضر الذي يطلق عليه بعض المفكرين بأنه "عصر الجودة ”</a:t>
            </a:r>
          </a:p>
          <a:p>
            <a:r>
              <a:rPr lang="ar-SA" sz="2000" b="1" dirty="0" smtClean="0">
                <a:solidFill>
                  <a:srgbClr val="0070C0"/>
                </a:solidFill>
              </a:rPr>
              <a:t>فلم تعد الجودة ترفاً ترنو إليه المؤسسات التعليمية أو بديلاً تأخذ </a:t>
            </a:r>
            <a:r>
              <a:rPr lang="ar-SA" sz="2000" b="1" dirty="0" err="1" smtClean="0">
                <a:solidFill>
                  <a:srgbClr val="0070C0"/>
                </a:solidFill>
              </a:rPr>
              <a:t>به</a:t>
            </a:r>
            <a:r>
              <a:rPr lang="ar-SA" sz="2000" b="1" dirty="0" smtClean="0">
                <a:solidFill>
                  <a:srgbClr val="0070C0"/>
                </a:solidFill>
              </a:rPr>
              <a:t> أو تتركه الأنظمة التعليمية " بل أصبح ضرورة ملحة تمليها حركة الحياة المعاصرة ، وهي دليل على بقاء روح البقاء لدى المنظمة أو المؤسسة التعليمية "</a:t>
            </a:r>
            <a:endParaRPr lang="en-US" sz="2000" b="1" dirty="0" smtClean="0">
              <a:solidFill>
                <a:srgbClr val="0070C0"/>
              </a:solidFill>
            </a:endParaRPr>
          </a:p>
          <a:p>
            <a:pPr marL="342900" indent="-342900" algn="just">
              <a:spcBef>
                <a:spcPct val="10000"/>
              </a:spcBef>
              <a:buClr>
                <a:schemeClr val="hlink"/>
              </a:buClr>
              <a:buSzPct val="65000"/>
            </a:pPr>
            <a:endParaRPr lang="ar-SA" sz="2000" b="1" dirty="0" smtClean="0">
              <a:solidFill>
                <a:srgbClr val="01016F"/>
              </a:solidFill>
              <a:latin typeface="Simplified Arabic" pitchFamily="18" charset="-78"/>
              <a:cs typeface="Simplified Arabic" pitchFamily="18" charset="-78"/>
            </a:endParaRPr>
          </a:p>
          <a:p>
            <a:pPr marL="342900" indent="-342900" algn="just">
              <a:spcBef>
                <a:spcPct val="10000"/>
              </a:spcBef>
              <a:buClr>
                <a:schemeClr val="hlink"/>
              </a:buClr>
              <a:buSzPct val="65000"/>
            </a:pPr>
            <a:endParaRPr lang="en-US" sz="2000" b="1" dirty="0">
              <a:solidFill>
                <a:srgbClr val="01016F"/>
              </a:solidFill>
              <a:latin typeface="Simplified Arabic" pitchFamily="18" charset="-78"/>
              <a:cs typeface="Simplified Arabic" pitchFamily="18" charset="-78"/>
            </a:endParaRPr>
          </a:p>
        </p:txBody>
      </p:sp>
      <p:pic>
        <p:nvPicPr>
          <p:cNvPr id="7" name="صورة 6" descr="images (28).jpg"/>
          <p:cNvPicPr>
            <a:picLocks noChangeAspect="1"/>
          </p:cNvPicPr>
          <p:nvPr/>
        </p:nvPicPr>
        <p:blipFill>
          <a:blip r:embed="rId4"/>
          <a:stretch>
            <a:fillRect/>
          </a:stretch>
        </p:blipFill>
        <p:spPr>
          <a:xfrm>
            <a:off x="214282" y="4071942"/>
            <a:ext cx="2143140" cy="2214563"/>
          </a:xfrm>
          <a:prstGeom prst="ellipse">
            <a:avLst/>
          </a:prstGeom>
          <a:ln>
            <a:noFill/>
          </a:ln>
          <a:effectLst>
            <a:softEdge rad="112500"/>
          </a:effectLst>
        </p:spPr>
      </p:pic>
      <p:sp>
        <p:nvSpPr>
          <p:cNvPr id="11" name="شريط إلى الأعلى 1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4143372" y="6286520"/>
            <a:ext cx="571504"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مربع نص 7"/>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7</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7. يتميز التعليم مرتفع الجودة برغبة الطالب في معرفة المزيد ، أي أن الطالب يتهيأ للاستمرار في التعلم مدى الحياة ويمارس ذلك فعلياً ، فالحياة برمتها باب للتعلم الذي لا ينتهي.</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857288" y="1000108"/>
            <a:ext cx="8643998" cy="6072230"/>
          </a:xfrm>
          <a:prstGeom prst="cloudCallout">
            <a:avLst>
              <a:gd name="adj1" fmla="val 47842"/>
              <a:gd name="adj2" fmla="val 41388"/>
            </a:avLst>
          </a:prstGeom>
          <a:solidFill>
            <a:schemeClr val="accent1">
              <a:lumMod val="20000"/>
              <a:lumOff val="80000"/>
            </a:schemeClr>
          </a:solidFill>
          <a:ln>
            <a:solidFill>
              <a:srgbClr val="BB96D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p>
          <a:p>
            <a:pPr algn="ctr"/>
            <a:r>
              <a:rPr lang="ar-SA" sz="4000" b="1" dirty="0" smtClean="0">
                <a:solidFill>
                  <a:srgbClr val="FF0000"/>
                </a:solidFill>
              </a:rPr>
              <a:t>متى يحدث التعليم مرتفع الجودة؟ </a:t>
            </a:r>
            <a:endParaRPr lang="ar-SA" sz="4000" dirty="0">
              <a:solidFill>
                <a:srgbClr val="FF0000"/>
              </a:solidFill>
            </a:endParaRPr>
          </a:p>
        </p:txBody>
      </p:sp>
      <p:pic>
        <p:nvPicPr>
          <p:cNvPr id="4" name="Picture 2" descr="عرض التفاصيل"/>
          <p:cNvPicPr>
            <a:picLocks noChangeAspect="1" noChangeArrowheads="1"/>
          </p:cNvPicPr>
          <p:nvPr/>
        </p:nvPicPr>
        <p:blipFill>
          <a:blip r:embed="rId3"/>
          <a:srcRect/>
          <a:stretch>
            <a:fillRect/>
          </a:stretch>
        </p:blipFill>
        <p:spPr bwMode="auto">
          <a:xfrm>
            <a:off x="6286512" y="5929305"/>
            <a:ext cx="928694" cy="928695"/>
          </a:xfrm>
          <a:prstGeom prst="rect">
            <a:avLst/>
          </a:prstGeom>
          <a:ln>
            <a:noFill/>
          </a:ln>
          <a:effectLst>
            <a:softEdge rad="112500"/>
          </a:effectLst>
        </p:spPr>
      </p:pic>
      <p:pic>
        <p:nvPicPr>
          <p:cNvPr id="5" name="Picture 2" descr="عرض التفاصيل"/>
          <p:cNvPicPr>
            <a:picLocks noChangeAspect="1" noChangeArrowheads="1"/>
          </p:cNvPicPr>
          <p:nvPr/>
        </p:nvPicPr>
        <p:blipFill>
          <a:blip r:embed="rId3"/>
          <a:srcRect/>
          <a:stretch>
            <a:fillRect/>
          </a:stretch>
        </p:blipFill>
        <p:spPr bwMode="auto">
          <a:xfrm>
            <a:off x="5429256" y="5786454"/>
            <a:ext cx="928694" cy="928695"/>
          </a:xfrm>
          <a:prstGeom prst="rect">
            <a:avLst/>
          </a:prstGeom>
          <a:ln>
            <a:noFill/>
          </a:ln>
          <a:effectLst>
            <a:softEdge rad="112500"/>
          </a:effectLst>
        </p:spPr>
      </p:pic>
      <p:pic>
        <p:nvPicPr>
          <p:cNvPr id="6" name="Picture 2" descr="عرض التفاصيل"/>
          <p:cNvPicPr>
            <a:picLocks noChangeAspect="1" noChangeArrowheads="1"/>
          </p:cNvPicPr>
          <p:nvPr/>
        </p:nvPicPr>
        <p:blipFill>
          <a:blip r:embed="rId3"/>
          <a:srcRect/>
          <a:stretch>
            <a:fillRect/>
          </a:stretch>
        </p:blipFill>
        <p:spPr bwMode="auto">
          <a:xfrm>
            <a:off x="8215306" y="4714884"/>
            <a:ext cx="928694" cy="928695"/>
          </a:xfrm>
          <a:prstGeom prst="rect">
            <a:avLst/>
          </a:prstGeom>
          <a:ln>
            <a:noFill/>
          </a:ln>
          <a:effectLst>
            <a:softEdge rad="112500"/>
          </a:effectLst>
        </p:spPr>
      </p:pic>
      <p:pic>
        <p:nvPicPr>
          <p:cNvPr id="7" name="Picture 2" descr="عرض التفاصيل"/>
          <p:cNvPicPr>
            <a:picLocks noChangeAspect="1" noChangeArrowheads="1"/>
          </p:cNvPicPr>
          <p:nvPr/>
        </p:nvPicPr>
        <p:blipFill>
          <a:blip r:embed="rId3"/>
          <a:srcRect/>
          <a:stretch>
            <a:fillRect/>
          </a:stretch>
        </p:blipFill>
        <p:spPr bwMode="auto">
          <a:xfrm>
            <a:off x="7072330" y="6072206"/>
            <a:ext cx="928694" cy="928695"/>
          </a:xfrm>
          <a:prstGeom prst="rect">
            <a:avLst/>
          </a:prstGeom>
          <a:ln>
            <a:noFill/>
          </a:ln>
          <a:effectLst>
            <a:softEdge rad="112500"/>
          </a:effectLst>
        </p:spPr>
      </p:pic>
      <p:sp>
        <p:nvSpPr>
          <p:cNvPr id="9" name="مربع نص 8"/>
          <p:cNvSpPr txBox="1"/>
          <p:nvPr/>
        </p:nvSpPr>
        <p:spPr>
          <a:xfrm>
            <a:off x="6286512" y="2000240"/>
            <a:ext cx="214314" cy="2585323"/>
          </a:xfrm>
          <a:prstGeom prst="rect">
            <a:avLst/>
          </a:prstGeom>
          <a:noFill/>
        </p:spPr>
        <p:txBody>
          <a:bodyPr wrap="square" rtlCol="1">
            <a:spAutoFit/>
          </a:bodyPr>
          <a:lstStyle/>
          <a:p>
            <a:r>
              <a:rPr lang="ar-SA" b="1" dirty="0" err="1" smtClean="0">
                <a:solidFill>
                  <a:srgbClr val="FF0000"/>
                </a:solidFill>
              </a:rPr>
              <a:t>ويبقىسؤال</a:t>
            </a:r>
            <a:endParaRPr lang="ar-SA" b="1" dirty="0">
              <a:solidFill>
                <a:srgbClr val="FF0000"/>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style.rotation</p:attrName>
                                        </p:attrNameLst>
                                      </p:cBhvr>
                                      <p:tavLst>
                                        <p:tav tm="0">
                                          <p:val>
                                            <p:fltVal val="720"/>
                                          </p:val>
                                        </p:tav>
                                        <p:tav tm="100000">
                                          <p:val>
                                            <p:fltVal val="0"/>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 calcmode="lin" valueType="num">
                                      <p:cBhvr>
                                        <p:cTn id="3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428596" y="1000108"/>
            <a:ext cx="8358246" cy="5715040"/>
          </a:xfrm>
          <a:prstGeom prst="flowChartConnector">
            <a:avLst/>
          </a:prstGeom>
          <a:gradFill flip="none" rotWithShape="1">
            <a:gsLst>
              <a:gs pos="65000">
                <a:srgbClr val="03D4A8">
                  <a:alpha val="0"/>
                </a:srgbClr>
              </a:gs>
              <a:gs pos="25000">
                <a:srgbClr val="21D6E0"/>
              </a:gs>
              <a:gs pos="75000">
                <a:srgbClr val="0087E6"/>
              </a:gs>
              <a:gs pos="100000">
                <a:srgbClr val="005CBF"/>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يحدث التعليم مرتفع الجودة عندما تقدم البيئة دعماً كافياً للطالب . ويدخل تحت عنصر البيئة أشياء كثيرة منها : </a:t>
            </a:r>
          </a:p>
          <a:p>
            <a:pPr algn="ctr"/>
            <a:endParaRPr lang="ar-SA" sz="2400" b="1" dirty="0" smtClean="0">
              <a:solidFill>
                <a:srgbClr val="C00000"/>
              </a:solidFill>
            </a:endParaRPr>
          </a:p>
          <a:p>
            <a:pPr algn="ctr"/>
            <a:endParaRPr lang="ar-SA" sz="2400" b="1" dirty="0" smtClean="0">
              <a:solidFill>
                <a:srgbClr val="C00000"/>
              </a:solidFill>
            </a:endParaRPr>
          </a:p>
          <a:p>
            <a:pPr algn="ctr"/>
            <a:endParaRPr lang="ar-SA" sz="2400" b="1" dirty="0" smtClean="0">
              <a:solidFill>
                <a:srgbClr val="C00000"/>
              </a:solidFill>
            </a:endParaRPr>
          </a:p>
          <a:p>
            <a:pPr algn="ctr"/>
            <a:r>
              <a:rPr lang="ar-SA" sz="2400" b="1" dirty="0" smtClean="0">
                <a:solidFill>
                  <a:srgbClr val="C00000"/>
                </a:solidFill>
              </a:rPr>
              <a:t>ووفرة العلاقات الإنسانية والمناخ الاجتماعي الداعم ،،، </a:t>
            </a:r>
            <a:endParaRPr lang="ar-SA" sz="2400" b="1" dirty="0">
              <a:solidFill>
                <a:srgbClr val="C00000"/>
              </a:solidFill>
            </a:endParaRPr>
          </a:p>
        </p:txBody>
      </p:sp>
      <p:pic>
        <p:nvPicPr>
          <p:cNvPr id="4" name="Picture 6" descr="عرض التفاصيل"/>
          <p:cNvPicPr>
            <a:picLocks noChangeAspect="1" noChangeArrowheads="1"/>
          </p:cNvPicPr>
          <p:nvPr/>
        </p:nvPicPr>
        <p:blipFill>
          <a:blip r:embed="rId3"/>
          <a:srcRect/>
          <a:stretch>
            <a:fillRect/>
          </a:stretch>
        </p:blipFill>
        <p:spPr bwMode="auto">
          <a:xfrm>
            <a:off x="285720" y="5572140"/>
            <a:ext cx="914400" cy="914401"/>
          </a:xfrm>
          <a:prstGeom prst="rect">
            <a:avLst/>
          </a:prstGeom>
          <a:noFill/>
          <a:effectLst>
            <a:glow rad="228600">
              <a:schemeClr val="tx1">
                <a:lumMod val="95000"/>
                <a:alpha val="40000"/>
              </a:schemeClr>
            </a:glow>
            <a:softEdge rad="127000"/>
          </a:effectLst>
        </p:spPr>
      </p:pic>
      <p:sp>
        <p:nvSpPr>
          <p:cNvPr id="6" name="وسيلة شرح بيضاوية 5"/>
          <p:cNvSpPr/>
          <p:nvPr/>
        </p:nvSpPr>
        <p:spPr>
          <a:xfrm>
            <a:off x="5929322" y="3643314"/>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الإمكانات المادية </a:t>
            </a:r>
            <a:endParaRPr lang="ar-SA" dirty="0">
              <a:solidFill>
                <a:schemeClr val="bg1"/>
              </a:solidFill>
            </a:endParaRPr>
          </a:p>
        </p:txBody>
      </p:sp>
      <p:sp>
        <p:nvSpPr>
          <p:cNvPr id="7" name="وسيلة شرح بيضاوية 6"/>
          <p:cNvSpPr/>
          <p:nvPr/>
        </p:nvSpPr>
        <p:spPr>
          <a:xfrm>
            <a:off x="4071934" y="3571876"/>
            <a:ext cx="1571636"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المرافق والتجهيزات </a:t>
            </a:r>
            <a:endParaRPr lang="ar-SA" dirty="0">
              <a:solidFill>
                <a:schemeClr val="bg1"/>
              </a:solidFill>
            </a:endParaRPr>
          </a:p>
        </p:txBody>
      </p:sp>
      <p:sp>
        <p:nvSpPr>
          <p:cNvPr id="8" name="وسيلة شرح بيضاوية 7"/>
          <p:cNvSpPr/>
          <p:nvPr/>
        </p:nvSpPr>
        <p:spPr>
          <a:xfrm>
            <a:off x="1928794" y="3571876"/>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التشجيع والتحفيز </a:t>
            </a:r>
            <a:endParaRPr lang="ar-SA" dirty="0">
              <a:solidFill>
                <a:schemeClr val="bg1"/>
              </a:solidFill>
            </a:endParaRPr>
          </a:p>
        </p:txBody>
      </p:sp>
      <p:sp>
        <p:nvSpPr>
          <p:cNvPr id="9" name="وسيلة شرح بيضاوية 8"/>
          <p:cNvSpPr/>
          <p:nvPr/>
        </p:nvSpPr>
        <p:spPr>
          <a:xfrm>
            <a:off x="5214942" y="5214950"/>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الروح المعنوية المرتفعة </a:t>
            </a:r>
            <a:endParaRPr lang="ar-SA" dirty="0">
              <a:solidFill>
                <a:schemeClr val="bg1"/>
              </a:solidFill>
            </a:endParaRPr>
          </a:p>
        </p:txBody>
      </p:sp>
      <p:sp>
        <p:nvSpPr>
          <p:cNvPr id="10" name="وسيلة شرح بيضاوية 9"/>
          <p:cNvSpPr/>
          <p:nvPr/>
        </p:nvSpPr>
        <p:spPr>
          <a:xfrm>
            <a:off x="3428992" y="5286388"/>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ضبط الوقت </a:t>
            </a:r>
            <a:endParaRPr lang="ar-SA" dirty="0">
              <a:solidFill>
                <a:schemeClr val="bg1"/>
              </a:solidFill>
            </a:endParaRPr>
          </a:p>
        </p:txBody>
      </p:sp>
      <p:sp>
        <p:nvSpPr>
          <p:cNvPr id="11" name="وسيلة شرح بيضاوية 10"/>
          <p:cNvSpPr/>
          <p:nvPr/>
        </p:nvSpPr>
        <p:spPr>
          <a:xfrm>
            <a:off x="1714480" y="5072074"/>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التنظيم المرن</a:t>
            </a:r>
            <a:endParaRPr lang="ar-SA" dirty="0">
              <a:solidFill>
                <a:schemeClr val="bg1"/>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358845" y="500042"/>
            <a:ext cx="7500497" cy="5472112"/>
            <a:chOff x="385" y="672"/>
            <a:chExt cx="4825" cy="2928"/>
          </a:xfrm>
        </p:grpSpPr>
        <p:grpSp>
          <p:nvGrpSpPr>
            <p:cNvPr id="3" name="Group 4"/>
            <p:cNvGrpSpPr>
              <a:grpSpLocks/>
            </p:cNvGrpSpPr>
            <p:nvPr/>
          </p:nvGrpSpPr>
          <p:grpSpPr bwMode="auto">
            <a:xfrm>
              <a:off x="385" y="672"/>
              <a:ext cx="4825" cy="2928"/>
              <a:chOff x="3888" y="1296"/>
              <a:chExt cx="1908" cy="1488"/>
            </a:xfrm>
          </p:grpSpPr>
          <p:sp>
            <p:nvSpPr>
              <p:cNvPr id="5136" name="Freeform 5"/>
              <p:cNvSpPr>
                <a:spLocks/>
              </p:cNvSpPr>
              <p:nvPr/>
            </p:nvSpPr>
            <p:spPr bwMode="auto">
              <a:xfrm flipH="1">
                <a:off x="3996" y="1296"/>
                <a:ext cx="1800" cy="75"/>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wrap="square"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0" name="مستطيل 19"/>
          <p:cNvSpPr/>
          <p:nvPr/>
        </p:nvSpPr>
        <p:spPr>
          <a:xfrm>
            <a:off x="2928926" y="1357298"/>
            <a:ext cx="5715040" cy="3582519"/>
          </a:xfrm>
          <a:prstGeom prst="rect">
            <a:avLst/>
          </a:prstGeom>
        </p:spPr>
        <p:txBody>
          <a:bodyPr wrap="square">
            <a:spAutoFit/>
          </a:bodyPr>
          <a:lstStyle/>
          <a:p>
            <a:pPr>
              <a:lnSpc>
                <a:spcPct val="90000"/>
              </a:lnSpc>
              <a:buFont typeface="Wingdings" pitchFamily="2" charset="2"/>
              <a:buChar char="q"/>
            </a:pPr>
            <a:r>
              <a:rPr lang="ar-SA" sz="2800" b="1" dirty="0" smtClean="0"/>
              <a:t>القدرة على تحقيق رغبات المستهلك بالشكل الذي يتطابق مع توقعاته ويحقق رضاءه التام عن السلعة ، أو الخدمة التي تقدم إليه.</a:t>
            </a:r>
          </a:p>
          <a:p>
            <a:pPr>
              <a:lnSpc>
                <a:spcPct val="90000"/>
              </a:lnSpc>
              <a:buFontTx/>
              <a:buNone/>
            </a:pPr>
            <a:endParaRPr lang="ar-SA" sz="2800" b="1" dirty="0" smtClean="0"/>
          </a:p>
          <a:p>
            <a:pPr>
              <a:lnSpc>
                <a:spcPct val="90000"/>
              </a:lnSpc>
              <a:buFont typeface="Wingdings" pitchFamily="2" charset="2"/>
              <a:buChar char="q"/>
            </a:pPr>
            <a:r>
              <a:rPr lang="ar-SA" sz="2800" b="1" dirty="0" smtClean="0"/>
              <a:t>التجاوب المستمر مع حاجات العميل ومتطلباته.</a:t>
            </a:r>
          </a:p>
          <a:p>
            <a:pPr>
              <a:lnSpc>
                <a:spcPct val="90000"/>
              </a:lnSpc>
              <a:buFontTx/>
              <a:buNone/>
            </a:pPr>
            <a:endParaRPr lang="ar-SA" sz="2800" b="1" dirty="0" smtClean="0"/>
          </a:p>
          <a:p>
            <a:pPr>
              <a:lnSpc>
                <a:spcPct val="90000"/>
              </a:lnSpc>
              <a:buFont typeface="Wingdings" pitchFamily="2" charset="2"/>
              <a:buChar char="q"/>
            </a:pPr>
            <a:r>
              <a:rPr lang="ar-SA" sz="2800" b="1" dirty="0" smtClean="0"/>
              <a:t>الحصول على أكبر معدل من الرضا مقابل أقل معدل استهلاك </a:t>
            </a:r>
            <a:r>
              <a:rPr lang="ar-SA" sz="2800" b="1" dirty="0" err="1" smtClean="0"/>
              <a:t>لمدخلات</a:t>
            </a:r>
            <a:r>
              <a:rPr lang="ar-SA" sz="2800" b="1" dirty="0" smtClean="0"/>
              <a:t> عملية الإنتاج.</a:t>
            </a:r>
            <a:endParaRPr lang="en-US" sz="2800" dirty="0"/>
          </a:p>
        </p:txBody>
      </p:sp>
      <p:sp>
        <p:nvSpPr>
          <p:cNvPr id="23" name="مستطيل 22"/>
          <p:cNvSpPr/>
          <p:nvPr/>
        </p:nvSpPr>
        <p:spPr>
          <a:xfrm>
            <a:off x="2928926" y="428604"/>
            <a:ext cx="4572032" cy="523220"/>
          </a:xfrm>
          <a:prstGeom prst="rect">
            <a:avLst/>
          </a:prstGeom>
          <a:noFill/>
          <a:effectLst>
            <a:glow rad="228600">
              <a:schemeClr val="accent2">
                <a:satMod val="175000"/>
                <a:alpha val="40000"/>
              </a:schemeClr>
            </a:glow>
          </a:effectLst>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مفهوم الجودة بشكل عام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2" name="Picture 2" descr="عرض التفاصيل"/>
          <p:cNvPicPr>
            <a:picLocks noChangeAspect="1" noChangeArrowheads="1"/>
          </p:cNvPicPr>
          <p:nvPr/>
        </p:nvPicPr>
        <p:blipFill>
          <a:blip r:embed="rId3"/>
          <a:srcRect/>
          <a:stretch>
            <a:fillRect/>
          </a:stretch>
        </p:blipFill>
        <p:spPr bwMode="auto">
          <a:xfrm>
            <a:off x="8072462" y="5929305"/>
            <a:ext cx="928694" cy="928695"/>
          </a:xfrm>
          <a:prstGeom prst="rect">
            <a:avLst/>
          </a:prstGeom>
          <a:ln>
            <a:noFill/>
          </a:ln>
          <a:effectLst>
            <a:softEdge rad="112500"/>
          </a:effectLst>
        </p:spPr>
      </p:pic>
      <p:pic>
        <p:nvPicPr>
          <p:cNvPr id="24" name="Picture 2" descr="عرض التفاصيل"/>
          <p:cNvPicPr>
            <a:picLocks noChangeAspect="1" noChangeArrowheads="1"/>
          </p:cNvPicPr>
          <p:nvPr/>
        </p:nvPicPr>
        <p:blipFill>
          <a:blip r:embed="rId3"/>
          <a:srcRect/>
          <a:stretch>
            <a:fillRect/>
          </a:stretch>
        </p:blipFill>
        <p:spPr bwMode="auto">
          <a:xfrm>
            <a:off x="500034" y="4071942"/>
            <a:ext cx="928694" cy="928695"/>
          </a:xfrm>
          <a:prstGeom prst="rect">
            <a:avLst/>
          </a:prstGeom>
          <a:ln>
            <a:noFill/>
          </a:ln>
          <a:effectLst>
            <a:softEdge rad="112500"/>
          </a:effectLst>
        </p:spPr>
      </p:pic>
      <p:pic>
        <p:nvPicPr>
          <p:cNvPr id="25" name="Picture 2" descr="عرض التفاصيل"/>
          <p:cNvPicPr>
            <a:picLocks noChangeAspect="1" noChangeArrowheads="1"/>
          </p:cNvPicPr>
          <p:nvPr/>
        </p:nvPicPr>
        <p:blipFill>
          <a:blip r:embed="rId3"/>
          <a:srcRect/>
          <a:stretch>
            <a:fillRect/>
          </a:stretch>
        </p:blipFill>
        <p:spPr bwMode="auto">
          <a:xfrm>
            <a:off x="1071538" y="1000108"/>
            <a:ext cx="928694" cy="928695"/>
          </a:xfrm>
          <a:prstGeom prst="rect">
            <a:avLst/>
          </a:prstGeom>
          <a:ln>
            <a:noFill/>
          </a:ln>
          <a:effectLst>
            <a:softEdge rad="112500"/>
          </a:effectLst>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8</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iterate type="lt">
                                    <p:tmPct val="0"/>
                                  </p:iterate>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heel(4)">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20">
                                            <p:txEl>
                                              <p:pRg st="0" end="0"/>
                                            </p:txEl>
                                          </p:spTgt>
                                        </p:tgtEl>
                                        <p:attrNameLst>
                                          <p:attrName>style.color</p:attrName>
                                        </p:attrNameLst>
                                      </p:cBhvr>
                                      <p:to>
                                        <p:clrVal>
                                          <a:srgbClr val="382FA7"/>
                                        </p:clrVal>
                                      </p:to>
                                    </p:set>
                                    <p:set>
                                      <p:cBhvr>
                                        <p:cTn id="32" dur="500" fill="hold"/>
                                        <p:tgtEl>
                                          <p:spTgt spid="20">
                                            <p:txEl>
                                              <p:pRg st="0" end="0"/>
                                            </p:txEl>
                                          </p:spTgt>
                                        </p:tgtEl>
                                        <p:attrNameLst>
                                          <p:attrName>fillcolor</p:attrName>
                                        </p:attrNameLst>
                                      </p:cBhvr>
                                      <p:to>
                                        <p:clrVal>
                                          <a:srgbClr val="382FA7"/>
                                        </p:clrVal>
                                      </p:to>
                                    </p:set>
                                    <p:set>
                                      <p:cBhvr>
                                        <p:cTn id="33" dur="500" fill="hold"/>
                                        <p:tgtEl>
                                          <p:spTgt spid="20">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20">
                                            <p:txEl>
                                              <p:pRg st="4" end="4"/>
                                            </p:txEl>
                                          </p:spTgt>
                                        </p:tgtEl>
                                        <p:attrNameLst>
                                          <p:attrName>style.color</p:attrName>
                                        </p:attrNameLst>
                                      </p:cBhvr>
                                      <p:to>
                                        <p:clrVal>
                                          <a:schemeClr val="accent2"/>
                                        </p:clrVal>
                                      </p:to>
                                    </p:set>
                                    <p:set>
                                      <p:cBhvr>
                                        <p:cTn id="38" dur="500" fill="hold"/>
                                        <p:tgtEl>
                                          <p:spTgt spid="20">
                                            <p:txEl>
                                              <p:pRg st="4" end="4"/>
                                            </p:txEl>
                                          </p:spTgt>
                                        </p:tgtEl>
                                        <p:attrNameLst>
                                          <p:attrName>fillcolor</p:attrName>
                                        </p:attrNameLst>
                                      </p:cBhvr>
                                      <p:to>
                                        <p:clrVal>
                                          <a:schemeClr val="accent2"/>
                                        </p:clrVal>
                                      </p:to>
                                    </p:set>
                                    <p:set>
                                      <p:cBhvr>
                                        <p:cTn id="39" dur="500" fill="hold"/>
                                        <p:tgtEl>
                                          <p:spTgt spid="2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63500" dist="50800" dir="13500000">
              <a:prstClr val="black">
                <a:alpha val="50000"/>
              </a:prstClr>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SA" sz="3200" b="1" dirty="0" smtClean="0">
                <a:solidFill>
                  <a:srgbClr val="7030A0"/>
                </a:solidFill>
              </a:rPr>
              <a:t>وفي المجال التربوي يقصد بالجودة أداء العمل بطريقة صحيحة وفق مجموعة من المعايير، والمواصفات التربوية اللازمة لرفع مستوى جودة وحدة المنتج التعليمي بأقل جهد، وتكلفة. </a:t>
            </a:r>
            <a:endParaRPr lang="ar-SA" sz="3200" dirty="0">
              <a:solidFill>
                <a:srgbClr val="7030A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
        <p:nvSpPr>
          <p:cNvPr id="5" name="مستطيل 4"/>
          <p:cNvSpPr/>
          <p:nvPr/>
        </p:nvSpPr>
        <p:spPr>
          <a:xfrm>
            <a:off x="2428860" y="1643050"/>
            <a:ext cx="5072098" cy="400110"/>
          </a:xfrm>
          <a:prstGeom prst="rect">
            <a:avLst/>
          </a:prstGeom>
        </p:spPr>
        <p:txBody>
          <a:bodyPr wrap="square">
            <a:spAutoFit/>
          </a:bodyPr>
          <a:lstStyle/>
          <a:p>
            <a:pPr marL="342900" indent="-342900" algn="just">
              <a:spcBef>
                <a:spcPct val="10000"/>
              </a:spcBef>
              <a:buClr>
                <a:schemeClr val="hlink"/>
              </a:buClr>
              <a:buSzPct val="65000"/>
            </a:pPr>
            <a:endParaRPr lang="en-US" sz="2000" b="1" dirty="0">
              <a:solidFill>
                <a:srgbClr val="01016F"/>
              </a:solidFill>
              <a:latin typeface="Simplified Arabic" pitchFamily="18" charset="-78"/>
              <a:cs typeface="Simplified Arabic" pitchFamily="18" charset="-78"/>
            </a:endParaRPr>
          </a:p>
        </p:txBody>
      </p:sp>
      <p:sp>
        <p:nvSpPr>
          <p:cNvPr id="11" name="شريط إلى الأعلى 1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4143372" y="6286520"/>
            <a:ext cx="571504"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8" descr="عرض التفاصيل"/>
          <p:cNvPicPr>
            <a:picLocks noChangeAspect="1" noChangeArrowheads="1"/>
          </p:cNvPicPr>
          <p:nvPr/>
        </p:nvPicPr>
        <p:blipFill>
          <a:blip r:embed="rId3"/>
          <a:srcRect/>
          <a:stretch>
            <a:fillRect/>
          </a:stretch>
        </p:blipFill>
        <p:spPr bwMode="auto">
          <a:xfrm>
            <a:off x="714348" y="3929066"/>
            <a:ext cx="914400" cy="914401"/>
          </a:xfrm>
          <a:prstGeom prst="rect">
            <a:avLst/>
          </a:prstGeom>
          <a:noFill/>
          <a:effectLst>
            <a:softEdge rad="63500"/>
          </a:effectLst>
        </p:spPr>
      </p:pic>
      <p:pic>
        <p:nvPicPr>
          <p:cNvPr id="10" name="Picture 8" descr="عرض التفاصيل"/>
          <p:cNvPicPr>
            <a:picLocks noChangeAspect="1" noChangeArrowheads="1"/>
          </p:cNvPicPr>
          <p:nvPr/>
        </p:nvPicPr>
        <p:blipFill>
          <a:blip r:embed="rId3"/>
          <a:srcRect/>
          <a:stretch>
            <a:fillRect/>
          </a:stretch>
        </p:blipFill>
        <p:spPr bwMode="auto">
          <a:xfrm>
            <a:off x="642910" y="2428868"/>
            <a:ext cx="914400" cy="914401"/>
          </a:xfrm>
          <a:prstGeom prst="rect">
            <a:avLst/>
          </a:prstGeom>
          <a:noFill/>
          <a:effectLst>
            <a:softEdge rad="63500"/>
          </a:effectLst>
        </p:spPr>
      </p:pic>
      <p:sp>
        <p:nvSpPr>
          <p:cNvPr id="13" name="مربع نص 12"/>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9</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017336F1A58C2C4A893B784D729FF716" ma:contentTypeVersion="3" ma:contentTypeDescription="إنشاء مستند جديد." ma:contentTypeScope="" ma:versionID="641be6b833362dae00fd31c391d82b41">
  <xsd:schema xmlns:xsd="http://www.w3.org/2001/XMLSchema" xmlns:xs="http://www.w3.org/2001/XMLSchema" xmlns:p="http://schemas.microsoft.com/office/2006/metadata/properties" xmlns:ns1="http://schemas.microsoft.com/sharepoint/v3" targetNamespace="http://schemas.microsoft.com/office/2006/metadata/properties" ma:root="true" ma:fieldsID="32cf055a01fb2ff7300c6194cbc3f7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جدولة تاريخ البدء" ma:description="" ma:internalName="PublishingStartDate" ma:readOnly="false">
      <xsd:simpleType>
        <xsd:restriction base="dms:Unknown"/>
      </xsd:simpleType>
    </xsd:element>
    <xsd:element name="PublishingExpirationDate" ma:index="9" nillable="true" ma:displayName="جدولة تاريخ الانتهاء"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B485A5-F44C-41C3-9E34-B3C00C624D74}">
  <ds:schemaRefs>
    <ds:schemaRef ds:uri="http://schemas.microsoft.com/sharepoint/v3/contenttype/forms"/>
  </ds:schemaRefs>
</ds:datastoreItem>
</file>

<file path=customXml/itemProps2.xml><?xml version="1.0" encoding="utf-8"?>
<ds:datastoreItem xmlns:ds="http://schemas.openxmlformats.org/officeDocument/2006/customXml" ds:itemID="{61FEEBF4-CD24-4F6F-A0FD-851E80E3E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04BE8-A83F-480F-B07E-1879DDA6C2A3}">
  <ds:schemaRefs>
    <ds:schemaRef ds:uri="http://schemas.microsoft.com/sharepoint/v3"/>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Civic</Template>
  <TotalTime>2205</TotalTime>
  <Words>2725</Words>
  <Application>Microsoft Office PowerPoint</Application>
  <PresentationFormat>عرض على الشاشة (3:4)‏</PresentationFormat>
  <Paragraphs>322</Paragraphs>
  <Slides>72</Slides>
  <Notes>1</Notes>
  <HiddenSlides>0</HiddenSlides>
  <MMClips>0</MMClips>
  <ScaleCrop>false</ScaleCrop>
  <HeadingPairs>
    <vt:vector size="4" baseType="variant">
      <vt:variant>
        <vt:lpstr>نسق</vt:lpstr>
      </vt:variant>
      <vt:variant>
        <vt:i4>1</vt:i4>
      </vt:variant>
      <vt:variant>
        <vt:lpstr>عناوين الشرائح</vt:lpstr>
      </vt:variant>
      <vt:variant>
        <vt:i4>72</vt:i4>
      </vt:variant>
    </vt:vector>
  </HeadingPairs>
  <TitlesOfParts>
    <vt:vector size="73"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عرض تقديمي في PowerPoint</vt:lpstr>
      <vt:lpstr>نشاط تدريبي</vt:lpstr>
      <vt:lpstr>عرض تقديمي في PowerPoint</vt:lpstr>
      <vt:lpstr>نشاط تدريبي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تتضمن المعايير المرتبطة بأعضاء هيئة التدريس :</vt:lpstr>
      <vt:lpstr>نشاط تدريبي</vt:lpstr>
      <vt:lpstr>تتضمن المعايير المرتبطة بالطلبة </vt:lpstr>
      <vt:lpstr>نشاط تدريبي</vt:lpstr>
      <vt:lpstr>تتضمن المعايير المرتبطة بالمناهج الدراسية </vt:lpstr>
      <vt:lpstr>نشاط تدريبي</vt:lpstr>
      <vt:lpstr>تتضمن المعايير المرتبطة بإدارة المؤسسة التعليمية </vt:lpstr>
      <vt:lpstr>نشاط تدريبي</vt:lpstr>
      <vt:lpstr>تتضمن المعايير المرتبطة بالإمكانات المادية </vt:lpstr>
      <vt:lpstr>نشاط تدريبي</vt:lpstr>
      <vt:lpstr>تتضمن المعايير المرتبطة بالعلاقة بين المؤسسة التعليمية والمجتمع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hp</cp:lastModifiedBy>
  <cp:revision>110</cp:revision>
  <dcterms:created xsi:type="dcterms:W3CDTF">2011-01-17T09:05:31Z</dcterms:created>
  <dcterms:modified xsi:type="dcterms:W3CDTF">2015-03-18T14:54:21Z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0x010100017336F1A58C2C4A893B784D729FF716</vt:lpwstr>
  </property>
</Properties>
</file>