
<file path=[Content_Types].xml><?xml version="1.0" encoding="utf-8"?>
<Types xmlns="http://schemas.openxmlformats.org/package/2006/content-types">
  <Default Extension="png" ContentType="image/png"/>
  <Default Extension="bmp" ContentType="image/bmp"/>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notesMasterIdLst>
    <p:notesMasterId r:id="rId65"/>
  </p:notesMasterIdLst>
  <p:sldIdLst>
    <p:sldId id="304" r:id="rId2"/>
    <p:sldId id="375" r:id="rId3"/>
    <p:sldId id="303" r:id="rId4"/>
    <p:sldId id="258" r:id="rId5"/>
    <p:sldId id="257" r:id="rId6"/>
    <p:sldId id="262" r:id="rId7"/>
    <p:sldId id="305" r:id="rId8"/>
    <p:sldId id="259" r:id="rId9"/>
    <p:sldId id="307" r:id="rId10"/>
    <p:sldId id="267" r:id="rId11"/>
    <p:sldId id="269" r:id="rId12"/>
    <p:sldId id="309" r:id="rId13"/>
    <p:sldId id="310" r:id="rId14"/>
    <p:sldId id="311" r:id="rId15"/>
    <p:sldId id="272" r:id="rId16"/>
    <p:sldId id="312" r:id="rId17"/>
    <p:sldId id="313" r:id="rId18"/>
    <p:sldId id="274" r:id="rId19"/>
    <p:sldId id="321" r:id="rId20"/>
    <p:sldId id="322" r:id="rId21"/>
    <p:sldId id="323" r:id="rId22"/>
    <p:sldId id="324" r:id="rId23"/>
    <p:sldId id="325" r:id="rId24"/>
    <p:sldId id="326" r:id="rId25"/>
    <p:sldId id="327" r:id="rId26"/>
    <p:sldId id="371" r:id="rId27"/>
    <p:sldId id="372" r:id="rId28"/>
    <p:sldId id="328" r:id="rId29"/>
    <p:sldId id="329" r:id="rId30"/>
    <p:sldId id="331" r:id="rId31"/>
    <p:sldId id="332" r:id="rId32"/>
    <p:sldId id="333" r:id="rId33"/>
    <p:sldId id="335" r:id="rId34"/>
    <p:sldId id="339" r:id="rId35"/>
    <p:sldId id="356" r:id="rId36"/>
    <p:sldId id="357" r:id="rId37"/>
    <p:sldId id="358" r:id="rId38"/>
    <p:sldId id="359" r:id="rId39"/>
    <p:sldId id="360" r:id="rId40"/>
    <p:sldId id="361" r:id="rId41"/>
    <p:sldId id="362" r:id="rId42"/>
    <p:sldId id="363" r:id="rId43"/>
    <p:sldId id="341" r:id="rId44"/>
    <p:sldId id="369" r:id="rId45"/>
    <p:sldId id="364" r:id="rId46"/>
    <p:sldId id="370" r:id="rId47"/>
    <p:sldId id="373" r:id="rId48"/>
    <p:sldId id="343" r:id="rId49"/>
    <p:sldId id="340" r:id="rId50"/>
    <p:sldId id="365" r:id="rId51"/>
    <p:sldId id="366" r:id="rId52"/>
    <p:sldId id="367" r:id="rId53"/>
    <p:sldId id="368" r:id="rId54"/>
    <p:sldId id="344" r:id="rId55"/>
    <p:sldId id="346" r:id="rId56"/>
    <p:sldId id="347" r:id="rId57"/>
    <p:sldId id="349" r:id="rId58"/>
    <p:sldId id="350" r:id="rId59"/>
    <p:sldId id="352" r:id="rId60"/>
    <p:sldId id="354" r:id="rId61"/>
    <p:sldId id="355" r:id="rId62"/>
    <p:sldId id="330" r:id="rId63"/>
    <p:sldId id="320" r:id="rId64"/>
  </p:sldIdLst>
  <p:sldSz cx="9144000" cy="6858000" type="screen4x3"/>
  <p:notesSz cx="6858000" cy="9144000"/>
  <p:custDataLst>
    <p:tags r:id="rId66"/>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2060" autoAdjust="0"/>
  </p:normalViewPr>
  <p:slideViewPr>
    <p:cSldViewPr>
      <p:cViewPr varScale="1">
        <p:scale>
          <a:sx n="60" d="100"/>
          <a:sy n="60" d="100"/>
        </p:scale>
        <p:origin x="-16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8E3D499-0E59-4FA8-9C2A-8ED16B024903}" type="datetimeFigureOut">
              <a:rPr lang="ar-SA" smtClean="0"/>
              <a:t>5/6/1436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67DC4D-AA81-4D06-AF5A-5D8803BDD54A}" type="slidenum">
              <a:rPr lang="ar-SA" smtClean="0"/>
              <a:t>‹#›</a:t>
            </a:fld>
            <a:endParaRPr lang="ar-SA"/>
          </a:p>
        </p:txBody>
      </p:sp>
    </p:spTree>
    <p:extLst>
      <p:ext uri="{BB962C8B-B14F-4D97-AF65-F5344CB8AC3E}">
        <p14:creationId xmlns:p14="http://schemas.microsoft.com/office/powerpoint/2010/main" val="11185149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367DC4D-AA81-4D06-AF5A-5D8803BDD54A}" type="slidenum">
              <a:rPr lang="ar-SA" smtClean="0"/>
              <a:t>1</a:t>
            </a:fld>
            <a:endParaRPr lang="ar-SA"/>
          </a:p>
        </p:txBody>
      </p:sp>
    </p:spTree>
    <p:extLst>
      <p:ext uri="{BB962C8B-B14F-4D97-AF65-F5344CB8AC3E}">
        <p14:creationId xmlns:p14="http://schemas.microsoft.com/office/powerpoint/2010/main" val="326826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367DC4D-AA81-4D06-AF5A-5D8803BDD54A}" type="slidenum">
              <a:rPr lang="ar-SA" smtClean="0"/>
              <a:t>2</a:t>
            </a:fld>
            <a:endParaRPr lang="ar-SA"/>
          </a:p>
        </p:txBody>
      </p:sp>
    </p:spTree>
    <p:extLst>
      <p:ext uri="{BB962C8B-B14F-4D97-AF65-F5344CB8AC3E}">
        <p14:creationId xmlns:p14="http://schemas.microsoft.com/office/powerpoint/2010/main" val="326826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367DC4D-AA81-4D06-AF5A-5D8803BDD54A}" type="slidenum">
              <a:rPr lang="ar-SA" smtClean="0"/>
              <a:t>61</a:t>
            </a:fld>
            <a:endParaRPr lang="ar-SA"/>
          </a:p>
        </p:txBody>
      </p:sp>
    </p:spTree>
    <p:extLst>
      <p:ext uri="{BB962C8B-B14F-4D97-AF65-F5344CB8AC3E}">
        <p14:creationId xmlns:p14="http://schemas.microsoft.com/office/powerpoint/2010/main" val="213780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B83F784F-0EDD-467D-AD4A-6846D2D038CC}" type="datetimeFigureOut">
              <a:rPr lang="ar-SA" smtClean="0"/>
              <a:t>5/6/1436</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131C479A-64AB-4DB5-892E-E7209D97EFBD}"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83F784F-0EDD-467D-AD4A-6846D2D038CC}" type="datetimeFigureOut">
              <a:rPr lang="ar-SA" smtClean="0"/>
              <a:t>5/6/1436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131C479A-64AB-4DB5-892E-E7209D97EFBD}"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83F784F-0EDD-467D-AD4A-6846D2D038CC}" type="datetimeFigureOut">
              <a:rPr lang="ar-SA" smtClean="0"/>
              <a:t>5/6/1436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131C479A-64AB-4DB5-892E-E7209D97EFBD}"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83F784F-0EDD-467D-AD4A-6846D2D038CC}" type="datetimeFigureOut">
              <a:rPr lang="ar-SA" smtClean="0"/>
              <a:t>5/6/1436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131C479A-64AB-4DB5-892E-E7209D97EFBD}" type="slidenum">
              <a:rPr lang="ar-SA" smtClean="0"/>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B83F784F-0EDD-467D-AD4A-6846D2D038CC}" type="datetimeFigureOut">
              <a:rPr lang="ar-SA" smtClean="0"/>
              <a:t>5/6/1436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131C479A-64AB-4DB5-892E-E7209D97EFBD}" type="slidenum">
              <a:rPr lang="ar-SA" smtClean="0"/>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B83F784F-0EDD-467D-AD4A-6846D2D038CC}" type="datetimeFigureOut">
              <a:rPr lang="ar-SA" smtClean="0"/>
              <a:t>5/6/1436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131C479A-64AB-4DB5-892E-E7209D97EFBD}" type="slidenum">
              <a:rPr lang="ar-SA" smtClean="0"/>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B83F784F-0EDD-467D-AD4A-6846D2D038CC}" type="datetimeFigureOut">
              <a:rPr lang="ar-SA" smtClean="0"/>
              <a:t>5/6/1436</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131C479A-64AB-4DB5-892E-E7209D97EFBD}"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B83F784F-0EDD-467D-AD4A-6846D2D038CC}" type="datetimeFigureOut">
              <a:rPr lang="ar-SA" smtClean="0"/>
              <a:t>5/6/1436</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131C479A-64AB-4DB5-892E-E7209D97EFBD}" type="slidenum">
              <a:rPr lang="ar-SA" smtClean="0"/>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B83F784F-0EDD-467D-AD4A-6846D2D038CC}" type="datetimeFigureOut">
              <a:rPr lang="ar-SA" smtClean="0"/>
              <a:t>5/6/1436</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131C479A-64AB-4DB5-892E-E7209D97EFBD}"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B83F784F-0EDD-467D-AD4A-6846D2D038CC}" type="datetimeFigureOut">
              <a:rPr lang="ar-SA" smtClean="0"/>
              <a:t>5/6/1436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131C479A-64AB-4DB5-892E-E7209D97EFBD}"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B83F784F-0EDD-467D-AD4A-6846D2D038CC}" type="datetimeFigureOut">
              <a:rPr lang="ar-SA" smtClean="0"/>
              <a:t>5/6/1436</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131C479A-64AB-4DB5-892E-E7209D97EFBD}" type="slidenum">
              <a:rPr lang="ar-SA" smtClean="0"/>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83F784F-0EDD-467D-AD4A-6846D2D038CC}" type="datetimeFigureOut">
              <a:rPr lang="ar-SA" smtClean="0"/>
              <a:t>5/6/1436</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1C479A-64AB-4DB5-892E-E7209D97EFBD}"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62"/>
            <a:ext cx="8603432" cy="5013176"/>
          </a:xfrm>
        </p:spPr>
        <p:txBody>
          <a:bodyPr>
            <a:normAutofit fontScale="92500" lnSpcReduction="10000"/>
          </a:bodyPr>
          <a:lstStyle/>
          <a:p>
            <a:pPr marL="237744" lvl="2" indent="0">
              <a:buNone/>
            </a:pPr>
            <a:r>
              <a:rPr lang="ar-SA" sz="2200" dirty="0">
                <a:effectLst>
                  <a:outerShdw blurRad="38100" dist="38100" dir="2700000" algn="tl">
                    <a:srgbClr val="000000">
                      <a:alpha val="43137"/>
                    </a:srgbClr>
                  </a:outerShdw>
                </a:effectLst>
                <a:latin typeface="Andalus" pitchFamily="18" charset="-78"/>
                <a:cs typeface="Andalus" pitchFamily="18" charset="-78"/>
              </a:rPr>
              <a:t>المملكة العربية السعودية </a:t>
            </a:r>
            <a:endParaRPr lang="en-US" sz="2200" dirty="0">
              <a:effectLst>
                <a:outerShdw blurRad="38100" dist="38100" dir="2700000" algn="tl">
                  <a:srgbClr val="000000">
                    <a:alpha val="43137"/>
                  </a:srgbClr>
                </a:outerShdw>
              </a:effectLst>
              <a:latin typeface="Andalus" pitchFamily="18" charset="-78"/>
              <a:cs typeface="Andalus" pitchFamily="18" charset="-78"/>
            </a:endParaRPr>
          </a:p>
          <a:p>
            <a:pPr marL="237744" lvl="2" indent="0">
              <a:buNone/>
            </a:pPr>
            <a:r>
              <a:rPr lang="ar-SA" sz="2200" dirty="0">
                <a:effectLst>
                  <a:outerShdw blurRad="38100" dist="38100" dir="2700000" algn="tl">
                    <a:srgbClr val="000000">
                      <a:alpha val="43137"/>
                    </a:srgbClr>
                  </a:outerShdw>
                </a:effectLst>
                <a:latin typeface="Andalus" pitchFamily="18" charset="-78"/>
                <a:cs typeface="Andalus" pitchFamily="18" charset="-78"/>
              </a:rPr>
              <a:t>وزارة التعليم العالي</a:t>
            </a:r>
            <a:endParaRPr lang="en-US" sz="2200" dirty="0">
              <a:effectLst>
                <a:outerShdw blurRad="38100" dist="38100" dir="2700000" algn="tl">
                  <a:srgbClr val="000000">
                    <a:alpha val="43137"/>
                  </a:srgbClr>
                </a:outerShdw>
              </a:effectLst>
              <a:latin typeface="Andalus" pitchFamily="18" charset="-78"/>
              <a:cs typeface="Andalus" pitchFamily="18" charset="-78"/>
            </a:endParaRPr>
          </a:p>
          <a:p>
            <a:pPr marL="237744" lvl="2" indent="0">
              <a:buNone/>
            </a:pPr>
            <a:r>
              <a:rPr lang="ar-SA" sz="2200" dirty="0">
                <a:effectLst>
                  <a:outerShdw blurRad="38100" dist="38100" dir="2700000" algn="tl">
                    <a:srgbClr val="000000">
                      <a:alpha val="43137"/>
                    </a:srgbClr>
                  </a:outerShdw>
                </a:effectLst>
                <a:latin typeface="Andalus" pitchFamily="18" charset="-78"/>
                <a:cs typeface="Andalus" pitchFamily="18" charset="-78"/>
              </a:rPr>
              <a:t>جامعة المجمعة </a:t>
            </a:r>
            <a:endParaRPr lang="en-US" sz="2200" dirty="0">
              <a:effectLst>
                <a:outerShdw blurRad="38100" dist="38100" dir="2700000" algn="tl">
                  <a:srgbClr val="000000">
                    <a:alpha val="43137"/>
                  </a:srgbClr>
                </a:outerShdw>
              </a:effectLst>
              <a:latin typeface="Andalus" pitchFamily="18" charset="-78"/>
              <a:cs typeface="Andalus" pitchFamily="18" charset="-78"/>
            </a:endParaRPr>
          </a:p>
          <a:p>
            <a:pPr marL="237744" lvl="2" indent="0">
              <a:buNone/>
            </a:pPr>
            <a:r>
              <a:rPr lang="ar-SA" sz="2200" dirty="0">
                <a:effectLst>
                  <a:outerShdw blurRad="38100" dist="38100" dir="2700000" algn="tl">
                    <a:srgbClr val="000000">
                      <a:alpha val="43137"/>
                    </a:srgbClr>
                  </a:outerShdw>
                </a:effectLst>
                <a:latin typeface="Andalus" pitchFamily="18" charset="-78"/>
                <a:cs typeface="Andalus" pitchFamily="18" charset="-78"/>
              </a:rPr>
              <a:t>كلية التربية بالزلفي                                                                                                                                                   </a:t>
            </a:r>
            <a:endParaRPr lang="en-US" sz="2200" dirty="0">
              <a:effectLst>
                <a:outerShdw blurRad="38100" dist="38100" dir="2700000" algn="tl">
                  <a:srgbClr val="000000">
                    <a:alpha val="43137"/>
                  </a:srgbClr>
                </a:outerShdw>
              </a:effectLst>
              <a:latin typeface="Andalus" pitchFamily="18" charset="-78"/>
              <a:cs typeface="Andalus" pitchFamily="18" charset="-78"/>
            </a:endParaRPr>
          </a:p>
          <a:p>
            <a:pPr marL="109728" indent="0" algn="ctr">
              <a:buNone/>
            </a:pPr>
            <a:endParaRPr lang="ar-SA" sz="4400" dirty="0" smtClean="0">
              <a:effectLst>
                <a:outerShdw blurRad="38100" dist="38100" dir="2700000" algn="tl">
                  <a:srgbClr val="000000">
                    <a:alpha val="43137"/>
                  </a:srgbClr>
                </a:outerShdw>
              </a:effectLst>
              <a:latin typeface="Andalus" pitchFamily="18" charset="-78"/>
              <a:cs typeface="Andalus" pitchFamily="18" charset="-78"/>
            </a:endParaRPr>
          </a:p>
          <a:p>
            <a:pPr marL="109728" indent="0" algn="ctr">
              <a:buNone/>
            </a:pPr>
            <a:endParaRPr lang="ar-SA" sz="4400" dirty="0" smtClean="0">
              <a:effectLst>
                <a:outerShdw blurRad="38100" dist="38100" dir="2700000" algn="tl">
                  <a:srgbClr val="000000">
                    <a:alpha val="43137"/>
                  </a:srgbClr>
                </a:outerShdw>
              </a:effectLst>
              <a:latin typeface="Andalus" pitchFamily="18" charset="-78"/>
              <a:cs typeface="Andalus" pitchFamily="18" charset="-78"/>
            </a:endParaRPr>
          </a:p>
          <a:p>
            <a:pPr marL="109728" indent="0" algn="ctr">
              <a:buNone/>
            </a:pPr>
            <a:r>
              <a:rPr lang="ar-SA" sz="6500" dirty="0" smtClean="0">
                <a:effectLst>
                  <a:outerShdw blurRad="38100" dist="38100" dir="2700000" algn="tl">
                    <a:srgbClr val="000000">
                      <a:alpha val="43137"/>
                    </a:srgbClr>
                  </a:outerShdw>
                </a:effectLst>
                <a:latin typeface="Andalus" pitchFamily="18" charset="-78"/>
                <a:cs typeface="Andalus" pitchFamily="18" charset="-78"/>
              </a:rPr>
              <a:t>جودة الاختبارات</a:t>
            </a:r>
          </a:p>
          <a:p>
            <a:pPr marL="109728" indent="0" algn="ctr">
              <a:buNone/>
            </a:pPr>
            <a:r>
              <a:rPr lang="ar-SA" sz="4400" dirty="0" smtClean="0">
                <a:effectLst>
                  <a:outerShdw blurRad="38100" dist="38100" dir="2700000" algn="tl">
                    <a:srgbClr val="000000">
                      <a:alpha val="43137"/>
                    </a:srgbClr>
                  </a:outerShdw>
                </a:effectLst>
                <a:latin typeface="Andalus" pitchFamily="18" charset="-78"/>
                <a:cs typeface="Andalus" pitchFamily="18" charset="-78"/>
              </a:rPr>
              <a:t>الأستاذة </a:t>
            </a:r>
            <a:r>
              <a:rPr lang="ar-SA" sz="4400" dirty="0" smtClean="0">
                <a:effectLst>
                  <a:outerShdw blurRad="38100" dist="38100" dir="2700000" algn="tl">
                    <a:srgbClr val="000000">
                      <a:alpha val="43137"/>
                    </a:srgbClr>
                  </a:outerShdw>
                </a:effectLst>
                <a:latin typeface="Andalus" pitchFamily="18" charset="-78"/>
                <a:cs typeface="Andalus" pitchFamily="18" charset="-78"/>
              </a:rPr>
              <a:t>نجلاء النفجان قسم العلوم </a:t>
            </a:r>
            <a:r>
              <a:rPr lang="ar-SA" sz="4400" dirty="0" err="1" smtClean="0">
                <a:effectLst>
                  <a:outerShdw blurRad="38100" dist="38100" dir="2700000" algn="tl">
                    <a:srgbClr val="000000">
                      <a:alpha val="43137"/>
                    </a:srgbClr>
                  </a:outerShdw>
                </a:effectLst>
                <a:latin typeface="Andalus" pitchFamily="18" charset="-78"/>
                <a:cs typeface="Andalus" pitchFamily="18" charset="-78"/>
              </a:rPr>
              <a:t>التربوبة</a:t>
            </a:r>
            <a:r>
              <a:rPr lang="ar-SA" sz="4400" dirty="0" smtClean="0">
                <a:effectLst>
                  <a:outerShdw blurRad="38100" dist="38100" dir="2700000" algn="tl">
                    <a:srgbClr val="000000">
                      <a:alpha val="43137"/>
                    </a:srgbClr>
                  </a:outerShdw>
                </a:effectLst>
                <a:latin typeface="Andalus" pitchFamily="18" charset="-78"/>
                <a:cs typeface="Andalus" pitchFamily="18" charset="-78"/>
              </a:rPr>
              <a:t> </a:t>
            </a:r>
          </a:p>
          <a:p>
            <a:pPr marL="109728" indent="0" algn="ctr">
              <a:buNone/>
            </a:pPr>
            <a:r>
              <a:rPr lang="ar-SA" sz="4400" dirty="0" smtClean="0">
                <a:effectLst>
                  <a:outerShdw blurRad="38100" dist="38100" dir="2700000" algn="tl">
                    <a:srgbClr val="000000">
                      <a:alpha val="43137"/>
                    </a:srgbClr>
                  </a:outerShdw>
                </a:effectLst>
                <a:latin typeface="Andalus" pitchFamily="18" charset="-78"/>
                <a:cs typeface="Andalus" pitchFamily="18" charset="-78"/>
              </a:rPr>
              <a:t>الدكتورة نوال الدسوقي قسم اللغة العربية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728595"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214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dirty="0"/>
              <a:t>المبادئ التي ترتكز عليها إدارة الجودة في التعليم</a:t>
            </a:r>
          </a:p>
        </p:txBody>
      </p:sp>
      <p:sp>
        <p:nvSpPr>
          <p:cNvPr id="3" name="عنصر نائب للمحتوى 2"/>
          <p:cNvSpPr>
            <a:spLocks noGrp="1"/>
          </p:cNvSpPr>
          <p:nvPr>
            <p:ph idx="1"/>
          </p:nvPr>
        </p:nvSpPr>
        <p:spPr/>
        <p:txBody>
          <a:bodyPr/>
          <a:lstStyle/>
          <a:p>
            <a:r>
              <a:rPr lang="ar-SA" dirty="0" smtClean="0"/>
              <a:t>التعرف </a:t>
            </a:r>
            <a:r>
              <a:rPr lang="ar-SA" dirty="0"/>
              <a:t>على احتياجات </a:t>
            </a:r>
            <a:r>
              <a:rPr lang="ar-SA" dirty="0" smtClean="0"/>
              <a:t>المستفيدين </a:t>
            </a:r>
            <a:r>
              <a:rPr lang="ar-SA" dirty="0"/>
              <a:t>(الطلاب) والسعي لتحقيقها من خلال إعداد استراتيجية تحسين </a:t>
            </a:r>
            <a:r>
              <a:rPr lang="ar-SA" dirty="0" smtClean="0"/>
              <a:t>الجودة.</a:t>
            </a:r>
            <a:endParaRPr lang="ar-SA" dirty="0"/>
          </a:p>
          <a:p>
            <a:r>
              <a:rPr lang="ar-SA" dirty="0"/>
              <a:t>التأكيد على أن التحسين والتطوير عملية مستمرة </a:t>
            </a:r>
            <a:r>
              <a:rPr lang="ar-SA" dirty="0" smtClean="0"/>
              <a:t>.</a:t>
            </a:r>
          </a:p>
          <a:p>
            <a:r>
              <a:rPr lang="ar-SA" dirty="0" smtClean="0"/>
              <a:t>التركيز </a:t>
            </a:r>
            <a:r>
              <a:rPr lang="ar-SA" dirty="0"/>
              <a:t>على الوقاية بدلاً من التفتيش.</a:t>
            </a:r>
          </a:p>
          <a:p>
            <a:r>
              <a:rPr lang="ar-SA" dirty="0"/>
              <a:t>التركيز على العمل الجماعي </a:t>
            </a:r>
            <a:r>
              <a:rPr lang="ar-SA" dirty="0" smtClean="0"/>
              <a:t>.</a:t>
            </a:r>
          </a:p>
          <a:p>
            <a:r>
              <a:rPr lang="ar-SA" dirty="0" smtClean="0"/>
              <a:t>.اتخاذ </a:t>
            </a:r>
            <a:r>
              <a:rPr lang="ar-SA" dirty="0"/>
              <a:t>القرارات بصورة موضوعية بناء على الحقائق.</a:t>
            </a:r>
          </a:p>
          <a:p>
            <a:r>
              <a:rPr lang="ar-SA" dirty="0" smtClean="0"/>
              <a:t>تمكين </a:t>
            </a:r>
            <a:r>
              <a:rPr lang="ar-SA" dirty="0"/>
              <a:t>العاملين وحفزهم على تحمل المسئولية ومنحهم الثقة وإعطاؤهم السلطة الكاملة لأداء العمل.</a:t>
            </a:r>
          </a:p>
        </p:txBody>
      </p:sp>
    </p:spTree>
    <p:extLst>
      <p:ext uri="{BB962C8B-B14F-4D97-AF65-F5344CB8AC3E}">
        <p14:creationId xmlns:p14="http://schemas.microsoft.com/office/powerpoint/2010/main" val="1456169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8"/>
            <a:ext cx="8229600" cy="1932870"/>
          </a:xfrm>
        </p:spPr>
        <p:txBody>
          <a:bodyPr/>
          <a:lstStyle/>
          <a:p>
            <a:pPr algn="r"/>
            <a:r>
              <a:rPr lang="ar-SA" dirty="0" smtClean="0"/>
              <a:t>محاور الجودة الشاملة في التعليم الجامعي :</a:t>
            </a:r>
            <a:endParaRPr lang="ar-SA"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165662"/>
            <a:ext cx="1943100" cy="2152650"/>
          </a:xfrm>
          <a:prstGeom prst="rect">
            <a:avLst/>
          </a:prstGeom>
        </p:spPr>
      </p:pic>
    </p:spTree>
    <p:extLst>
      <p:ext uri="{BB962C8B-B14F-4D97-AF65-F5344CB8AC3E}">
        <p14:creationId xmlns:p14="http://schemas.microsoft.com/office/powerpoint/2010/main" val="3152644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just"/>
            <a:r>
              <a:rPr lang="ar-SA" dirty="0"/>
              <a:t>يُعَدُّ الطَّالِبُ أَحَدُ مَحَاوِرِ العَمَلِيَّةِ التَّعْلِيْمِيَّةِ الأَسَاسِيَّةِ ، وَهَوَ مِنَ المُكُوِنَاتِ الَّتِي مِنْ أَجْلِهَا أُنْشِئَتِ الجَامِعَةُ وَالكُلِّيَّةُ، وَإِنَّ جَوْدَةَ التَّعْلِيْمِ تَسْتَدْعِيَ وُصُوْلَ المُتَعَلِّمِيْنَ إِلَى مُسْتَوَيَاتٍ تَعْلِيْمِيَّةٍ مُحَدَّدَةٍ وَطَنِيَّاً، وَقَابِلَةٍ لِلْقِيَاسِ مُوْضُوْعِيَّاً </a:t>
            </a:r>
            <a:r>
              <a:rPr lang="ar-SA" dirty="0" smtClean="0"/>
              <a:t>:</a:t>
            </a:r>
          </a:p>
          <a:p>
            <a:r>
              <a:rPr lang="ar-SA" dirty="0"/>
              <a:t>المُؤَشِّرُ الأَوَّلُ : انْتِقَاءُ الطَّلَبَة </a:t>
            </a:r>
            <a:endParaRPr lang="ar-SA" dirty="0" smtClean="0"/>
          </a:p>
          <a:p>
            <a:r>
              <a:rPr lang="ar-SA" dirty="0"/>
              <a:t>المُؤَشِّرُ الثَّانِي : نِسْبَةُ عَدَدِ الطَّلَبَةِ لِعُضْوِ هِيَئَةِ التَّدْرِيْس </a:t>
            </a:r>
            <a:endParaRPr lang="ar-SA" dirty="0" smtClean="0"/>
          </a:p>
          <a:p>
            <a:r>
              <a:rPr lang="ar-SA" dirty="0"/>
              <a:t>المُؤَشِّرُ الثَّالِثُ : مُتَوَسِّطُ تَكْلُفَـِة الطَّالِبِ </a:t>
            </a:r>
            <a:endParaRPr lang="ar-SA" dirty="0" smtClean="0"/>
          </a:p>
          <a:p>
            <a:r>
              <a:rPr lang="ar-SA" dirty="0"/>
              <a:t>المُؤَشِّرُ الرَّابِعُ : الخَدَمَاتُ الَّتِي تُقَدِّمُهَا الجَامِعَةُ وَالكُلِّيَّةُ لِطَلَبَتِهَا، </a:t>
            </a:r>
            <a:endParaRPr lang="ar-SA" dirty="0" smtClean="0"/>
          </a:p>
        </p:txBody>
      </p:sp>
      <p:sp>
        <p:nvSpPr>
          <p:cNvPr id="3" name="عنوان 2"/>
          <p:cNvSpPr>
            <a:spLocks noGrp="1"/>
          </p:cNvSpPr>
          <p:nvPr>
            <p:ph type="title"/>
          </p:nvPr>
        </p:nvSpPr>
        <p:spPr/>
        <p:txBody>
          <a:bodyPr/>
          <a:lstStyle/>
          <a:p>
            <a:pPr algn="r"/>
            <a:r>
              <a:rPr lang="ar-SA" dirty="0" smtClean="0"/>
              <a:t>المحور الأول :الطلبة </a:t>
            </a:r>
            <a:endParaRPr lang="ar-SA" dirty="0"/>
          </a:p>
        </p:txBody>
      </p:sp>
    </p:spTree>
    <p:extLst>
      <p:ext uri="{BB962C8B-B14F-4D97-AF65-F5344CB8AC3E}">
        <p14:creationId xmlns:p14="http://schemas.microsoft.com/office/powerpoint/2010/main" val="792663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dirty="0"/>
              <a:t>المُؤَشِّرُ الخَامِسُ: دَافِعِيَّهُ الطَّلَبَةِ وَاسْتِعْدَادُهُمُ لِلْتَعْلِيْمِ، </a:t>
            </a:r>
          </a:p>
          <a:p>
            <a:r>
              <a:rPr lang="ar-SA" dirty="0"/>
              <a:t>المُؤَشِّرُ السَّادِسُ: نِسْبَةُ المُتَخَرِّجِيْنَ مِنَ الجَامِعَةِ</a:t>
            </a:r>
          </a:p>
          <a:p>
            <a:r>
              <a:rPr lang="ar-SA" dirty="0"/>
              <a:t>المُؤَشِّرُ السَّابِعُ: ارْتِبَاطُ قَبُوْلِ الطَّلَبَةِ الجَامِعِيِّيْنَ بِحَسَبِ الكُلِّيَّاتِ، وَالتَّخَصُّصَاتِ بِمُتَطَلَّبَاتِ احْتِيَاجِ البَلَدِ.</a:t>
            </a:r>
          </a:p>
          <a:p>
            <a:r>
              <a:rPr lang="ar-SA" dirty="0"/>
              <a:t>المُؤَشِّرُ الثَّامِنُ : تَقْوِيْمُ الأَدَاءِ التَّعْلِيْمِيِّ الجَامِعَيِّ يَتَطَلَّبُ رَفْعِ كِفَايَةِ وَجَوْدَةِ التَّعْلِيْمِ إِلَى مَعَايِيرِ تَقْيِيْمٍ وَاضِحَةٍ وَمُحَدَّدَةٍ يَسْهُلُ اْسْتِعْمَالِهَا وَالقِيَاسِ </a:t>
            </a:r>
            <a:r>
              <a:rPr lang="ar-SA" dirty="0" smtClean="0"/>
              <a:t>عَلِيْهِا. </a:t>
            </a:r>
            <a:endParaRPr lang="ar-SA" dirty="0"/>
          </a:p>
          <a:p>
            <a:endParaRPr lang="ar-SA" dirty="0"/>
          </a:p>
        </p:txBody>
      </p:sp>
    </p:spTree>
    <p:extLst>
      <p:ext uri="{BB962C8B-B14F-4D97-AF65-F5344CB8AC3E}">
        <p14:creationId xmlns:p14="http://schemas.microsoft.com/office/powerpoint/2010/main" val="2494046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r>
              <a:rPr lang="ar-SA" dirty="0"/>
              <a:t>المُؤَشِّرُ التَّاسِعُ : مُسْتَوَى الخُرِّيْجِ الجَامِعِيِّ يَتَرَاوَحُ مُسْتَوَى الخِرِّيْجِيْنَ بَيْنَ الجِيِّد وَالمُتَوَسِّطِ وَالضَّعِيْفِ فِي النَّوَاحِيَ العِلْمِيَّةِ وَالعَمَلِيَّةِ، إِنَّ نِسْبَةَ المُمْتَازِ وَالجِيِّدِ جِدْاً قَلِيْلَةً جِدْاً قِيَاسَاً إِلَى حَجْمِ الطَّلَبَةِ، وَهَذَا المُؤَشِّرُ يُشِيْرُ إِلَى تَدَنِّي مُخْرَجَاتِ التَّعْلِيْمِ الجَامِعِيِّ، وَفِي أَقَلِّ تَقْدِيْرِ يَجِبُ أَنْ يَنْطَبِقَ تَوْزِيْعُ المُنْحَنِي الطَّبِيْعِيِّ عَلَى المُخْرَجَاتِ كَمُؤَشِّرٍ مَقْبُوْلٍ لِجَوْدَتِهَا</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509120"/>
            <a:ext cx="1579563"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38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المُحْوَرُ الثَّانِي : أَعْضَاءُ هِيَئَةِ التَّدْرِيْسِ</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113" y="4541726"/>
            <a:ext cx="2986328" cy="2236068"/>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795" y="2852936"/>
            <a:ext cx="24622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295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just"/>
            <a:r>
              <a:rPr lang="ar-SA" dirty="0"/>
              <a:t>المُؤَشِّرُ الأَوَّلُ: حَجْمُ أَعْضَاءِ هَيْئَةِ التَّدْرِيْسِ وَكِفَايِتِهِمُ إِلَى الحَدِّ الَّذِي يَسْمَحُ بِتَغْطِيَّةِ جَمِيْعِ الجَوَانِبِ المَنْهَجِيَّةِ لِلْمَوَادِ التَّعْلِيْمِيَّةِ وَبِحَسَبِ الاخْتِصَاصِ </a:t>
            </a:r>
            <a:endParaRPr lang="ar-SA" dirty="0" smtClean="0"/>
          </a:p>
          <a:p>
            <a:pPr algn="just"/>
            <a:r>
              <a:rPr lang="ar-SA" dirty="0"/>
              <a:t>المُؤَشِّرُ الثَّانِيُ : الكِفَايَاتُ التَّدْرِيْسِيَّةُ لأَعْضَاءِ الهَيْئَةِ التَّدْرِيْسِيَّةِ، وَلَابُدَّ مِنْ تَحْدِيْدِ مَعَايِيرٍ لِلْمَعَارِفِ، وَالمَهَارَاتِ الَّتِي يَتَوَقَّعُ أَعْضَاءُ هَيْئَةِ التَّدْرِيْسِ امْتِلَاكِهِمُ لَهَا وَمَدَى نُمُوِّهِمُ المِهَنِيِّ المُسْتَمِرِّ فِي مَجَالِ الاخْتِصَاصِ </a:t>
            </a:r>
            <a:r>
              <a:rPr lang="ar-SA" dirty="0" smtClean="0"/>
              <a:t>.</a:t>
            </a:r>
          </a:p>
          <a:p>
            <a:pPr algn="just"/>
            <a:r>
              <a:rPr lang="ar-SA" dirty="0"/>
              <a:t>المُؤَشِّرُ الثَّالِثُ : مُسَاهَمَةُ أَعْضَاءِ هَيْئَةِ التَّدْرِيْسِ فِي خِدْمَةِ المُجْتَمَعِ المُحِيْطِ بِهِمُ .</a:t>
            </a:r>
          </a:p>
          <a:p>
            <a:pPr algn="just"/>
            <a:r>
              <a:rPr lang="ar-SA" dirty="0"/>
              <a:t>المُؤَشِّرُ الرَّابِعِ : مُسْتَوَى التَّدْرِيْبِ وَالتَّأهِيَلِ الأَكَادِيْمِيِّ لِأَعْضَاءِ الهَيْئَةِ التَّدْرِيْسِيَّةِ .</a:t>
            </a:r>
          </a:p>
          <a:p>
            <a:endParaRPr lang="ar-SA" dirty="0"/>
          </a:p>
        </p:txBody>
      </p:sp>
      <p:sp>
        <p:nvSpPr>
          <p:cNvPr id="3" name="عنوان 2"/>
          <p:cNvSpPr>
            <a:spLocks noGrp="1"/>
          </p:cNvSpPr>
          <p:nvPr>
            <p:ph type="title"/>
          </p:nvPr>
        </p:nvSpPr>
        <p:spPr/>
        <p:txBody>
          <a:bodyPr/>
          <a:lstStyle/>
          <a:p>
            <a:pPr algn="r"/>
            <a:r>
              <a:rPr lang="ar-SA" dirty="0"/>
              <a:t>وَيَقُوْمُ هَذَا المُحْوَرُ عَلَى مُؤَشِّرَاتٍ مُتَعَدِّدَةٍ هِيَ :</a:t>
            </a:r>
          </a:p>
        </p:txBody>
      </p:sp>
    </p:spTree>
    <p:extLst>
      <p:ext uri="{BB962C8B-B14F-4D97-AF65-F5344CB8AC3E}">
        <p14:creationId xmlns:p14="http://schemas.microsoft.com/office/powerpoint/2010/main" val="1639811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r>
              <a:rPr lang="ar-SA" dirty="0"/>
              <a:t>المُؤَشِّرُ الخَامِسُ : الإِنْتَاجُ العِلْمِيُّ لِأَعْضَاءِ هَيْئَةِ التَّدْرِيْسِ، وَتَتَمَثَّلُ الجَوْدَةُ الفِكْرِيَّةُ لِأَعْضَاءِ هَيْئَةِ التَّدْرِيْسِ فِي اخْتِيَارِهِمُ المُوْضُوْعَاتِ البَحْثِيَّةِ الَّتِي تَتَّسِمُ بِالعُمْقِ وَالإِبْدَاعِيَّةِ، وَيُعَدُّ حَجْمِ المَنْشُوْرِ فِي المَجَلَّاتِ الرَّصِيْنَةِ مِقِيَاسَاً غَيْرَ مُبَاشِرٍ لِجَوْدَةِ التَّعْلِيْمِ الجَامِعِيِّ </a:t>
            </a:r>
            <a:r>
              <a:rPr lang="ar-SA" dirty="0" smtClean="0"/>
              <a:t>.</a:t>
            </a:r>
            <a:endParaRPr lang="ar-SA" dirty="0"/>
          </a:p>
          <a:p>
            <a:pPr algn="just"/>
            <a:r>
              <a:rPr lang="ar-SA" dirty="0"/>
              <a:t>المُؤَشِّرُ السَّادِسُ : مُسْتَوَى عُضُوِ هَيْئَةِ التَّدْرِيْسِ العِلْمِيُّ، وَمَدَى تَفَرِّغِهِ لِمَهَامِهِ التَّدْرِيْسيَّةِ .</a:t>
            </a:r>
          </a:p>
          <a:p>
            <a:pPr algn="just"/>
            <a:r>
              <a:rPr lang="ar-SA" dirty="0"/>
              <a:t>المُؤَشِّرُ السَّابِعُ : المُشَارَكَةُ الفَاعِلَةُ لِعُضْوِ هَيْئَةِ التَّدْرِيْسِ فِي الجَمْعِيَّاتِ العِلْمِيَّةِ وَالِمهَنِيَّةِ وَغِيِرِهَا </a:t>
            </a:r>
          </a:p>
          <a:p>
            <a:endParaRPr lang="ar-SA" dirty="0"/>
          </a:p>
        </p:txBody>
      </p:sp>
    </p:spTree>
    <p:extLst>
      <p:ext uri="{BB962C8B-B14F-4D97-AF65-F5344CB8AC3E}">
        <p14:creationId xmlns:p14="http://schemas.microsoft.com/office/powerpoint/2010/main" val="139665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a:r>
              <a:rPr lang="ar-SA" sz="3200" dirty="0"/>
              <a:t>تُعَدُّ المُوَازَنَةُ بَيْنَ الأَصَالَةِ وَالمُعَاصَرَةِ فِي إِعْدَادِ المَنَاهِجِ مِنْ حَيْثِ المُسْتَوَى، والمحتوى، وَالطَّرِيْقَةِ وَالأُسْلُوْبِ مِنَ العَوَامِلِ المُرْتَبِطَةِ بِجَوْدَةِ التَّعْلِيْمِ الجَامِعِيِّ وَيَرْتَبِطُ هَذَا الجُزْءُ مِنَ المَعَايِيرِ بِالمَدَى الَّذِي يُمْكِنُ فِيه لِلْمَنَاهِجِ الدِّرَاسِيَّةِ أَنْ تُنَمِّيَ قُدْرَةَ الطَّالِبِ عَلَى تَحْدِيْدِ مُشْكِلَاتِهِ وَحَلِّهَا، وَالفَهْمَ وَحُسْنَ التَّقْدِيْرِ لِخَصَائِصِ المِهْنَةِ وَمُمَارَسَاتِهَا، وَالمَقْدِرَةَ عَلَى الاحْتِفَاظِ بِالمَهَارَةِ </a:t>
            </a:r>
            <a:r>
              <a:rPr lang="ar-SA" sz="3200" dirty="0" smtClean="0"/>
              <a:t>الِمهَنِيَّةِ ،إذ </a:t>
            </a:r>
            <a:r>
              <a:rPr lang="ar-SA" sz="3200" dirty="0"/>
              <a:t>إِنَّ أَوْلَوِيَّةَ جَوْدَةِ التَّعْلِيْمِ تَسْتَدْعِيَ تَحْسِيْنِ المَنَاهِجِ وَأَسَالِيْبِ التَّعْلِيْمِ وَالتَّقْوِيْمِ وَبِيْئَةِ التَّعَلُّمِ </a:t>
            </a:r>
            <a:r>
              <a:rPr lang="ar-SA" dirty="0" smtClean="0"/>
              <a:t>.</a:t>
            </a:r>
            <a:endParaRPr lang="ar-SA" dirty="0"/>
          </a:p>
        </p:txBody>
      </p:sp>
      <p:sp>
        <p:nvSpPr>
          <p:cNvPr id="2" name="عنوان 1"/>
          <p:cNvSpPr>
            <a:spLocks noGrp="1"/>
          </p:cNvSpPr>
          <p:nvPr>
            <p:ph type="title"/>
          </p:nvPr>
        </p:nvSpPr>
        <p:spPr/>
        <p:txBody>
          <a:bodyPr/>
          <a:lstStyle/>
          <a:p>
            <a:pPr algn="r"/>
            <a:r>
              <a:rPr lang="ar-SA" dirty="0"/>
              <a:t>المُحْوَرُ الثَّالِثُ : المَنَاهِجُ الدِّرَاسِيَّةُ</a:t>
            </a:r>
          </a:p>
        </p:txBody>
      </p:sp>
    </p:spTree>
    <p:extLst>
      <p:ext uri="{BB962C8B-B14F-4D97-AF65-F5344CB8AC3E}">
        <p14:creationId xmlns:p14="http://schemas.microsoft.com/office/powerpoint/2010/main" val="1751821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r>
              <a:rPr lang="ar-SA" dirty="0"/>
              <a:t>إِنَّ تَطْبِيْقَ مَفْهُوْمِ الجَوْدَةِ الشَّامِلَةِ فِي التَّعْلِيْمِ يَنْبَغِي أَنْ يَشْمُلَ مُكَوِّنَاتِ المَنْهَجِ وَعَنَاصِرَهُ بِوَصْفِهِ بُؤْرَةَ العَمَلِيَّةِ التَّرْبَوِيَّةِ وَعَلِيْهِ يَتَأَسَّسُ تَحْقِيْقُ أَهْدَافِهَا لِذَلِكَ يَنْبَغِي لِلْمُؤَسَّسَةِ التَّعْلِيْمِيَّةِ الَّتِي تُطَبِّقُ مَفْهُومَ الجَوْدَةِ الشَّامِلَةِ أَنْ تُرَاعِيَ تَوَافِرَ الجَوْدَةِ لِلْمَرَامِي وَالَمَادَّةِ الدِّرَاسِيَّةِ, وَالطَّالِبِ وَالتَّدْرِيْسِيِّيْنَ, وَطَرَائِقِ التَّدْرِيْسِ </a:t>
            </a:r>
            <a:r>
              <a:rPr lang="ar-SA" dirty="0" smtClean="0"/>
              <a:t>:</a:t>
            </a:r>
            <a:endParaRPr lang="ar-S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653136"/>
            <a:ext cx="2120900"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163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62"/>
            <a:ext cx="8603432" cy="6843738"/>
          </a:xfrm>
        </p:spPr>
        <p:txBody>
          <a:bodyPr>
            <a:normAutofit/>
          </a:bodyPr>
          <a:lstStyle/>
          <a:p>
            <a:pPr marL="237744" lvl="2" indent="0">
              <a:buNone/>
            </a:pPr>
            <a:r>
              <a:rPr lang="ar-SA" sz="2200" dirty="0">
                <a:effectLst>
                  <a:outerShdw blurRad="38100" dist="38100" dir="2700000" algn="tl">
                    <a:srgbClr val="000000">
                      <a:alpha val="43137"/>
                    </a:srgbClr>
                  </a:outerShdw>
                </a:effectLst>
                <a:latin typeface="Andalus" pitchFamily="18" charset="-78"/>
                <a:cs typeface="Andalus" pitchFamily="18" charset="-78"/>
              </a:rPr>
              <a:t>المملكة العربية السعودية </a:t>
            </a:r>
            <a:endParaRPr lang="en-US" sz="2200" dirty="0">
              <a:effectLst>
                <a:outerShdw blurRad="38100" dist="38100" dir="2700000" algn="tl">
                  <a:srgbClr val="000000">
                    <a:alpha val="43137"/>
                  </a:srgbClr>
                </a:outerShdw>
              </a:effectLst>
              <a:latin typeface="Andalus" pitchFamily="18" charset="-78"/>
              <a:cs typeface="Andalus" pitchFamily="18" charset="-78"/>
            </a:endParaRPr>
          </a:p>
          <a:p>
            <a:pPr marL="237744" lvl="2" indent="0">
              <a:buNone/>
            </a:pPr>
            <a:r>
              <a:rPr lang="ar-SA" sz="2200" dirty="0">
                <a:effectLst>
                  <a:outerShdw blurRad="38100" dist="38100" dir="2700000" algn="tl">
                    <a:srgbClr val="000000">
                      <a:alpha val="43137"/>
                    </a:srgbClr>
                  </a:outerShdw>
                </a:effectLst>
                <a:latin typeface="Andalus" pitchFamily="18" charset="-78"/>
                <a:cs typeface="Andalus" pitchFamily="18" charset="-78"/>
              </a:rPr>
              <a:t>وزارة التعليم العالي</a:t>
            </a:r>
            <a:endParaRPr lang="en-US" sz="2200" dirty="0">
              <a:effectLst>
                <a:outerShdw blurRad="38100" dist="38100" dir="2700000" algn="tl">
                  <a:srgbClr val="000000">
                    <a:alpha val="43137"/>
                  </a:srgbClr>
                </a:outerShdw>
              </a:effectLst>
              <a:latin typeface="Andalus" pitchFamily="18" charset="-78"/>
              <a:cs typeface="Andalus" pitchFamily="18" charset="-78"/>
            </a:endParaRPr>
          </a:p>
          <a:p>
            <a:pPr marL="237744" lvl="2" indent="0">
              <a:buNone/>
            </a:pPr>
            <a:r>
              <a:rPr lang="ar-SA" sz="2200" dirty="0">
                <a:effectLst>
                  <a:outerShdw blurRad="38100" dist="38100" dir="2700000" algn="tl">
                    <a:srgbClr val="000000">
                      <a:alpha val="43137"/>
                    </a:srgbClr>
                  </a:outerShdw>
                </a:effectLst>
                <a:latin typeface="Andalus" pitchFamily="18" charset="-78"/>
                <a:cs typeface="Andalus" pitchFamily="18" charset="-78"/>
              </a:rPr>
              <a:t>جامعة المجمعة </a:t>
            </a:r>
            <a:endParaRPr lang="en-US" sz="2200" dirty="0">
              <a:effectLst>
                <a:outerShdw blurRad="38100" dist="38100" dir="2700000" algn="tl">
                  <a:srgbClr val="000000">
                    <a:alpha val="43137"/>
                  </a:srgbClr>
                </a:outerShdw>
              </a:effectLst>
              <a:latin typeface="Andalus" pitchFamily="18" charset="-78"/>
              <a:cs typeface="Andalus" pitchFamily="18" charset="-78"/>
            </a:endParaRPr>
          </a:p>
          <a:p>
            <a:pPr marL="237744" lvl="2" indent="0">
              <a:buNone/>
            </a:pPr>
            <a:r>
              <a:rPr lang="ar-SA" sz="2200" dirty="0">
                <a:effectLst>
                  <a:outerShdw blurRad="38100" dist="38100" dir="2700000" algn="tl">
                    <a:srgbClr val="000000">
                      <a:alpha val="43137"/>
                    </a:srgbClr>
                  </a:outerShdw>
                </a:effectLst>
                <a:latin typeface="Andalus" pitchFamily="18" charset="-78"/>
                <a:cs typeface="Andalus" pitchFamily="18" charset="-78"/>
              </a:rPr>
              <a:t>كلية التربية بالزلفي                                                                                                                                                   </a:t>
            </a:r>
            <a:endParaRPr lang="ar-SA" sz="7800" dirty="0" smtClean="0">
              <a:effectLst>
                <a:outerShdw blurRad="38100" dist="38100" dir="2700000" algn="tl">
                  <a:srgbClr val="000000">
                    <a:alpha val="43137"/>
                  </a:srgbClr>
                </a:outerShdw>
              </a:effectLst>
              <a:latin typeface="Andalus" pitchFamily="18" charset="-78"/>
              <a:cs typeface="Andalus" pitchFamily="18" charset="-78"/>
            </a:endParaRPr>
          </a:p>
          <a:p>
            <a:pPr marL="109728" indent="0" algn="ctr">
              <a:buNone/>
            </a:pPr>
            <a:r>
              <a:rPr lang="en-US" sz="7800" dirty="0">
                <a:effectLst>
                  <a:outerShdw blurRad="38100" dist="38100" dir="2700000" algn="tl">
                    <a:srgbClr val="000000">
                      <a:alpha val="43137"/>
                    </a:srgbClr>
                  </a:outerShdw>
                </a:effectLst>
                <a:latin typeface="Andalus" pitchFamily="18" charset="-78"/>
                <a:cs typeface="Andalus" pitchFamily="18" charset="-78"/>
              </a:rPr>
              <a:t>Quality </a:t>
            </a:r>
            <a:r>
              <a:rPr lang="en-US" sz="7800" dirty="0" smtClean="0">
                <a:effectLst>
                  <a:outerShdw blurRad="38100" dist="38100" dir="2700000" algn="tl">
                    <a:srgbClr val="000000">
                      <a:alpha val="43137"/>
                    </a:srgbClr>
                  </a:outerShdw>
                </a:effectLst>
                <a:latin typeface="Andalus" pitchFamily="18" charset="-78"/>
                <a:cs typeface="Andalus" pitchFamily="18" charset="-78"/>
              </a:rPr>
              <a:t>tests</a:t>
            </a:r>
            <a:endParaRPr lang="ar-SA" sz="7800" dirty="0" smtClean="0">
              <a:effectLst>
                <a:outerShdw blurRad="38100" dist="38100" dir="2700000" algn="tl">
                  <a:srgbClr val="000000">
                    <a:alpha val="43137"/>
                  </a:srgbClr>
                </a:outerShdw>
              </a:effectLst>
              <a:latin typeface="Andalus" pitchFamily="18" charset="-78"/>
              <a:cs typeface="Andalus" pitchFamily="18" charset="-78"/>
            </a:endParaRPr>
          </a:p>
          <a:p>
            <a:pPr marL="109728" indent="0" algn="ctr">
              <a:buNone/>
            </a:pPr>
            <a:r>
              <a:rPr lang="en-US" sz="3000" dirty="0">
                <a:effectLst>
                  <a:outerShdw blurRad="38100" dist="38100" dir="2700000" algn="tl">
                    <a:srgbClr val="000000">
                      <a:alpha val="43137"/>
                    </a:srgbClr>
                  </a:outerShdw>
                </a:effectLst>
                <a:latin typeface="Andalus" pitchFamily="18" charset="-78"/>
                <a:cs typeface="Andalus" pitchFamily="18" charset="-78"/>
              </a:rPr>
              <a:t>Ms. </a:t>
            </a:r>
            <a:r>
              <a:rPr lang="en-US" sz="3000" dirty="0" err="1">
                <a:effectLst>
                  <a:outerShdw blurRad="38100" dist="38100" dir="2700000" algn="tl">
                    <a:srgbClr val="000000">
                      <a:alpha val="43137"/>
                    </a:srgbClr>
                  </a:outerShdw>
                </a:effectLst>
                <a:latin typeface="Andalus" pitchFamily="18" charset="-78"/>
                <a:cs typeface="Andalus" pitchFamily="18" charset="-78"/>
              </a:rPr>
              <a:t>Najla</a:t>
            </a:r>
            <a:r>
              <a:rPr lang="en-US" sz="3000" dirty="0">
                <a:effectLst>
                  <a:outerShdw blurRad="38100" dist="38100" dir="2700000" algn="tl">
                    <a:srgbClr val="000000">
                      <a:alpha val="43137"/>
                    </a:srgbClr>
                  </a:outerShdw>
                </a:effectLst>
                <a:latin typeface="Andalus" pitchFamily="18" charset="-78"/>
                <a:cs typeface="Andalus" pitchFamily="18" charset="-78"/>
              </a:rPr>
              <a:t> Al </a:t>
            </a:r>
            <a:r>
              <a:rPr lang="en-US" sz="3000" dirty="0" err="1">
                <a:effectLst>
                  <a:outerShdw blurRad="38100" dist="38100" dir="2700000" algn="tl">
                    <a:srgbClr val="000000">
                      <a:alpha val="43137"/>
                    </a:srgbClr>
                  </a:outerShdw>
                </a:effectLst>
                <a:latin typeface="Andalus" pitchFamily="18" charset="-78"/>
                <a:cs typeface="Andalus" pitchFamily="18" charset="-78"/>
              </a:rPr>
              <a:t>Nafjan</a:t>
            </a:r>
            <a:r>
              <a:rPr lang="en-US" sz="3000" dirty="0">
                <a:effectLst>
                  <a:outerShdw blurRad="38100" dist="38100" dir="2700000" algn="tl">
                    <a:srgbClr val="000000">
                      <a:alpha val="43137"/>
                    </a:srgbClr>
                  </a:outerShdw>
                </a:effectLst>
                <a:latin typeface="Andalus" pitchFamily="18" charset="-78"/>
                <a:cs typeface="Andalus" pitchFamily="18" charset="-78"/>
              </a:rPr>
              <a:t> the Educational Science </a:t>
            </a:r>
            <a:r>
              <a:rPr lang="en-US" sz="3000" dirty="0" smtClean="0">
                <a:effectLst>
                  <a:outerShdw blurRad="38100" dist="38100" dir="2700000" algn="tl">
                    <a:srgbClr val="000000">
                      <a:alpha val="43137"/>
                    </a:srgbClr>
                  </a:outerShdw>
                </a:effectLst>
                <a:latin typeface="Andalus" pitchFamily="18" charset="-78"/>
                <a:cs typeface="Andalus" pitchFamily="18" charset="-78"/>
              </a:rPr>
              <a:t>Department</a:t>
            </a:r>
          </a:p>
          <a:p>
            <a:pPr marL="109728" indent="0" algn="ctr">
              <a:buNone/>
            </a:pPr>
            <a:r>
              <a:rPr lang="en-US" sz="3000" dirty="0">
                <a:effectLst>
                  <a:outerShdw blurRad="38100" dist="38100" dir="2700000" algn="tl">
                    <a:srgbClr val="000000">
                      <a:alpha val="43137"/>
                    </a:srgbClr>
                  </a:outerShdw>
                </a:effectLst>
                <a:latin typeface="Andalus" pitchFamily="18" charset="-78"/>
                <a:cs typeface="Andalus" pitchFamily="18" charset="-78"/>
              </a:rPr>
              <a:t>Dr. </a:t>
            </a:r>
            <a:r>
              <a:rPr lang="en-US" sz="3000" dirty="0" err="1">
                <a:effectLst>
                  <a:outerShdw blurRad="38100" dist="38100" dir="2700000" algn="tl">
                    <a:srgbClr val="000000">
                      <a:alpha val="43137"/>
                    </a:srgbClr>
                  </a:outerShdw>
                </a:effectLst>
                <a:latin typeface="Andalus" pitchFamily="18" charset="-78"/>
                <a:cs typeface="Andalus" pitchFamily="18" charset="-78"/>
              </a:rPr>
              <a:t>Nawal</a:t>
            </a:r>
            <a:r>
              <a:rPr lang="en-US" sz="3000" dirty="0">
                <a:effectLst>
                  <a:outerShdw blurRad="38100" dist="38100" dir="2700000" algn="tl">
                    <a:srgbClr val="000000">
                      <a:alpha val="43137"/>
                    </a:srgbClr>
                  </a:outerShdw>
                </a:effectLst>
                <a:latin typeface="Andalus" pitchFamily="18" charset="-78"/>
                <a:cs typeface="Andalus" pitchFamily="18" charset="-78"/>
              </a:rPr>
              <a:t> El </a:t>
            </a:r>
            <a:r>
              <a:rPr lang="en-US" sz="3000" dirty="0" err="1">
                <a:effectLst>
                  <a:outerShdw blurRad="38100" dist="38100" dir="2700000" algn="tl">
                    <a:srgbClr val="000000">
                      <a:alpha val="43137"/>
                    </a:srgbClr>
                  </a:outerShdw>
                </a:effectLst>
                <a:latin typeface="Andalus" pitchFamily="18" charset="-78"/>
                <a:cs typeface="Andalus" pitchFamily="18" charset="-78"/>
              </a:rPr>
              <a:t>Dasouqi</a:t>
            </a:r>
            <a:endParaRPr lang="en-US" sz="3000" dirty="0">
              <a:effectLst>
                <a:outerShdw blurRad="38100" dist="38100" dir="2700000" algn="tl">
                  <a:srgbClr val="000000">
                    <a:alpha val="43137"/>
                  </a:srgbClr>
                </a:outerShdw>
              </a:effectLst>
              <a:latin typeface="Andalus" pitchFamily="18" charset="-78"/>
              <a:cs typeface="Andalus" pitchFamily="18" charset="-78"/>
            </a:endParaRPr>
          </a:p>
          <a:p>
            <a:pPr marL="109728" indent="0" algn="ctr">
              <a:buNone/>
            </a:pPr>
            <a:r>
              <a:rPr lang="en-US" sz="3000" dirty="0">
                <a:effectLst>
                  <a:outerShdw blurRad="38100" dist="38100" dir="2700000" algn="tl">
                    <a:srgbClr val="000000">
                      <a:alpha val="43137"/>
                    </a:srgbClr>
                  </a:outerShdw>
                </a:effectLst>
                <a:latin typeface="Andalus" pitchFamily="18" charset="-78"/>
                <a:cs typeface="Andalus" pitchFamily="18" charset="-78"/>
              </a:rPr>
              <a:t>Assistant Professor Department of Arabic Language</a:t>
            </a:r>
          </a:p>
          <a:p>
            <a:pPr marL="109728" indent="0" algn="ctr">
              <a:buNone/>
            </a:pPr>
            <a:r>
              <a:rPr lang="en-US" sz="3000" dirty="0">
                <a:effectLst>
                  <a:outerShdw blurRad="38100" dist="38100" dir="2700000" algn="tl">
                    <a:srgbClr val="000000">
                      <a:alpha val="43137"/>
                    </a:srgbClr>
                  </a:outerShdw>
                </a:effectLst>
                <a:latin typeface="Andalus" pitchFamily="18" charset="-78"/>
                <a:cs typeface="Andalus" pitchFamily="18" charset="-78"/>
              </a:rPr>
              <a:t>Honorable and Accreditation Unit</a:t>
            </a:r>
          </a:p>
          <a:p>
            <a:pPr marL="109728" indent="0" algn="ctr">
              <a:buNone/>
            </a:pPr>
            <a:r>
              <a:rPr lang="en-US" sz="3000" dirty="0">
                <a:effectLst>
                  <a:outerShdw blurRad="38100" dist="38100" dir="2700000" algn="tl">
                    <a:srgbClr val="000000">
                      <a:alpha val="43137"/>
                    </a:srgbClr>
                  </a:outerShdw>
                </a:effectLst>
                <a:latin typeface="Andalus" pitchFamily="18" charset="-78"/>
                <a:cs typeface="Andalus" pitchFamily="18" charset="-78"/>
              </a:rPr>
              <a:t>College of Education </a:t>
            </a:r>
            <a:r>
              <a:rPr lang="en-US" sz="3000" dirty="0" err="1">
                <a:effectLst>
                  <a:outerShdw blurRad="38100" dist="38100" dir="2700000" algn="tl">
                    <a:srgbClr val="000000">
                      <a:alpha val="43137"/>
                    </a:srgbClr>
                  </a:outerShdw>
                </a:effectLst>
                <a:latin typeface="Andalus" pitchFamily="18" charset="-78"/>
                <a:cs typeface="Andalus" pitchFamily="18" charset="-78"/>
              </a:rPr>
              <a:t>Zulfi</a:t>
            </a:r>
            <a:endParaRPr lang="en-US" sz="3000" dirty="0">
              <a:effectLst>
                <a:outerShdw blurRad="38100" dist="38100" dir="2700000" algn="tl">
                  <a:srgbClr val="000000">
                    <a:alpha val="43137"/>
                  </a:srgbClr>
                </a:outerShdw>
              </a:effectLst>
              <a:latin typeface="Andalus" pitchFamily="18" charset="-78"/>
              <a:cs typeface="Andalus" pitchFamily="18" charset="-78"/>
            </a:endParaRPr>
          </a:p>
          <a:p>
            <a:pPr marL="109728" indent="0" algn="ctr">
              <a:buNone/>
            </a:pPr>
            <a:endParaRPr lang="ar-SA" sz="4400" dirty="0" smtClean="0">
              <a:effectLst>
                <a:outerShdw blurRad="38100" dist="38100" dir="2700000" algn="tl">
                  <a:srgbClr val="000000">
                    <a:alpha val="43137"/>
                  </a:srgbClr>
                </a:outerShdw>
              </a:effectLst>
              <a:latin typeface="Andalus" pitchFamily="18" charset="-78"/>
              <a:cs typeface="Andalus" pitchFamily="18"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728595"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791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10000"/>
          </a:bodyPr>
          <a:lstStyle/>
          <a:p>
            <a:r>
              <a:rPr lang="ar-SA" dirty="0"/>
              <a:t>أَوَّلا: جَوْدَةُ المَرَامِي</a:t>
            </a:r>
            <a:endParaRPr lang="en-US" dirty="0"/>
          </a:p>
          <a:p>
            <a:pPr algn="just"/>
            <a:r>
              <a:rPr lang="ar-SA" dirty="0"/>
              <a:t>إِنَّ المَرَامِي فِي ظِلِّ الجَوْدَةِ الشَّامِلَةِ لَا يَكْفِي أَنْ تُشْتَقُّ فِي ضَوْءِ الفَلْسَفَةِ التَّرْبَوِيَّةِ المُعْتَمَدَةِ وَالامكَانَيَّاتِ المُتَوَافِرِةِ وَخَصَائِصِ المُتَعَلِّمِيْنَ لِأَنَّهَا فِي ظِلِّ الجَوْدَةِ تَعْبِيْرٌ عَنْ مُتَطَلَّبَاتِ السُّوْقِ وَحَاجَاتِ المُجْتَمَعِ وَمَا يُرَادُ مِنَ المُؤَسَّسَةِ التَّعْلِيْمِيَّةِ، وَهَذَا يَقْتَضِي مَا يَأْتِي :</a:t>
            </a:r>
            <a:endParaRPr lang="en-US" dirty="0"/>
          </a:p>
          <a:p>
            <a:pPr algn="just"/>
            <a:r>
              <a:rPr lang="ar-SA" dirty="0"/>
              <a:t>1-إِجْرَاءُ مَسْحٍ دَقِيْقٍ لِحَاجَاتِ الأَفْرَادِ وَالمُجْتَمَعِ وَالمُؤَسَّسَاتِ مِنْ الخُرِيْجَيْنَ.</a:t>
            </a:r>
            <a:endParaRPr lang="en-US" dirty="0"/>
          </a:p>
          <a:p>
            <a:pPr algn="just"/>
            <a:r>
              <a:rPr lang="ar-SA" dirty="0"/>
              <a:t>2- تَحَرِّي المُوَاصَفَاتِ المَطْلُوْبةِ فِي المُتَخَرِّجِ مِنَ المُؤَسَّسَةِ التَّعْلِيْمِيَّةِ وَمَا يَتَوَقَّعَهُ المُجْتَمَعُ مِنْ مُوَاصَفَاتٍ فِي الخُرِّيْجِ .</a:t>
            </a:r>
            <a:endParaRPr lang="en-US" dirty="0"/>
          </a:p>
          <a:p>
            <a:pPr algn="just"/>
            <a:r>
              <a:rPr lang="ar-SA" dirty="0"/>
              <a:t>3- تَحَرِّي مَا يَتَوَقَّعَهُ الطَّلَبَةُ أَنْفُسُهِمُ مِنْ خِدْمَةٍ تَعْلِيْمِيَّةٍ دَاخِلَ </a:t>
            </a:r>
            <a:r>
              <a:rPr lang="ar-SA" dirty="0" smtClean="0"/>
              <a:t>الجامعة </a:t>
            </a:r>
            <a:endParaRPr lang="en-US" dirty="0"/>
          </a:p>
          <a:p>
            <a:pPr algn="just"/>
            <a:r>
              <a:rPr lang="ar-SA" dirty="0"/>
              <a:t>4- تَحْدِيْدُ المَرَامِي الَّتِي تُغَطَّي مُتَطَلَّبَاتِ المُجْتَمَعِ وَتَوَقُّعَاتِهِ وَمُتَطَلَّبَاتِ المُتَعَلِّمِيْنَ بِحَيْثِ :</a:t>
            </a:r>
            <a:endParaRPr lang="en-US" dirty="0"/>
          </a:p>
        </p:txBody>
      </p:sp>
    </p:spTree>
    <p:extLst>
      <p:ext uri="{BB962C8B-B14F-4D97-AF65-F5344CB8AC3E}">
        <p14:creationId xmlns:p14="http://schemas.microsoft.com/office/powerpoint/2010/main" val="1751475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16632"/>
            <a:ext cx="8229600" cy="6741368"/>
          </a:xfrm>
        </p:spPr>
        <p:txBody>
          <a:bodyPr>
            <a:normAutofit/>
          </a:bodyPr>
          <a:lstStyle/>
          <a:p>
            <a:r>
              <a:rPr lang="ar-SA" dirty="0"/>
              <a:t> </a:t>
            </a:r>
            <a:endParaRPr lang="en-US" dirty="0"/>
          </a:p>
          <a:p>
            <a:r>
              <a:rPr lang="ar-SA" dirty="0"/>
              <a:t>أ- تَعْكِسُ حَاَجَاتِ سُوْقِ العَمَلِ.</a:t>
            </a:r>
            <a:endParaRPr lang="en-US" dirty="0"/>
          </a:p>
          <a:p>
            <a:r>
              <a:rPr lang="ar-SA" dirty="0" err="1"/>
              <a:t>ب_تَعْكِسُ</a:t>
            </a:r>
            <a:r>
              <a:rPr lang="ar-SA" dirty="0"/>
              <a:t> مُتَطَلَّبَاتِ المُجْتَمَعِ والمُوَاصَفَاتِ الَّتِي يُرِيْدُهَا</a:t>
            </a:r>
            <a:endParaRPr lang="en-US" dirty="0"/>
          </a:p>
          <a:p>
            <a:r>
              <a:rPr lang="ar-SA" dirty="0"/>
              <a:t>ج_ تَعْكِسُ مُتَطَلَّبَاتِ المُتَعَلِّمِيْنَ وَتَوَقُّعَاتِهِمُ.</a:t>
            </a:r>
            <a:endParaRPr lang="en-US" dirty="0"/>
          </a:p>
          <a:p>
            <a:r>
              <a:rPr lang="ar-SA" dirty="0" err="1"/>
              <a:t>د_تَعْكِسُ</a:t>
            </a:r>
            <a:r>
              <a:rPr lang="ar-SA" dirty="0"/>
              <a:t> مُتَطَلَّبَاتِ مُقَدِّمَي الخِدْمَةِ فِي المُؤَسَّسَةِ التَّعْلِيْمِيَّةِ.</a:t>
            </a:r>
            <a:endParaRPr lang="en-US" dirty="0"/>
          </a:p>
          <a:p>
            <a:r>
              <a:rPr lang="ar-SA" dirty="0"/>
              <a:t>ه_ تُتِيْحُ أَفْضَلَ اسْتِثْمَارٍ لِمَصَادِرِ المَعْلُوْمَاتِ فِي المُؤَسَّسَةِ التَّعْلِيْمِيَّةِ .</a:t>
            </a:r>
            <a:endParaRPr lang="en-US" dirty="0"/>
          </a:p>
          <a:p>
            <a:r>
              <a:rPr lang="ar-SA" dirty="0"/>
              <a:t>و_ تُتِيْحُ أَفْضَلَ اسْتِثْمَارٍ لِلْوَقْتِ .</a:t>
            </a:r>
            <a:endParaRPr lang="en-US" dirty="0"/>
          </a:p>
          <a:p>
            <a:r>
              <a:rPr lang="ar-SA" dirty="0" err="1"/>
              <a:t>ز_تَتَّسِمُ</a:t>
            </a:r>
            <a:r>
              <a:rPr lang="ar-SA" dirty="0"/>
              <a:t> بِالوَاقِعِيَّةِ وَإِمْكَانَيَّةِ التَّحْقِيْقِ.</a:t>
            </a:r>
            <a:endParaRPr lang="en-US" dirty="0"/>
          </a:p>
          <a:p>
            <a:r>
              <a:rPr lang="ar-SA" dirty="0" err="1"/>
              <a:t>ح_تُوَفِرُ</a:t>
            </a:r>
            <a:r>
              <a:rPr lang="ar-SA" dirty="0"/>
              <a:t> الفُرَصَ لِاخْتِزَالِ الكُلْفَةِ وَالجُهْدِ </a:t>
            </a:r>
            <a:r>
              <a:rPr lang="ar-SA" dirty="0" smtClean="0"/>
              <a:t>المَبْذُوْلِ.</a:t>
            </a:r>
            <a:endParaRPr lang="en-US" dirty="0"/>
          </a:p>
          <a:p>
            <a:r>
              <a:rPr lang="ar-SA" dirty="0"/>
              <a:t>5- تَغَيُّرُ المَرَامِي تَبَعَاً لِتَغَيُّرِ مُتَطَلَّبَاتِ سُوْقِ العَمَلِ وَمُتَطَلَّبَاتِ العَصْرِ، إِذْ لَا يَنْبَغِي بَقَاءُ المَرَامِي ثَابِتَةً مُدَّةً طَوِيْلَةً لِأَنَّ طَبِيْعَةَ التَّطَوِّرِ الَّذِي يَحْصُلُ فِي الحَيِاةِ بِمِجِالَاتِهاَ كَافَّةٍ تَتَّسِمُ بَالسَّرْعَةِ والتَّعْقِيْدِ وَلِمُوَاكَبَةِ هَذَا التَّطَوِّرِ؛ لَابُدَّ مِنْ تَعْدِيْلِ مَرَامِي مَنَاهِجِ التَّعْلِيْمِ بَيْنَ الحِيْنِ وَالآخِرِ </a:t>
            </a:r>
          </a:p>
        </p:txBody>
      </p:sp>
    </p:spTree>
    <p:extLst>
      <p:ext uri="{BB962C8B-B14F-4D97-AF65-F5344CB8AC3E}">
        <p14:creationId xmlns:p14="http://schemas.microsoft.com/office/powerpoint/2010/main" val="3663305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r>
              <a:rPr lang="ar-SA" dirty="0"/>
              <a:t>ثَانِيَاً : جَوْدَةُ المُحْتَوَى (الَمَادَّةُ الدِّرَاسِيَّةُ):</a:t>
            </a:r>
            <a:endParaRPr lang="en-US" dirty="0"/>
          </a:p>
          <a:p>
            <a:r>
              <a:rPr lang="ar-SA" dirty="0"/>
              <a:t>إِنَّ الحُكْمَ عَلَى جَوْدَةِ الَمَادَّةِ مِنْ مَنْظُوْرِ الجَوْدَةِ الشَّامِلَةِ يَكُوْنُ مِنْ طَرِيْقِ:</a:t>
            </a:r>
            <a:endParaRPr lang="en-US" dirty="0"/>
          </a:p>
          <a:p>
            <a:r>
              <a:rPr lang="ar-SA" dirty="0"/>
              <a:t>1-اسْتِجَابَةُ الَمَادَّةِ لِلْمُتَغَيِّرَاتِ المَعْرِفِيَّةِ وَالتَّكْنُوْلُوْجِيَّةِ.</a:t>
            </a:r>
            <a:endParaRPr lang="en-US" dirty="0"/>
          </a:p>
          <a:p>
            <a:r>
              <a:rPr lang="ar-SA" dirty="0"/>
              <a:t>2-مَا تُوَفِّرُ لِلْطَّالِبِ مِنْ تَوْجِيْهٍ فِي الدِّرَاسَةِ وَالبَحْثِ.</a:t>
            </a:r>
            <a:endParaRPr lang="en-US" dirty="0"/>
          </a:p>
          <a:p>
            <a:r>
              <a:rPr lang="ar-SA" dirty="0"/>
              <a:t>3-تَوْفِيْرُهَا الأَنْشِطَةِ التَّعْلِيْمِيَّةِ الَّتِي تَجْعَلُ الطَّالِبَ مِحْوَرَ الاهْتِمَامِ فِي العَمَلِيَّةِ التَّعْلِيْمِيَّةِ</a:t>
            </a:r>
            <a:endParaRPr lang="en-US" dirty="0"/>
          </a:p>
          <a:p>
            <a:r>
              <a:rPr lang="ar-SA" dirty="0"/>
              <a:t>4-قدرتها عَلَى خلق اتجاهات وَقَدرات ومهارات عِنْدَ الطَّلَبَة </a:t>
            </a:r>
            <a:r>
              <a:rPr lang="ar-SA" dirty="0" err="1"/>
              <a:t>يتطلبها</a:t>
            </a:r>
            <a:r>
              <a:rPr lang="ar-SA" dirty="0"/>
              <a:t> سوق العَمَل</a:t>
            </a:r>
            <a:endParaRPr lang="en-US" dirty="0"/>
          </a:p>
          <a:p>
            <a:r>
              <a:rPr lang="ar-SA" dirty="0"/>
              <a:t>5-اسْهَامُهَا فِي زِيَادَةِ وَعْيِّ الطَّلَبَةِ وَثَقَافَتِهِمُ.</a:t>
            </a:r>
            <a:endParaRPr lang="en-US" dirty="0"/>
          </a:p>
          <a:p>
            <a:r>
              <a:rPr lang="ar-SA" dirty="0"/>
              <a:t>6-اسْهَامُهَا فِي تَنْمِيَةِ الَقَدْرَةِ عَلَى التَّحْصِيْلِ الذَّاتِيِّ لِلْمَعْلُوْمَاتِ مِنْ طَرِيْقِ البَحْثِ وَالتَّقَصِّي</a:t>
            </a:r>
            <a:endParaRPr lang="en-US" dirty="0"/>
          </a:p>
          <a:p>
            <a:endParaRPr lang="ar-SA" dirty="0"/>
          </a:p>
        </p:txBody>
      </p:sp>
    </p:spTree>
    <p:extLst>
      <p:ext uri="{BB962C8B-B14F-4D97-AF65-F5344CB8AC3E}">
        <p14:creationId xmlns:p14="http://schemas.microsoft.com/office/powerpoint/2010/main" val="151169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332656"/>
            <a:ext cx="8229600" cy="5674635"/>
          </a:xfrm>
        </p:spPr>
        <p:txBody>
          <a:bodyPr>
            <a:normAutofit/>
          </a:bodyPr>
          <a:lstStyle/>
          <a:p>
            <a:r>
              <a:rPr lang="ar-SA" dirty="0"/>
              <a:t>ثَالِثَاً: جَوْدَةُ </a:t>
            </a:r>
            <a:r>
              <a:rPr lang="ar-SA" dirty="0" smtClean="0"/>
              <a:t>الهيئة التدريسية:</a:t>
            </a:r>
            <a:endParaRPr lang="en-US" dirty="0"/>
          </a:p>
          <a:p>
            <a:r>
              <a:rPr lang="ar-SA" dirty="0"/>
              <a:t>مِنَ المَعْرُوْفِ أَنَّ </a:t>
            </a:r>
            <a:r>
              <a:rPr lang="ar-SA" dirty="0" smtClean="0"/>
              <a:t>المدرسين </a:t>
            </a:r>
            <a:r>
              <a:rPr lang="ar-SA" dirty="0"/>
              <a:t>يُشَكِّلُوْنَ رِكْنَاً أَسَاسَاً فِي المَنْهَجِ وَيُمَثِّلُوْنَ مَدْخَلَاً مُؤَثِّرَاً فِي نِظَامِ المَنْهَجِ لِمَا لَهُمُ مِنْ دَوْرٍ كَبِيْرٍ فِي انْجَازِ عَمَلِيَاتِ المَنْهَجِ, وَتَحْقِيْقِ مَرَامِي المُؤَسَّسَةِ التَّعْلِيْمِيَّةِ وَأَنَّ جَوْدَةَ التَّدْرِيْسِيَّ مِنْ مَنْظُوْرِ الجَوْدَةِ الشَّامِلَةِ لِلْمَنْهَجِ تَعْنِي :</a:t>
            </a:r>
            <a:endParaRPr lang="en-US" dirty="0"/>
          </a:p>
          <a:p>
            <a:r>
              <a:rPr lang="ar-SA" dirty="0"/>
              <a:t>- جَوْدَةُ تَأْهِيْلِهِ العِلْمِيِّ عَلَى وِفْقِ مَفْهُومِ الجَوْدَةِ.</a:t>
            </a:r>
            <a:endParaRPr lang="en-US" dirty="0"/>
          </a:p>
          <a:p>
            <a:r>
              <a:rPr lang="ar-SA" dirty="0"/>
              <a:t>-جَوْدَةُ تَأْهِيْلِهِ السُّلُوْكِيِّ وَالِمَهنِيِّ.</a:t>
            </a:r>
            <a:endParaRPr lang="en-US" dirty="0"/>
          </a:p>
          <a:p>
            <a:r>
              <a:rPr lang="ar-SA" dirty="0"/>
              <a:t>- جَوْدَةُ تَأْهِيْلِهِ الثَّقَافِيِّ .</a:t>
            </a:r>
            <a:endParaRPr lang="en-US" dirty="0"/>
          </a:p>
          <a:p>
            <a:r>
              <a:rPr lang="ar-SA" dirty="0"/>
              <a:t>- جَوْدَةُ تَزْوِيْدِهِ بِثَقَافَةِ الجَوْدَةِ الشَّامِلَةِ.</a:t>
            </a:r>
            <a:endParaRPr lang="en-US" dirty="0"/>
          </a:p>
          <a:p>
            <a:r>
              <a:rPr lang="ar-SA" dirty="0"/>
              <a:t>-جَوْدَةُ الخِبْرَاتِ الَّتِي يَمْتَلِكُهَا.</a:t>
            </a:r>
            <a:endParaRPr lang="en-US" dirty="0"/>
          </a:p>
          <a:p>
            <a:r>
              <a:rPr lang="ar-SA" dirty="0"/>
              <a:t>-إِيْمَانُهُ بِالفَلْسَفَةِ الَّتِي يَتَبَنَّاهَا المَنْهَجُ القَائِمَةُ عَلَى مَفْهُوْمِ الجَوْدَةِ الشَّامِلَةِ(الحاج وآخران</a:t>
            </a:r>
          </a:p>
        </p:txBody>
      </p:sp>
    </p:spTree>
    <p:extLst>
      <p:ext uri="{BB962C8B-B14F-4D97-AF65-F5344CB8AC3E}">
        <p14:creationId xmlns:p14="http://schemas.microsoft.com/office/powerpoint/2010/main" val="1433777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60648"/>
            <a:ext cx="8229600" cy="5746643"/>
          </a:xfrm>
        </p:spPr>
        <p:txBody>
          <a:bodyPr>
            <a:normAutofit fontScale="92500" lnSpcReduction="10000"/>
          </a:bodyPr>
          <a:lstStyle/>
          <a:p>
            <a:pPr algn="just"/>
            <a:r>
              <a:rPr lang="ar-SA" dirty="0"/>
              <a:t>رَابِعَاً: جَوْدَةُ الطَّالِبِ</a:t>
            </a:r>
            <a:endParaRPr lang="en-US" dirty="0"/>
          </a:p>
          <a:p>
            <a:pPr algn="just"/>
            <a:r>
              <a:rPr lang="ar-SA" dirty="0"/>
              <a:t>الطَّالِبُ فِي ظِلِّ المَفْهُوْمِ الحَدِيْثِ لِلْمَنْهَجِ يُعَدُّ مُحْوَرُ العَمَلِيَّةِ التَّعْلِيْمِيَّةِ الَّتِي يُرَادُ مِنْهَا تَأْهِيْلُهُ مَعْرِفِيَّاً وَجِسْمِيَّاً وَوِجْدَانِيَّاً (نَفْسِيَّاً) لِلْتَعَامُلِ مَعَ الحَيَاةِ وَمُتَطَلَّبَاتِهَا وَلِكِي تَتَحَقَّقُ الجَوْدَةُ لِلْطَّالِب وَتَعَلُّمَهَ لَابُدَّ مِنْ أَنْ يَمْتَازَ بِالخَصَائِصِ الآتِيَةِ :</a:t>
            </a:r>
            <a:endParaRPr lang="en-US" dirty="0"/>
          </a:p>
          <a:p>
            <a:pPr algn="just"/>
            <a:r>
              <a:rPr lang="ar-SA" dirty="0"/>
              <a:t>1-الانْدِفَاعُ، وَالرَّغْبَةُ فِي </a:t>
            </a:r>
            <a:r>
              <a:rPr lang="ar-SA" dirty="0" smtClean="0"/>
              <a:t>التَّعَلُّمِ، </a:t>
            </a:r>
            <a:endParaRPr lang="en-US" dirty="0"/>
          </a:p>
          <a:p>
            <a:pPr algn="just"/>
            <a:r>
              <a:rPr lang="ar-SA" dirty="0"/>
              <a:t>2-القِيَامُ بِدَوْرِ المُكْتَشِفِ بِمَعْنَى أَنَّ الطَّالِبَ المُجْتَهِدَ هُوَ الَّذِي يَتَعَلَّمُ بِالاكْتِشَافِ عَلَى وِفْقِ قُدْرَاتِهِ العَقْلِيَّةِ </a:t>
            </a:r>
            <a:r>
              <a:rPr lang="ar-SA" dirty="0" err="1"/>
              <a:t>وَالمَهَارِيَّةِ</a:t>
            </a:r>
            <a:r>
              <a:rPr lang="ar-SA" dirty="0"/>
              <a:t>.</a:t>
            </a:r>
            <a:endParaRPr lang="en-US" dirty="0"/>
          </a:p>
          <a:p>
            <a:pPr algn="just"/>
            <a:r>
              <a:rPr lang="ar-SA" dirty="0"/>
              <a:t>3-التَّجْرِيْبُ وَالمُمَارَسَةُ، وَهَذَا يَعْنِي أَنَّ الطَّالِبَ الجِيِّدَ هُوَ الَّذِي يَتَعَلَّمُ بِالتَّجْرِيْبِ وَالاسْتِقْرَاءِ وَإِنْ تَكُوْنَ لَهُ رَغْبَةٌ جَامِحَةٌ لِلْتَعَلُّمِ مِنْ طَرِيْقِ إِجْرَاءِ التَّجَارُبِ وَاكْتِشَافِ الحَقَائِقِ مِنْ طَرِيْقِهَا.</a:t>
            </a:r>
            <a:endParaRPr lang="en-US" dirty="0"/>
          </a:p>
          <a:p>
            <a:pPr algn="just"/>
            <a:r>
              <a:rPr lang="ar-SA" dirty="0"/>
              <a:t>4-التَّعَلُّمُ بِالبَحْثِ المُسْتَنِدِ إِلَى التَّشَاوِرِ وَالتَّعَاوِنِ مَعَ </a:t>
            </a:r>
            <a:r>
              <a:rPr lang="ar-SA" dirty="0" smtClean="0"/>
              <a:t>الهيئة التدريسية .</a:t>
            </a:r>
            <a:endParaRPr lang="en-US" dirty="0"/>
          </a:p>
          <a:p>
            <a:pPr algn="just"/>
            <a:r>
              <a:rPr lang="ar-SA" dirty="0"/>
              <a:t>5-التَّعَلُّمُ بِالمُنَاقَشَةِ، وَالحِوَارِ الهَادِفِ، وَالتَّفَاعِلِ الايْجَابِيِّ بَيْنَهُ وَبَيْنَ </a:t>
            </a:r>
            <a:r>
              <a:rPr lang="ar-SA" dirty="0" smtClean="0"/>
              <a:t>عضو هيئة التدريس، </a:t>
            </a:r>
            <a:r>
              <a:rPr lang="ar-SA" dirty="0"/>
              <a:t>وَبَيْنَه وَبَيْنَ </a:t>
            </a:r>
            <a:r>
              <a:rPr lang="ar-SA" dirty="0" smtClean="0"/>
              <a:t>الطَّلَبَةِ.</a:t>
            </a:r>
            <a:endParaRPr lang="en-US" dirty="0"/>
          </a:p>
          <a:p>
            <a:pPr algn="just"/>
            <a:r>
              <a:rPr lang="ar-SA" dirty="0"/>
              <a:t>6-الَقَدْرَةُ عَلَى اسْتِثْمَارِ مَعَارِفِهِ السَّابِقَةِ فِي التَّعَلُّمِ </a:t>
            </a:r>
            <a:r>
              <a:rPr lang="ar-SA" dirty="0" smtClean="0"/>
              <a:t>الجَدِيْد</a:t>
            </a:r>
          </a:p>
          <a:p>
            <a:pPr algn="just"/>
            <a:r>
              <a:rPr lang="ar-SA" dirty="0" smtClean="0"/>
              <a:t>.</a:t>
            </a:r>
            <a:endParaRPr lang="en-US" dirty="0"/>
          </a:p>
          <a:p>
            <a:endParaRPr lang="ar-SA" dirty="0"/>
          </a:p>
        </p:txBody>
      </p:sp>
    </p:spTree>
    <p:extLst>
      <p:ext uri="{BB962C8B-B14F-4D97-AF65-F5344CB8AC3E}">
        <p14:creationId xmlns:p14="http://schemas.microsoft.com/office/powerpoint/2010/main" val="2458020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683568" y="2924944"/>
            <a:ext cx="8229600" cy="1143000"/>
          </a:xfrm>
        </p:spPr>
        <p:txBody>
          <a:bodyPr>
            <a:noAutofit/>
          </a:bodyPr>
          <a:lstStyle/>
          <a:p>
            <a:pPr algn="ctr"/>
            <a:r>
              <a:rPr lang="ar-SA" sz="8000" dirty="0" smtClean="0"/>
              <a:t>جودة الاختبارات </a:t>
            </a:r>
            <a:endParaRPr lang="ar-SA" sz="8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072292"/>
            <a:ext cx="187220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086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4784"/>
            <a:ext cx="8229600" cy="4522507"/>
          </a:xfrm>
        </p:spPr>
        <p:txBody>
          <a:bodyPr>
            <a:normAutofit/>
          </a:bodyPr>
          <a:lstStyle/>
          <a:p>
            <a:pPr algn="just"/>
            <a:r>
              <a:rPr lang="ar-SA" dirty="0"/>
              <a:t>تعتبر الاختبارات وسيلة من الوسائل الهامة التي يعول عليها في قياس وتقويم قدرات الطلاب ، ومعرفة مدى مستواهم التحصيلي ، هذا من ناحية ، ومن ناحية أخرى يتم بوساطتها </a:t>
            </a:r>
            <a:r>
              <a:rPr lang="ar-SA" dirty="0" smtClean="0"/>
              <a:t>الوقوف </a:t>
            </a:r>
            <a:r>
              <a:rPr lang="ar-SA" dirty="0"/>
              <a:t>على مدى تحقيق الأهداف السلوكية ، أو النواتج التعليمية ، وما يقدمه المعلم من نشاطات تعليمية مختلفة تساعد على رفع الكفايات التحصيلية لدى الطلاب ، لذلك </a:t>
            </a:r>
            <a:r>
              <a:rPr lang="ar-SA" dirty="0" smtClean="0"/>
              <a:t>يحرص على </a:t>
            </a:r>
            <a:r>
              <a:rPr lang="ar-SA" dirty="0"/>
              <a:t>أن تكون </a:t>
            </a:r>
            <a:r>
              <a:rPr lang="ar-SA" dirty="0" smtClean="0"/>
              <a:t>ذات </a:t>
            </a:r>
            <a:r>
              <a:rPr lang="ar-SA" dirty="0"/>
              <a:t>كفاءة عالية في عملية القياس والتقويم ، </a:t>
            </a:r>
            <a:r>
              <a:rPr lang="ar-SA" dirty="0" smtClean="0"/>
              <a:t>و</a:t>
            </a:r>
            <a:endParaRPr lang="ar-SA" dirty="0"/>
          </a:p>
        </p:txBody>
      </p:sp>
    </p:spTree>
    <p:extLst>
      <p:ext uri="{BB962C8B-B14F-4D97-AF65-F5344CB8AC3E}">
        <p14:creationId xmlns:p14="http://schemas.microsoft.com/office/powerpoint/2010/main" val="388274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r>
              <a:rPr lang="ar-SA" sz="3000" b="1" dirty="0"/>
              <a:t>أهداف الاختبارات :</a:t>
            </a:r>
            <a:endParaRPr lang="en-US" sz="3000" b="1" dirty="0"/>
          </a:p>
          <a:p>
            <a:r>
              <a:rPr lang="ar-SA" dirty="0"/>
              <a:t>       على ضوء المفهوم المعاصر للاختبارات سواء أكانت نصف فصلية أو فصلية يمكن تحقيق عدد من الأهداف نجملها في التالي :</a:t>
            </a:r>
            <a:endParaRPr lang="en-US" dirty="0"/>
          </a:p>
          <a:p>
            <a:r>
              <a:rPr lang="ar-SA" dirty="0"/>
              <a:t>1 ـ قياس مستوى تحصيل الطلاب العلمي ، وتحديد نقاط القوة والضعف لديهم .</a:t>
            </a:r>
            <a:endParaRPr lang="en-US" dirty="0"/>
          </a:p>
          <a:p>
            <a:r>
              <a:rPr lang="ar-SA" dirty="0"/>
              <a:t>2 ـ تصنيف الطلاب في مجموعات ، وقياس مستوى تقدمهم في المادة .</a:t>
            </a:r>
            <a:endParaRPr lang="en-US" dirty="0"/>
          </a:p>
          <a:p>
            <a:r>
              <a:rPr lang="ar-SA" dirty="0"/>
              <a:t>3 ـ التنبؤ بأدائهم في المستقبل .</a:t>
            </a:r>
            <a:endParaRPr lang="en-US" dirty="0"/>
          </a:p>
          <a:p>
            <a:r>
              <a:rPr lang="ar-SA" dirty="0"/>
              <a:t>4 ـ الكشف عن الفروق الفردية بين الطلاب سواء المتفوقون منهم ، أم العاديون أم </a:t>
            </a:r>
            <a:r>
              <a:rPr lang="ar-SA" dirty="0" err="1"/>
              <a:t>بطيئو</a:t>
            </a:r>
            <a:r>
              <a:rPr lang="ar-SA" dirty="0"/>
              <a:t> التعليم .</a:t>
            </a:r>
            <a:endParaRPr lang="en-US" dirty="0"/>
          </a:p>
          <a:p>
            <a:r>
              <a:rPr lang="ar-SA" dirty="0" smtClean="0"/>
              <a:t>5 </a:t>
            </a:r>
            <a:r>
              <a:rPr lang="ar-SA" dirty="0"/>
              <a:t>ـ التعرف على مجالات التطوير للمناهج والبرامج والمقررات الدراسية .</a:t>
            </a:r>
            <a:endParaRPr lang="en-US" dirty="0"/>
          </a:p>
          <a:p>
            <a:endParaRPr lang="ar-SA" dirty="0"/>
          </a:p>
        </p:txBody>
      </p:sp>
    </p:spTree>
    <p:extLst>
      <p:ext uri="{BB962C8B-B14F-4D97-AF65-F5344CB8AC3E}">
        <p14:creationId xmlns:p14="http://schemas.microsoft.com/office/powerpoint/2010/main" val="1645409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069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645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630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 y="27384"/>
            <a:ext cx="9144000" cy="6858000"/>
          </a:xfrm>
        </p:spPr>
      </p:pic>
    </p:spTree>
    <p:extLst>
      <p:ext uri="{BB962C8B-B14F-4D97-AF65-F5344CB8AC3E}">
        <p14:creationId xmlns:p14="http://schemas.microsoft.com/office/powerpoint/2010/main" val="3023473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136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lnSpc>
                <a:spcPct val="90000"/>
              </a:lnSpc>
              <a:buNone/>
            </a:pPr>
            <a:r>
              <a:rPr lang="ar-SA" sz="2800" b="1" dirty="0">
                <a:solidFill>
                  <a:srgbClr val="3C41A8"/>
                </a:solidFill>
                <a:ea typeface="AdvertisingMedium"/>
                <a:cs typeface="AdvertisingMedium"/>
              </a:rPr>
              <a:t>عملية شاملة وهادفة تشتمل على </a:t>
            </a:r>
            <a:r>
              <a:rPr lang="ar-SA" sz="2800" b="1" dirty="0" smtClean="0">
                <a:solidFill>
                  <a:srgbClr val="3C41A8"/>
                </a:solidFill>
                <a:ea typeface="AdvertisingMedium"/>
                <a:cs typeface="AdvertisingMedium"/>
              </a:rPr>
              <a:t>:القياس ،والتشخيص ،وإصدار </a:t>
            </a:r>
            <a:r>
              <a:rPr lang="ar-SA" sz="2800" b="1" dirty="0">
                <a:solidFill>
                  <a:srgbClr val="3C41A8"/>
                </a:solidFill>
                <a:ea typeface="AdvertisingMedium"/>
                <a:cs typeface="AdvertisingMedium"/>
              </a:rPr>
              <a:t>الحكم للوصول </a:t>
            </a:r>
            <a:r>
              <a:rPr lang="ar-SA" sz="2800" b="1" dirty="0" smtClean="0">
                <a:solidFill>
                  <a:srgbClr val="3C41A8"/>
                </a:solidFill>
                <a:ea typeface="AdvertisingMedium"/>
                <a:cs typeface="AdvertisingMedium"/>
              </a:rPr>
              <a:t>إلى العلاج </a:t>
            </a:r>
            <a:r>
              <a:rPr lang="ar-SA" sz="2800" b="1" dirty="0">
                <a:solidFill>
                  <a:srgbClr val="3C41A8"/>
                </a:solidFill>
                <a:ea typeface="AdvertisingMedium"/>
                <a:cs typeface="AdvertisingMedium"/>
              </a:rPr>
              <a:t>الملائم </a:t>
            </a:r>
            <a:r>
              <a:rPr lang="ar-SA" sz="2800" b="1" dirty="0" smtClean="0">
                <a:solidFill>
                  <a:srgbClr val="3C41A8"/>
                </a:solidFill>
                <a:ea typeface="AdvertisingMedium"/>
                <a:cs typeface="AdvertisingMedium"/>
              </a:rPr>
              <a:t>بغية تعديل </a:t>
            </a:r>
            <a:r>
              <a:rPr lang="ar-SA" sz="2800" b="1" dirty="0">
                <a:solidFill>
                  <a:srgbClr val="3C41A8"/>
                </a:solidFill>
                <a:ea typeface="AdvertisingMedium"/>
                <a:cs typeface="AdvertisingMedium"/>
              </a:rPr>
              <a:t>مسار العملية التعليمية وتحسين نتائجها </a:t>
            </a:r>
            <a:r>
              <a:rPr lang="ar-SA" sz="2800" b="1" dirty="0" smtClean="0">
                <a:solidFill>
                  <a:srgbClr val="3C41A8"/>
                </a:solidFill>
                <a:ea typeface="AdvertisingMedium"/>
                <a:cs typeface="AdvertisingMedium"/>
              </a:rPr>
              <a:t>.</a:t>
            </a:r>
            <a:endParaRPr lang="en-US" sz="2800" b="1" dirty="0">
              <a:solidFill>
                <a:srgbClr val="3C41A8"/>
              </a:solidFill>
              <a:ea typeface="AdvertisingMedium"/>
              <a:cs typeface="AdvertisingMedium"/>
            </a:endParaRPr>
          </a:p>
          <a:p>
            <a:pPr algn="just">
              <a:lnSpc>
                <a:spcPct val="90000"/>
              </a:lnSpc>
              <a:buNone/>
            </a:pPr>
            <a:endParaRPr lang="ar-SA" sz="2800" b="1" dirty="0">
              <a:solidFill>
                <a:srgbClr val="3C41A8"/>
              </a:solidFill>
              <a:ea typeface="AdvertisingMedium"/>
              <a:cs typeface="AdvertisingMedium"/>
            </a:endParaRPr>
          </a:p>
          <a:p>
            <a:pPr algn="just">
              <a:lnSpc>
                <a:spcPct val="90000"/>
              </a:lnSpc>
              <a:buNone/>
            </a:pPr>
            <a:r>
              <a:rPr lang="en-US" sz="2800" b="1" dirty="0">
                <a:solidFill>
                  <a:srgbClr val="3C41A8"/>
                </a:solidFill>
                <a:ea typeface="AdvertisingMedium"/>
                <a:cs typeface="AdvertisingMedium"/>
              </a:rPr>
              <a:t>	</a:t>
            </a:r>
            <a:r>
              <a:rPr lang="ar-SA" sz="2800" b="1" dirty="0">
                <a:solidFill>
                  <a:srgbClr val="3C41A8"/>
                </a:solidFill>
                <a:ea typeface="AdvertisingMedium"/>
                <a:cs typeface="AdvertisingMedium"/>
              </a:rPr>
              <a:t>تحديد مستوى </a:t>
            </a:r>
            <a:r>
              <a:rPr lang="ar-SA" sz="2800" b="1" dirty="0" smtClean="0">
                <a:solidFill>
                  <a:srgbClr val="3C41A8"/>
                </a:solidFill>
                <a:ea typeface="AdvertisingMedium"/>
                <a:cs typeface="AdvertisingMedium"/>
              </a:rPr>
              <a:t>الأداء </a:t>
            </a:r>
            <a:r>
              <a:rPr lang="ar-SA" sz="2800" b="1" dirty="0">
                <a:solidFill>
                  <a:srgbClr val="3C41A8"/>
                </a:solidFill>
                <a:ea typeface="AdvertisingMedium"/>
                <a:cs typeface="AdvertisingMedium"/>
              </a:rPr>
              <a:t>الذي وصل </a:t>
            </a:r>
            <a:r>
              <a:rPr lang="ar-SA" sz="2800" b="1" dirty="0" smtClean="0">
                <a:solidFill>
                  <a:srgbClr val="3C41A8"/>
                </a:solidFill>
                <a:ea typeface="AdvertisingMedium"/>
                <a:cs typeface="AdvertisingMedium"/>
              </a:rPr>
              <a:t>إليه الطالب  </a:t>
            </a:r>
            <a:r>
              <a:rPr lang="ar-SA" sz="2800" b="1" dirty="0">
                <a:solidFill>
                  <a:srgbClr val="3C41A8"/>
                </a:solidFill>
                <a:ea typeface="AdvertisingMedium"/>
                <a:cs typeface="AdvertisingMedium"/>
              </a:rPr>
              <a:t>وتحديد  </a:t>
            </a:r>
            <a:r>
              <a:rPr lang="ar-SA" sz="2800" b="1" dirty="0" smtClean="0">
                <a:solidFill>
                  <a:srgbClr val="3C41A8"/>
                </a:solidFill>
                <a:ea typeface="AdvertisingMedium"/>
                <a:cs typeface="AdvertisingMedium"/>
              </a:rPr>
              <a:t>نقاط ضعفه وقوته ثم </a:t>
            </a:r>
            <a:r>
              <a:rPr lang="ar-SA" sz="2800" b="1" dirty="0">
                <a:solidFill>
                  <a:srgbClr val="3C41A8"/>
                </a:solidFill>
                <a:ea typeface="AdvertisingMedium"/>
                <a:cs typeface="AdvertisingMedium"/>
              </a:rPr>
              <a:t>العمل على </a:t>
            </a:r>
            <a:r>
              <a:rPr lang="ar-SA" sz="2800" b="1" dirty="0" smtClean="0">
                <a:solidFill>
                  <a:srgbClr val="3C41A8"/>
                </a:solidFill>
                <a:ea typeface="AdvertisingMedium"/>
                <a:cs typeface="AdvertisingMedium"/>
              </a:rPr>
              <a:t>إصلاح </a:t>
            </a:r>
            <a:r>
              <a:rPr lang="ar-SA" sz="2800" b="1" dirty="0">
                <a:solidFill>
                  <a:srgbClr val="3C41A8"/>
                </a:solidFill>
                <a:ea typeface="AdvertisingMedium"/>
                <a:cs typeface="AdvertisingMedium"/>
              </a:rPr>
              <a:t>هذا الضعف  </a:t>
            </a:r>
            <a:r>
              <a:rPr lang="ar-SA" sz="2800" b="1" dirty="0" smtClean="0">
                <a:solidFill>
                  <a:srgbClr val="3C41A8"/>
                </a:solidFill>
                <a:ea typeface="AdvertisingMedium"/>
                <a:cs typeface="AdvertisingMedium"/>
              </a:rPr>
              <a:t>.</a:t>
            </a:r>
            <a:endParaRPr lang="ar-SA" sz="2800" b="1" dirty="0">
              <a:solidFill>
                <a:srgbClr val="3C41A8"/>
              </a:solidFill>
              <a:ea typeface="AdvertisingMedium"/>
              <a:cs typeface="AdvertisingMedium"/>
            </a:endParaRPr>
          </a:p>
        </p:txBody>
      </p:sp>
      <p:sp>
        <p:nvSpPr>
          <p:cNvPr id="3" name="عنوان 2"/>
          <p:cNvSpPr>
            <a:spLocks noGrp="1"/>
          </p:cNvSpPr>
          <p:nvPr>
            <p:ph type="title"/>
          </p:nvPr>
        </p:nvSpPr>
        <p:spPr/>
        <p:txBody>
          <a:bodyPr/>
          <a:lstStyle/>
          <a:p>
            <a:pPr algn="ctr"/>
            <a:r>
              <a:rPr lang="ar-SA" dirty="0" smtClean="0">
                <a:solidFill>
                  <a:schemeClr val="accent4"/>
                </a:solidFill>
              </a:rPr>
              <a:t>تعريف التقويم</a:t>
            </a:r>
            <a:r>
              <a:rPr lang="ar-SA" dirty="0" smtClean="0"/>
              <a:t> </a:t>
            </a:r>
            <a:endParaRPr lang="ar-SA" dirty="0"/>
          </a:p>
        </p:txBody>
      </p:sp>
    </p:spTree>
    <p:extLst>
      <p:ext uri="{BB962C8B-B14F-4D97-AF65-F5344CB8AC3E}">
        <p14:creationId xmlns:p14="http://schemas.microsoft.com/office/powerpoint/2010/main" val="27589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pPr marL="274320" indent="-274320" algn="just">
              <a:lnSpc>
                <a:spcPct val="80000"/>
              </a:lnSpc>
              <a:buClr>
                <a:schemeClr val="accent3"/>
              </a:buClr>
              <a:buFont typeface="Wingdings 2"/>
              <a:buChar char=""/>
              <a:defRPr/>
            </a:pPr>
            <a:r>
              <a:rPr lang="ar-SA" sz="2800" b="1" dirty="0">
                <a:solidFill>
                  <a:srgbClr val="3C41A8"/>
                </a:solidFill>
                <a:cs typeface="AdvertisingMedium" pitchFamily="2" charset="-78"/>
              </a:rPr>
              <a:t>التقويم وسيلة وليس غاية في حد ذاته. </a:t>
            </a:r>
          </a:p>
          <a:p>
            <a:pPr marL="274320" indent="-274320" algn="just">
              <a:lnSpc>
                <a:spcPct val="80000"/>
              </a:lnSpc>
              <a:buClr>
                <a:schemeClr val="accent3"/>
              </a:buClr>
              <a:buFont typeface="Wingdings 2"/>
              <a:buChar char=""/>
              <a:defRPr/>
            </a:pPr>
            <a:r>
              <a:rPr lang="ar-SA" sz="2800" b="1" dirty="0" smtClean="0">
                <a:solidFill>
                  <a:srgbClr val="3C41A8"/>
                </a:solidFill>
                <a:cs typeface="AdvertisingMedium" pitchFamily="2" charset="-78"/>
              </a:rPr>
              <a:t>يحتاج التقويم إلى معلومات و </a:t>
            </a:r>
            <a:r>
              <a:rPr lang="ar-SA" sz="2800" b="1" dirty="0">
                <a:solidFill>
                  <a:srgbClr val="3C41A8"/>
                </a:solidFill>
                <a:cs typeface="AdvertisingMedium" pitchFamily="2" charset="-78"/>
              </a:rPr>
              <a:t>بيانات </a:t>
            </a:r>
            <a:r>
              <a:rPr lang="ar-SA" sz="2800" b="1" dirty="0" smtClean="0">
                <a:solidFill>
                  <a:srgbClr val="3C41A8"/>
                </a:solidFill>
                <a:cs typeface="AdvertisingMedium" pitchFamily="2" charset="-78"/>
              </a:rPr>
              <a:t>وحقائق </a:t>
            </a:r>
            <a:r>
              <a:rPr lang="ar-SA" sz="2800" b="1" dirty="0">
                <a:solidFill>
                  <a:srgbClr val="3C41A8"/>
                </a:solidFill>
                <a:cs typeface="AdvertisingMedium" pitchFamily="2" charset="-78"/>
              </a:rPr>
              <a:t>. </a:t>
            </a:r>
          </a:p>
          <a:p>
            <a:pPr marL="274320" indent="-274320" algn="just">
              <a:lnSpc>
                <a:spcPct val="80000"/>
              </a:lnSpc>
              <a:buClr>
                <a:schemeClr val="accent3"/>
              </a:buClr>
              <a:buFont typeface="Wingdings 2"/>
              <a:buChar char=""/>
              <a:defRPr/>
            </a:pPr>
            <a:r>
              <a:rPr lang="ar-SA" sz="2800" b="1" dirty="0">
                <a:solidFill>
                  <a:srgbClr val="3C41A8"/>
                </a:solidFill>
                <a:cs typeface="AdvertisingMedium" pitchFamily="2" charset="-78"/>
              </a:rPr>
              <a:t>التقويم عملية مخططة </a:t>
            </a:r>
            <a:r>
              <a:rPr lang="ar-SA" sz="2800" b="1" dirty="0" smtClean="0">
                <a:solidFill>
                  <a:srgbClr val="3C41A8"/>
                </a:solidFill>
                <a:cs typeface="AdvertisingMedium" pitchFamily="2" charset="-78"/>
              </a:rPr>
              <a:t> لها ،وليست </a:t>
            </a:r>
            <a:r>
              <a:rPr lang="ar-SA" sz="2800" b="1" dirty="0">
                <a:solidFill>
                  <a:srgbClr val="3C41A8"/>
                </a:solidFill>
                <a:cs typeface="AdvertisingMedium" pitchFamily="2" charset="-78"/>
              </a:rPr>
              <a:t>عملية عشوائية . </a:t>
            </a:r>
          </a:p>
          <a:p>
            <a:pPr marL="274320" indent="-274320" algn="just">
              <a:lnSpc>
                <a:spcPct val="80000"/>
              </a:lnSpc>
              <a:buClr>
                <a:schemeClr val="accent3"/>
              </a:buClr>
              <a:buFont typeface="Wingdings 2"/>
              <a:buChar char=""/>
              <a:defRPr/>
            </a:pPr>
            <a:r>
              <a:rPr lang="ar-SA" sz="2800" b="1" dirty="0">
                <a:solidFill>
                  <a:srgbClr val="3C41A8"/>
                </a:solidFill>
                <a:cs typeface="AdvertisingMedium" pitchFamily="2" charset="-78"/>
              </a:rPr>
              <a:t>يتم الاستناد </a:t>
            </a:r>
            <a:r>
              <a:rPr lang="ar-SA" sz="2800" b="1" dirty="0" smtClean="0">
                <a:solidFill>
                  <a:srgbClr val="3C41A8"/>
                </a:solidFill>
                <a:cs typeface="AdvertisingMedium" pitchFamily="2" charset="-78"/>
              </a:rPr>
              <a:t>إلى معايير مقننه </a:t>
            </a:r>
            <a:r>
              <a:rPr lang="ar-SA" sz="2800" b="1" dirty="0">
                <a:solidFill>
                  <a:srgbClr val="3C41A8"/>
                </a:solidFill>
                <a:cs typeface="AdvertisingMedium" pitchFamily="2" charset="-78"/>
              </a:rPr>
              <a:t>عند التقييم بهدف التقويم. </a:t>
            </a:r>
          </a:p>
          <a:p>
            <a:pPr marL="274320" indent="-274320" algn="just">
              <a:lnSpc>
                <a:spcPct val="80000"/>
              </a:lnSpc>
              <a:buClr>
                <a:schemeClr val="accent3"/>
              </a:buClr>
              <a:buFont typeface="Wingdings 2"/>
              <a:buChar char=""/>
              <a:defRPr/>
            </a:pPr>
            <a:r>
              <a:rPr lang="ar-SA" sz="2800" b="1" dirty="0" smtClean="0">
                <a:solidFill>
                  <a:srgbClr val="3C41A8"/>
                </a:solidFill>
                <a:cs typeface="AdvertisingMedium" pitchFamily="2" charset="-78"/>
              </a:rPr>
              <a:t>هو وسيلة إلى تطوير </a:t>
            </a:r>
            <a:r>
              <a:rPr lang="ar-SA" sz="2800" b="1" dirty="0">
                <a:solidFill>
                  <a:srgbClr val="3C41A8"/>
                </a:solidFill>
                <a:cs typeface="AdvertisingMedium" pitchFamily="2" charset="-78"/>
              </a:rPr>
              <a:t>وتحسين </a:t>
            </a:r>
            <a:r>
              <a:rPr lang="ar-SA" sz="2800" b="1" dirty="0" smtClean="0">
                <a:solidFill>
                  <a:srgbClr val="3C41A8"/>
                </a:solidFill>
                <a:cs typeface="AdvertisingMedium" pitchFamily="2" charset="-78"/>
              </a:rPr>
              <a:t>الأداء </a:t>
            </a:r>
            <a:r>
              <a:rPr lang="ar-SA" sz="2800" b="1" dirty="0">
                <a:solidFill>
                  <a:srgbClr val="3C41A8"/>
                </a:solidFill>
                <a:cs typeface="AdvertisingMedium" pitchFamily="2" charset="-78"/>
              </a:rPr>
              <a:t>. </a:t>
            </a:r>
          </a:p>
          <a:p>
            <a:pPr marL="274320" indent="-274320" algn="just">
              <a:lnSpc>
                <a:spcPct val="80000"/>
              </a:lnSpc>
              <a:buClr>
                <a:schemeClr val="accent3"/>
              </a:buClr>
              <a:buFont typeface="Wingdings 2"/>
              <a:buChar char=""/>
              <a:defRPr/>
            </a:pPr>
            <a:r>
              <a:rPr lang="ar-SA" sz="2800" b="1" dirty="0">
                <a:solidFill>
                  <a:srgbClr val="3C41A8"/>
                </a:solidFill>
                <a:cs typeface="AdvertisingMedium" pitchFamily="2" charset="-78"/>
              </a:rPr>
              <a:t>عملية مستمرة طوال العام </a:t>
            </a:r>
            <a:r>
              <a:rPr lang="ar-SA" sz="2800" b="1" dirty="0" smtClean="0">
                <a:solidFill>
                  <a:srgbClr val="3C41A8"/>
                </a:solidFill>
                <a:cs typeface="AdvertisingMedium" pitchFamily="2" charset="-78"/>
              </a:rPr>
              <a:t>الدراسي .</a:t>
            </a:r>
            <a:endParaRPr lang="ar-SA" sz="2800" b="1" dirty="0">
              <a:solidFill>
                <a:srgbClr val="3C41A8"/>
              </a:solidFill>
              <a:cs typeface="AdvertisingMedium" pitchFamily="2" charset="-78"/>
            </a:endParaRPr>
          </a:p>
          <a:p>
            <a:pPr marL="274320" indent="-274320" algn="just">
              <a:lnSpc>
                <a:spcPct val="80000"/>
              </a:lnSpc>
              <a:buClr>
                <a:schemeClr val="accent3"/>
              </a:buClr>
              <a:buFont typeface="Wingdings 2"/>
              <a:buChar char=""/>
              <a:defRPr/>
            </a:pPr>
            <a:r>
              <a:rPr lang="ar-SA" sz="2800" b="1" dirty="0">
                <a:solidFill>
                  <a:srgbClr val="3C41A8"/>
                </a:solidFill>
                <a:cs typeface="AdvertisingMedium" pitchFamily="2" charset="-78"/>
              </a:rPr>
              <a:t>تتوقف نتائج التقويم على جودة ودقة الأدوات المستخدمة . </a:t>
            </a:r>
          </a:p>
          <a:p>
            <a:pPr marL="274320" indent="-274320" algn="just">
              <a:lnSpc>
                <a:spcPct val="80000"/>
              </a:lnSpc>
              <a:buClr>
                <a:schemeClr val="accent3"/>
              </a:buClr>
              <a:buFont typeface="Wingdings 2"/>
              <a:buChar char=""/>
              <a:defRPr/>
            </a:pPr>
            <a:r>
              <a:rPr lang="ar-SA" sz="2800" b="1" dirty="0">
                <a:solidFill>
                  <a:srgbClr val="3C41A8"/>
                </a:solidFill>
                <a:cs typeface="AdvertisingMedium" pitchFamily="2" charset="-78"/>
              </a:rPr>
              <a:t>يشمل جميع الجوانب المستهدف تقيمها وتقويمها . </a:t>
            </a:r>
          </a:p>
          <a:p>
            <a:pPr marL="274320" indent="-274320" algn="just">
              <a:lnSpc>
                <a:spcPct val="80000"/>
              </a:lnSpc>
              <a:buClr>
                <a:schemeClr val="accent3"/>
              </a:buClr>
              <a:buFont typeface="Wingdings 2"/>
              <a:buChar char=""/>
              <a:defRPr/>
            </a:pPr>
            <a:r>
              <a:rPr lang="ar-SA" sz="2800" b="1" dirty="0">
                <a:solidFill>
                  <a:srgbClr val="3C41A8"/>
                </a:solidFill>
                <a:cs typeface="AdvertisingMedium" pitchFamily="2" charset="-78"/>
              </a:rPr>
              <a:t>تتعدد الأساليب وتنوع </a:t>
            </a:r>
            <a:r>
              <a:rPr lang="ar-SA" sz="2800" b="1" dirty="0" smtClean="0">
                <a:solidFill>
                  <a:srgbClr val="3C41A8"/>
                </a:solidFill>
                <a:cs typeface="AdvertisingMedium" pitchFamily="2" charset="-78"/>
              </a:rPr>
              <a:t>الأدوات </a:t>
            </a:r>
            <a:r>
              <a:rPr lang="ar-SA" sz="2800" b="1" dirty="0">
                <a:solidFill>
                  <a:srgbClr val="3C41A8"/>
                </a:solidFill>
                <a:cs typeface="AdvertisingMedium" pitchFamily="2" charset="-78"/>
              </a:rPr>
              <a:t>المستخدمة </a:t>
            </a:r>
            <a:r>
              <a:rPr lang="ar-SA" sz="2800" b="1" dirty="0" smtClean="0">
                <a:solidFill>
                  <a:srgbClr val="3C41A8"/>
                </a:solidFill>
                <a:cs typeface="AdvertisingMedium" pitchFamily="2" charset="-78"/>
              </a:rPr>
              <a:t>في </a:t>
            </a:r>
            <a:r>
              <a:rPr lang="ar-SA" sz="2800" b="1" dirty="0">
                <a:solidFill>
                  <a:srgbClr val="3C41A8"/>
                </a:solidFill>
                <a:cs typeface="AdvertisingMedium" pitchFamily="2" charset="-78"/>
              </a:rPr>
              <a:t>إ</a:t>
            </a:r>
            <a:r>
              <a:rPr lang="ar-SA" sz="2800" b="1" dirty="0" smtClean="0">
                <a:solidFill>
                  <a:srgbClr val="3C41A8"/>
                </a:solidFill>
                <a:cs typeface="AdvertisingMedium" pitchFamily="2" charset="-78"/>
              </a:rPr>
              <a:t>طاره </a:t>
            </a:r>
            <a:r>
              <a:rPr lang="ar-SA" sz="2800" b="1" dirty="0">
                <a:solidFill>
                  <a:srgbClr val="3C41A8"/>
                </a:solidFill>
                <a:cs typeface="AdvertisingMedium" pitchFamily="2" charset="-78"/>
              </a:rPr>
              <a:t>. </a:t>
            </a:r>
          </a:p>
          <a:p>
            <a:pPr marL="274320" indent="-274320" algn="just">
              <a:lnSpc>
                <a:spcPct val="80000"/>
              </a:lnSpc>
              <a:buClr>
                <a:schemeClr val="accent3"/>
              </a:buClr>
              <a:buFont typeface="Wingdings 2"/>
              <a:buChar char=""/>
              <a:defRPr/>
            </a:pPr>
            <a:r>
              <a:rPr lang="ar-SA" sz="2800" b="1" dirty="0">
                <a:solidFill>
                  <a:srgbClr val="3C41A8"/>
                </a:solidFill>
                <a:cs typeface="AdvertisingMedium" pitchFamily="2" charset="-78"/>
              </a:rPr>
              <a:t>عملية فنية </a:t>
            </a:r>
            <a:r>
              <a:rPr lang="ar-SA" sz="2800" b="1" dirty="0" smtClean="0">
                <a:solidFill>
                  <a:srgbClr val="3C41A8"/>
                </a:solidFill>
                <a:cs typeface="AdvertisingMedium" pitchFamily="2" charset="-78"/>
              </a:rPr>
              <a:t>ينبغي </a:t>
            </a:r>
            <a:r>
              <a:rPr lang="ar-SA" sz="2800" b="1" dirty="0">
                <a:solidFill>
                  <a:srgbClr val="3C41A8"/>
                </a:solidFill>
                <a:cs typeface="AdvertisingMedium" pitchFamily="2" charset="-78"/>
              </a:rPr>
              <a:t>أن يقوم بها </a:t>
            </a:r>
            <a:r>
              <a:rPr lang="ar-SA" sz="2800" b="1" dirty="0" smtClean="0">
                <a:solidFill>
                  <a:srgbClr val="3C41A8"/>
                </a:solidFill>
                <a:cs typeface="AdvertisingMedium" pitchFamily="2" charset="-78"/>
              </a:rPr>
              <a:t>أفراد لهم خبرات كافية .</a:t>
            </a:r>
          </a:p>
          <a:p>
            <a:pPr marL="0" indent="0" algn="just">
              <a:lnSpc>
                <a:spcPct val="80000"/>
              </a:lnSpc>
              <a:buClr>
                <a:schemeClr val="accent3"/>
              </a:buClr>
              <a:buNone/>
              <a:defRPr/>
            </a:pPr>
            <a:r>
              <a:rPr lang="ar-SA" sz="2800" b="1" dirty="0" smtClean="0">
                <a:solidFill>
                  <a:srgbClr val="3C41A8"/>
                </a:solidFill>
                <a:cs typeface="AdvertisingMedium" pitchFamily="2" charset="-78"/>
              </a:rPr>
              <a:t> </a:t>
            </a:r>
            <a:endParaRPr lang="ar-SA" sz="2800" b="1" dirty="0">
              <a:solidFill>
                <a:srgbClr val="3C41A8"/>
              </a:solidFill>
              <a:cs typeface="AdvertisingMedium" pitchFamily="2" charset="-78"/>
            </a:endParaRPr>
          </a:p>
          <a:p>
            <a:pPr marL="274320" indent="-274320" algn="just">
              <a:lnSpc>
                <a:spcPct val="80000"/>
              </a:lnSpc>
              <a:buClr>
                <a:schemeClr val="accent3"/>
              </a:buClr>
              <a:buFont typeface="Wingdings 2"/>
              <a:buChar char=""/>
              <a:defRPr/>
            </a:pPr>
            <a:r>
              <a:rPr lang="ar-SA" sz="2800" b="1" dirty="0">
                <a:solidFill>
                  <a:srgbClr val="3C41A8"/>
                </a:solidFill>
                <a:cs typeface="AdvertisingMedium" pitchFamily="2" charset="-78"/>
              </a:rPr>
              <a:t>تستخدم </a:t>
            </a:r>
            <a:r>
              <a:rPr lang="ar-SA" sz="2800" b="1" dirty="0" smtClean="0">
                <a:solidFill>
                  <a:srgbClr val="3C41A8"/>
                </a:solidFill>
                <a:cs typeface="AdvertisingMedium" pitchFamily="2" charset="-78"/>
              </a:rPr>
              <a:t>في إطاره أدوات مقننة </a:t>
            </a:r>
            <a:r>
              <a:rPr lang="ar-SA" sz="2800" b="1" dirty="0">
                <a:solidFill>
                  <a:srgbClr val="3C41A8"/>
                </a:solidFill>
                <a:cs typeface="AdvertisingMedium" pitchFamily="2" charset="-78"/>
              </a:rPr>
              <a:t>تتصف بالصدق والثبات </a:t>
            </a:r>
            <a:r>
              <a:rPr lang="ar-SA" sz="2800" b="1" dirty="0" smtClean="0">
                <a:solidFill>
                  <a:srgbClr val="3C41A8"/>
                </a:solidFill>
                <a:cs typeface="AdvertisingMedium" pitchFamily="2" charset="-78"/>
              </a:rPr>
              <a:t>والموضوعية.</a:t>
            </a:r>
            <a:endParaRPr lang="en-US" sz="1100" dirty="0"/>
          </a:p>
          <a:p>
            <a:endParaRPr lang="ar-SA" dirty="0"/>
          </a:p>
        </p:txBody>
      </p:sp>
      <p:sp>
        <p:nvSpPr>
          <p:cNvPr id="3" name="عنوان 2"/>
          <p:cNvSpPr>
            <a:spLocks noGrp="1"/>
          </p:cNvSpPr>
          <p:nvPr>
            <p:ph type="title"/>
          </p:nvPr>
        </p:nvSpPr>
        <p:spPr/>
        <p:txBody>
          <a:bodyPr/>
          <a:lstStyle/>
          <a:p>
            <a:pPr algn="ctr"/>
            <a:r>
              <a:rPr lang="ar-SA" sz="4400" dirty="0">
                <a:ln w="900" cmpd="sng">
                  <a:solidFill>
                    <a:schemeClr val="accent1">
                      <a:satMod val="190000"/>
                      <a:alpha val="55000"/>
                    </a:schemeClr>
                  </a:solidFill>
                  <a:prstDash val="solid"/>
                </a:ln>
                <a:solidFill>
                  <a:schemeClr val="accent4">
                    <a:lumMod val="60000"/>
                    <a:lumOff val="40000"/>
                  </a:schemeClr>
                </a:solidFill>
                <a:effectLst>
                  <a:innerShdw blurRad="101600" dist="76200" dir="5400000">
                    <a:schemeClr val="accent1">
                      <a:satMod val="190000"/>
                      <a:tint val="100000"/>
                      <a:alpha val="74000"/>
                    </a:schemeClr>
                  </a:innerShdw>
                </a:effectLst>
                <a:latin typeface="Angsana New" pitchFamily="18" charset="-34"/>
                <a:cs typeface="khalaad al-arabeh" pitchFamily="2" charset="-78"/>
              </a:rPr>
              <a:t>أسس ومبادئ </a:t>
            </a:r>
            <a:r>
              <a:rPr lang="ar-SA" sz="4400" dirty="0" smtClean="0">
                <a:ln w="900" cmpd="sng">
                  <a:solidFill>
                    <a:schemeClr val="accent1">
                      <a:satMod val="190000"/>
                      <a:alpha val="55000"/>
                    </a:schemeClr>
                  </a:solidFill>
                  <a:prstDash val="solid"/>
                </a:ln>
                <a:solidFill>
                  <a:schemeClr val="accent4">
                    <a:lumMod val="60000"/>
                    <a:lumOff val="40000"/>
                  </a:schemeClr>
                </a:solidFill>
                <a:effectLst>
                  <a:innerShdw blurRad="101600" dist="76200" dir="5400000">
                    <a:schemeClr val="accent1">
                      <a:satMod val="190000"/>
                      <a:tint val="100000"/>
                      <a:alpha val="74000"/>
                    </a:schemeClr>
                  </a:innerShdw>
                </a:effectLst>
                <a:latin typeface="Angsana New" pitchFamily="18" charset="-34"/>
                <a:cs typeface="khalaad al-arabeh" pitchFamily="2" charset="-78"/>
              </a:rPr>
              <a:t>التقويم</a:t>
            </a:r>
            <a:endParaRPr lang="ar-SA" dirty="0"/>
          </a:p>
        </p:txBody>
      </p:sp>
    </p:spTree>
    <p:extLst>
      <p:ext uri="{BB962C8B-B14F-4D97-AF65-F5344CB8AC3E}">
        <p14:creationId xmlns:p14="http://schemas.microsoft.com/office/powerpoint/2010/main" val="3623584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9552" y="116632"/>
            <a:ext cx="8229600" cy="4738538"/>
          </a:xfrm>
        </p:spPr>
        <p:txBody>
          <a:bodyPr>
            <a:normAutofit fontScale="90000"/>
          </a:bodyPr>
          <a:lstStyle/>
          <a:p>
            <a:pPr algn="r">
              <a:defRPr/>
            </a:pPr>
            <a:r>
              <a:rPr lang="ar-SA" sz="4000" dirty="0" smtClean="0">
                <a:effectLst>
                  <a:outerShdw blurRad="38100" dist="38100" dir="2700000" algn="tl">
                    <a:srgbClr val="FFFFFF"/>
                  </a:outerShdw>
                </a:effectLst>
              </a:rPr>
              <a:t>إذا كان </a:t>
            </a:r>
            <a:r>
              <a:rPr lang="ar-JO" sz="4000" dirty="0" smtClean="0">
                <a:effectLst>
                  <a:outerShdw blurRad="38100" dist="38100" dir="2700000" algn="tl">
                    <a:srgbClr val="FFFFFF"/>
                  </a:outerShdw>
                </a:effectLst>
              </a:rPr>
              <a:t>الهدف </a:t>
            </a:r>
            <a:r>
              <a:rPr lang="ar-JO" sz="4000" dirty="0">
                <a:effectLst>
                  <a:outerShdw blurRad="38100" dist="38100" dir="2700000" algn="tl">
                    <a:srgbClr val="FFFFFF"/>
                  </a:outerShdw>
                </a:effectLst>
              </a:rPr>
              <a:t>الأساسي للعملية التربوية هو: </a:t>
            </a:r>
            <a:br>
              <a:rPr lang="ar-JO" sz="4000" dirty="0">
                <a:effectLst>
                  <a:outerShdw blurRad="38100" dist="38100" dir="2700000" algn="tl">
                    <a:srgbClr val="FFFFFF"/>
                  </a:outerShdw>
                </a:effectLst>
              </a:rPr>
            </a:br>
            <a:r>
              <a:rPr lang="ar-JO" sz="3600" dirty="0">
                <a:effectLst>
                  <a:outerShdw blurRad="38100" dist="38100" dir="2700000" algn="tl">
                    <a:srgbClr val="FFFFFF"/>
                  </a:outerShdw>
                </a:effectLst>
              </a:rPr>
              <a:t>	 </a:t>
            </a:r>
            <a:r>
              <a:rPr lang="ar-JO" sz="4400" dirty="0">
                <a:solidFill>
                  <a:srgbClr val="FF0000"/>
                </a:solidFill>
                <a:effectLst>
                  <a:outerShdw blurRad="38100" dist="38100" dir="2700000" algn="tl">
                    <a:srgbClr val="000000"/>
                  </a:outerShdw>
                </a:effectLst>
              </a:rPr>
              <a:t>إحداث تغييرات معرفية ووجدانية وسلوكية مرغوب فيها. </a:t>
            </a:r>
            <a:r>
              <a:rPr lang="en-US" sz="4400" dirty="0">
                <a:solidFill>
                  <a:srgbClr val="FF0000"/>
                </a:solidFill>
                <a:effectLst>
                  <a:outerShdw blurRad="38100" dist="38100" dir="2700000" algn="tl">
                    <a:srgbClr val="000000"/>
                  </a:outerShdw>
                </a:effectLst>
              </a:rPr>
              <a:t/>
            </a:r>
            <a:br>
              <a:rPr lang="en-US" sz="4400" dirty="0">
                <a:solidFill>
                  <a:srgbClr val="FF0000"/>
                </a:solidFill>
                <a:effectLst>
                  <a:outerShdw blurRad="38100" dist="38100" dir="2700000" algn="tl">
                    <a:srgbClr val="000000"/>
                  </a:outerShdw>
                </a:effectLst>
              </a:rPr>
            </a:br>
            <a:r>
              <a:rPr lang="ar-SA" sz="4400" dirty="0" smtClean="0">
                <a:solidFill>
                  <a:srgbClr val="FF0000"/>
                </a:solidFill>
                <a:effectLst>
                  <a:outerShdw blurRad="38100" dist="38100" dir="2700000" algn="tl">
                    <a:srgbClr val="000000"/>
                  </a:outerShdw>
                </a:effectLst>
              </a:rPr>
              <a:t>فإن </a:t>
            </a:r>
            <a:r>
              <a:rPr lang="ar-JO" sz="4400" dirty="0" smtClean="0">
                <a:effectLst>
                  <a:outerShdw blurRad="38100" dist="38100" dir="2700000" algn="tl">
                    <a:srgbClr val="FFFFFF"/>
                  </a:outerShdw>
                </a:effectLst>
              </a:rPr>
              <a:t>الدور </a:t>
            </a:r>
            <a:r>
              <a:rPr lang="ar-JO" sz="4400" dirty="0">
                <a:effectLst>
                  <a:outerShdw blurRad="38100" dist="38100" dir="2700000" algn="tl">
                    <a:srgbClr val="FFFFFF"/>
                  </a:outerShdw>
                </a:effectLst>
              </a:rPr>
              <a:t>الرئيسي الذي يقوم به التقويم هو</a:t>
            </a:r>
            <a:r>
              <a:rPr lang="ar-JO" sz="4400" dirty="0" smtClean="0">
                <a:effectLst>
                  <a:outerShdw blurRad="38100" dist="38100" dir="2700000" algn="tl">
                    <a:srgbClr val="FFFFFF"/>
                  </a:outerShdw>
                </a:effectLst>
              </a:rPr>
              <a:t>:</a:t>
            </a:r>
            <a:r>
              <a:rPr lang="en-US" sz="4400" dirty="0" smtClean="0">
                <a:effectLst>
                  <a:outerShdw blurRad="38100" dist="38100" dir="2700000" algn="tl">
                    <a:srgbClr val="FFFFFF"/>
                  </a:outerShdw>
                </a:effectLst>
              </a:rPr>
              <a:t/>
            </a:r>
            <a:br>
              <a:rPr lang="en-US" sz="4400" dirty="0" smtClean="0">
                <a:effectLst>
                  <a:outerShdw blurRad="38100" dist="38100" dir="2700000" algn="tl">
                    <a:srgbClr val="FFFFFF"/>
                  </a:outerShdw>
                </a:effectLst>
              </a:rPr>
            </a:br>
            <a:r>
              <a:rPr lang="ar-JO" sz="4400" dirty="0">
                <a:solidFill>
                  <a:srgbClr val="FF0000"/>
                </a:solidFill>
                <a:effectLst>
                  <a:outerShdw blurRad="38100" dist="38100" dir="2700000" algn="tl">
                    <a:srgbClr val="000000"/>
                  </a:outerShdw>
                </a:effectLst>
              </a:rPr>
              <a:t>تحديد ماهية التغييرات الحادثة في سلوك الطالب.</a:t>
            </a:r>
            <a:r>
              <a:rPr lang="en-US" sz="4400" dirty="0">
                <a:effectLst>
                  <a:outerShdw blurRad="38100" dist="38100" dir="2700000" algn="tl">
                    <a:srgbClr val="FFFFFF"/>
                  </a:outerShdw>
                </a:effectLst>
              </a:rPr>
              <a:t/>
            </a:r>
            <a:br>
              <a:rPr lang="en-US" sz="4400" dirty="0">
                <a:effectLst>
                  <a:outerShdw blurRad="38100" dist="38100" dir="2700000" algn="tl">
                    <a:srgbClr val="FFFFFF"/>
                  </a:outerShdw>
                </a:effectLst>
              </a:rPr>
            </a:br>
            <a:r>
              <a:rPr lang="en-US" sz="4400" dirty="0">
                <a:solidFill>
                  <a:srgbClr val="FF0000"/>
                </a:solidFill>
                <a:effectLst>
                  <a:outerShdw blurRad="38100" dist="38100" dir="2700000" algn="tl">
                    <a:srgbClr val="000000"/>
                  </a:outerShdw>
                </a:effectLst>
              </a:rPr>
              <a:t/>
            </a:r>
            <a:br>
              <a:rPr lang="en-US" sz="4400" dirty="0">
                <a:solidFill>
                  <a:srgbClr val="FF0000"/>
                </a:solidFill>
                <a:effectLst>
                  <a:outerShdw blurRad="38100" dist="38100" dir="2700000" algn="tl">
                    <a:srgbClr val="000000"/>
                  </a:outerShdw>
                </a:effectLst>
              </a:rPr>
            </a:br>
            <a:endParaRPr lang="ar-SA"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3717032"/>
            <a:ext cx="1932599" cy="264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508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342900" indent="-342900">
              <a:spcBef>
                <a:spcPct val="20000"/>
              </a:spcBef>
              <a:buFontTx/>
              <a:buChar char="-"/>
              <a:defRPr/>
            </a:pPr>
            <a:r>
              <a:rPr lang="ar-JO" sz="2800" b="1" dirty="0">
                <a:effectLst>
                  <a:outerShdw blurRad="38100" dist="38100" dir="2700000" algn="tl">
                    <a:srgbClr val="C0C0C0"/>
                  </a:outerShdw>
                </a:effectLst>
                <a:latin typeface="Arial" charset="0"/>
                <a:cs typeface="Arial" charset="0"/>
              </a:rPr>
              <a:t>جودة أي اختبار تعتمد على جودة الأسئلة التي يتكون منها. </a:t>
            </a:r>
          </a:p>
          <a:p>
            <a:pPr marL="342900" indent="-342900">
              <a:spcBef>
                <a:spcPct val="20000"/>
              </a:spcBef>
              <a:buFontTx/>
              <a:buChar char="-"/>
              <a:defRPr/>
            </a:pPr>
            <a:r>
              <a:rPr lang="ar-JO" sz="2800" b="1" dirty="0">
                <a:effectLst>
                  <a:outerShdw blurRad="38100" dist="38100" dir="2700000" algn="tl">
                    <a:srgbClr val="C0C0C0"/>
                  </a:outerShdw>
                </a:effectLst>
                <a:latin typeface="Arial" charset="0"/>
                <a:cs typeface="Arial" charset="0"/>
              </a:rPr>
              <a:t>تتوفر هذه الجودة إذ توفرت لدى مُعد الاختبار الخبرة والمهارة في إعداد وتصميم الاختبارات وإجراءها وتفسير نتائجها. </a:t>
            </a:r>
          </a:p>
          <a:p>
            <a:pPr marL="342900" indent="-342900">
              <a:spcBef>
                <a:spcPct val="20000"/>
              </a:spcBef>
              <a:buFontTx/>
              <a:buChar char="-"/>
              <a:defRPr/>
            </a:pPr>
            <a:r>
              <a:rPr lang="ar-JO" sz="2800" b="1" dirty="0">
                <a:effectLst>
                  <a:outerShdw blurRad="38100" dist="38100" dir="2700000" algn="tl">
                    <a:srgbClr val="C0C0C0"/>
                  </a:outerShdw>
                </a:effectLst>
                <a:latin typeface="Arial" charset="0"/>
                <a:cs typeface="Arial" charset="0"/>
              </a:rPr>
              <a:t>المعلم حليف استراتيجي للطالب في التعلم والاختبار، </a:t>
            </a:r>
            <a:endParaRPr lang="en-US" sz="2800" b="1" dirty="0" smtClean="0">
              <a:effectLst>
                <a:outerShdw blurRad="38100" dist="38100" dir="2700000" algn="tl">
                  <a:srgbClr val="C0C0C0"/>
                </a:outerShdw>
              </a:effectLst>
              <a:latin typeface="Arial" charset="0"/>
              <a:cs typeface="Arial" charset="0"/>
            </a:endParaRPr>
          </a:p>
          <a:p>
            <a:pPr marL="0" indent="0">
              <a:spcBef>
                <a:spcPct val="20000"/>
              </a:spcBef>
              <a:buNone/>
              <a:defRPr/>
            </a:pPr>
            <a:r>
              <a:rPr lang="ar-SA" sz="2800" b="1" dirty="0" smtClean="0">
                <a:effectLst>
                  <a:outerShdw blurRad="38100" dist="38100" dir="2700000" algn="tl">
                    <a:srgbClr val="C0C0C0"/>
                  </a:outerShdw>
                </a:effectLst>
                <a:latin typeface="Arial" charset="0"/>
                <a:cs typeface="Arial" charset="0"/>
              </a:rPr>
              <a:t>    لا تعد </a:t>
            </a:r>
            <a:r>
              <a:rPr lang="ar-JO" sz="2800" b="1" dirty="0" smtClean="0">
                <a:effectLst>
                  <a:outerShdw blurRad="38100" dist="38100" dir="2700000" algn="tl">
                    <a:srgbClr val="C0C0C0"/>
                  </a:outerShdw>
                </a:effectLst>
                <a:latin typeface="Arial" charset="0"/>
                <a:cs typeface="Arial" charset="0"/>
              </a:rPr>
              <a:t>نتائج </a:t>
            </a:r>
            <a:r>
              <a:rPr lang="ar-JO" sz="2800" b="1" dirty="0">
                <a:effectLst>
                  <a:outerShdw blurRad="38100" dist="38100" dir="2700000" algn="tl">
                    <a:srgbClr val="C0C0C0"/>
                  </a:outerShdw>
                </a:effectLst>
                <a:latin typeface="Arial" charset="0"/>
                <a:cs typeface="Arial" charset="0"/>
              </a:rPr>
              <a:t>الاختبار نجاح </a:t>
            </a:r>
            <a:r>
              <a:rPr lang="ar-JO" sz="2800" b="1" dirty="0" err="1" smtClean="0">
                <a:effectLst>
                  <a:outerShdw blurRad="38100" dist="38100" dir="2700000" algn="tl">
                    <a:srgbClr val="C0C0C0"/>
                  </a:outerShdw>
                </a:effectLst>
                <a:latin typeface="Arial" charset="0"/>
                <a:cs typeface="Arial" charset="0"/>
              </a:rPr>
              <a:t>لل</a:t>
            </a:r>
            <a:r>
              <a:rPr lang="ar-SA" sz="2800" b="1" dirty="0" smtClean="0">
                <a:effectLst>
                  <a:outerShdw blurRad="38100" dist="38100" dir="2700000" algn="tl">
                    <a:srgbClr val="C0C0C0"/>
                  </a:outerShdw>
                </a:effectLst>
                <a:latin typeface="Arial" charset="0"/>
                <a:cs typeface="Arial" charset="0"/>
              </a:rPr>
              <a:t>طالب فقط ،بل هي</a:t>
            </a:r>
            <a:r>
              <a:rPr lang="ar-JO" sz="2800" b="1" dirty="0" smtClean="0">
                <a:effectLst>
                  <a:outerShdw blurRad="38100" dist="38100" dir="2700000" algn="tl">
                    <a:srgbClr val="C0C0C0"/>
                  </a:outerShdw>
                </a:effectLst>
                <a:latin typeface="Arial" charset="0"/>
                <a:cs typeface="Arial" charset="0"/>
              </a:rPr>
              <a:t> </a:t>
            </a:r>
            <a:r>
              <a:rPr lang="ar-JO" sz="2800" b="1" dirty="0">
                <a:effectLst>
                  <a:outerShdw blurRad="38100" dist="38100" dir="2700000" algn="tl">
                    <a:srgbClr val="C0C0C0"/>
                  </a:outerShdw>
                </a:effectLst>
                <a:latin typeface="Arial" charset="0"/>
                <a:cs typeface="Arial" charset="0"/>
              </a:rPr>
              <a:t>نجاح </a:t>
            </a:r>
            <a:r>
              <a:rPr lang="ar-SA" sz="2800" b="1" dirty="0" smtClean="0">
                <a:effectLst>
                  <a:outerShdw blurRad="38100" dist="38100" dir="2700000" algn="tl">
                    <a:srgbClr val="C0C0C0"/>
                  </a:outerShdw>
                </a:effectLst>
                <a:latin typeface="Arial" charset="0"/>
                <a:cs typeface="Arial" charset="0"/>
              </a:rPr>
              <a:t>للمعلم أيضا .</a:t>
            </a:r>
            <a:endParaRPr lang="ar-JO" sz="2800" b="1" dirty="0">
              <a:effectLst>
                <a:outerShdw blurRad="38100" dist="38100" dir="2700000" algn="tl">
                  <a:srgbClr val="C0C0C0"/>
                </a:outerShdw>
              </a:effectLst>
              <a:latin typeface="Arial" charset="0"/>
              <a:cs typeface="Arial" charset="0"/>
            </a:endParaRPr>
          </a:p>
          <a:p>
            <a:pPr marL="342900" indent="-342900">
              <a:spcBef>
                <a:spcPct val="20000"/>
              </a:spcBef>
              <a:buFontTx/>
              <a:buChar char="-"/>
              <a:defRPr/>
            </a:pPr>
            <a:r>
              <a:rPr lang="ar-JO" sz="2800" b="1" dirty="0">
                <a:effectLst>
                  <a:outerShdw blurRad="38100" dist="38100" dir="2700000" algn="tl">
                    <a:srgbClr val="C0C0C0"/>
                  </a:outerShdw>
                </a:effectLst>
                <a:latin typeface="Arial" charset="0"/>
                <a:cs typeface="Arial" charset="0"/>
              </a:rPr>
              <a:t>الهدف من التقويم هو تحسين أداء الطالب وليس الحكم عليه.</a:t>
            </a:r>
            <a:endParaRPr lang="en-US" sz="2800" b="1" dirty="0">
              <a:effectLst>
                <a:outerShdw blurRad="38100" dist="38100" dir="2700000" algn="tl">
                  <a:srgbClr val="C0C0C0"/>
                </a:outerShdw>
              </a:effectLst>
              <a:latin typeface="Arial" charset="0"/>
              <a:cs typeface="Arial" charset="0"/>
            </a:endParaRPr>
          </a:p>
        </p:txBody>
      </p:sp>
      <p:sp>
        <p:nvSpPr>
          <p:cNvPr id="3" name="عنوان 2"/>
          <p:cNvSpPr>
            <a:spLocks noGrp="1"/>
          </p:cNvSpPr>
          <p:nvPr>
            <p:ph type="title"/>
          </p:nvPr>
        </p:nvSpPr>
        <p:spPr/>
        <p:txBody>
          <a:bodyPr/>
          <a:lstStyle/>
          <a:p>
            <a:pPr algn="ctr"/>
            <a:r>
              <a:rPr lang="ar-SA" dirty="0" smtClean="0"/>
              <a:t>مسلمات</a:t>
            </a:r>
            <a:endParaRPr lang="ar-SA" dirty="0"/>
          </a:p>
        </p:txBody>
      </p:sp>
    </p:spTree>
    <p:extLst>
      <p:ext uri="{BB962C8B-B14F-4D97-AF65-F5344CB8AC3E}">
        <p14:creationId xmlns:p14="http://schemas.microsoft.com/office/powerpoint/2010/main" val="3306864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fontScale="90000"/>
          </a:bodyPr>
          <a:lstStyle/>
          <a:p>
            <a:pPr algn="ctr"/>
            <a:r>
              <a:rPr lang="ar-SA" dirty="0"/>
              <a:t>خصائص التقويم الجيدة </a:t>
            </a:r>
            <a:br>
              <a:rPr lang="ar-SA" dirty="0"/>
            </a:br>
            <a:endParaRPr lang="ar-SA" dirty="0"/>
          </a:p>
        </p:txBody>
      </p:sp>
      <p:pic>
        <p:nvPicPr>
          <p:cNvPr id="4" name="Picture 2" descr="FFFFF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08720"/>
            <a:ext cx="8388424"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060848"/>
            <a:ext cx="532859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527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77500" lnSpcReduction="20000"/>
          </a:bodyPr>
          <a:lstStyle/>
          <a:p>
            <a:r>
              <a:rPr lang="ar-SA" sz="3200" b="1" dirty="0">
                <a:solidFill>
                  <a:srgbClr val="FF5050"/>
                </a:solidFill>
              </a:rPr>
              <a:t>شروط التقويم الجيد</a:t>
            </a:r>
          </a:p>
          <a:p>
            <a:endParaRPr lang="en-US" sz="3200" dirty="0"/>
          </a:p>
          <a:p>
            <a:r>
              <a:rPr lang="ar-SA" sz="2800" b="1" dirty="0"/>
              <a:t>خصائص التقويم تعد </a:t>
            </a:r>
            <a:r>
              <a:rPr lang="ar-SA" sz="2800" b="1" dirty="0" smtClean="0"/>
              <a:t>شروطا </a:t>
            </a:r>
            <a:r>
              <a:rPr lang="ar-SA" sz="2800" b="1" dirty="0"/>
              <a:t>للتقويم الجيد .</a:t>
            </a:r>
            <a:endParaRPr lang="en-US" sz="2800" dirty="0"/>
          </a:p>
          <a:p>
            <a:r>
              <a:rPr lang="ar-SA" sz="2800" b="1" dirty="0"/>
              <a:t>وعند القيام بعملية التقويم في مجال التربية عموما والتعليم خصوصا يجب مراعاة </a:t>
            </a:r>
            <a:r>
              <a:rPr lang="ar-SA" sz="2800" b="1" dirty="0" smtClean="0"/>
              <a:t>ما يأتي  </a:t>
            </a:r>
            <a:r>
              <a:rPr lang="ar-SA" sz="2800" b="1" dirty="0"/>
              <a:t>:</a:t>
            </a:r>
          </a:p>
          <a:p>
            <a:r>
              <a:rPr lang="ar-SA" sz="2800" b="1" dirty="0"/>
              <a:t>1-أن تكون هادفة .</a:t>
            </a:r>
            <a:endParaRPr lang="en-US" sz="2800" dirty="0"/>
          </a:p>
          <a:p>
            <a:r>
              <a:rPr lang="ar-SA" sz="2800" b="1" dirty="0"/>
              <a:t>2-منهجيه منظمة بإجراءات مرتبة .</a:t>
            </a:r>
            <a:endParaRPr lang="en-US" sz="2800" dirty="0"/>
          </a:p>
          <a:p>
            <a:r>
              <a:rPr lang="ar-SA" sz="2800" b="1" dirty="0"/>
              <a:t>3- شاملة لجميع عناصر المنظومة التربوية أو التعليمية وجميع مستويات الأهداف .</a:t>
            </a:r>
            <a:endParaRPr lang="en-US" sz="2800" dirty="0"/>
          </a:p>
          <a:p>
            <a:r>
              <a:rPr lang="ar-SA" sz="2800" b="1" dirty="0"/>
              <a:t>4- متكاملة .</a:t>
            </a:r>
            <a:endParaRPr lang="en-US" sz="2800" dirty="0"/>
          </a:p>
          <a:p>
            <a:r>
              <a:rPr lang="ar-SA" sz="2800" b="1" dirty="0"/>
              <a:t>5- متنوعة .</a:t>
            </a:r>
            <a:endParaRPr lang="en-US" sz="2800" dirty="0"/>
          </a:p>
          <a:p>
            <a:r>
              <a:rPr lang="ar-SA" sz="2800" b="1" dirty="0"/>
              <a:t>6- مستمرة . باستمرار العملية التعليمية .</a:t>
            </a:r>
            <a:endParaRPr lang="en-US" sz="2800" dirty="0"/>
          </a:p>
          <a:p>
            <a:r>
              <a:rPr lang="ar-SA" sz="2800" b="1" dirty="0"/>
              <a:t>7- صادقة تنطلق من أهداف لا تحد عنها .</a:t>
            </a:r>
            <a:endParaRPr lang="en-US" sz="2800" dirty="0"/>
          </a:p>
          <a:p>
            <a:r>
              <a:rPr lang="ar-SA" sz="2800" b="1" dirty="0"/>
              <a:t>8- ثابتة </a:t>
            </a:r>
            <a:r>
              <a:rPr lang="ar-SA" sz="2800" b="1" dirty="0" smtClean="0"/>
              <a:t>النتائج.</a:t>
            </a:r>
            <a:endParaRPr lang="ar-SA" dirty="0"/>
          </a:p>
        </p:txBody>
      </p:sp>
    </p:spTree>
    <p:extLst>
      <p:ext uri="{BB962C8B-B14F-4D97-AF65-F5344CB8AC3E}">
        <p14:creationId xmlns:p14="http://schemas.microsoft.com/office/powerpoint/2010/main" val="3594380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sz="2400" b="1" dirty="0"/>
              <a:t>- </a:t>
            </a:r>
            <a:r>
              <a:rPr lang="ar-SA" sz="2400" b="1" dirty="0" smtClean="0"/>
              <a:t>الموضوعية </a:t>
            </a:r>
            <a:r>
              <a:rPr lang="ar-SA" sz="2400" b="1" dirty="0"/>
              <a:t>لا تتأثر بالآراء والأحكام الشخصية .</a:t>
            </a:r>
            <a:endParaRPr lang="en-US" sz="2400" dirty="0"/>
          </a:p>
          <a:p>
            <a:r>
              <a:rPr lang="ar-SA" sz="2400" b="1" dirty="0"/>
              <a:t>10- مناسبة ( في إجراءاتها وأساليبها ) .</a:t>
            </a:r>
            <a:endParaRPr lang="en-US" sz="2400" dirty="0"/>
          </a:p>
          <a:p>
            <a:r>
              <a:rPr lang="ar-SA" sz="2400" b="1" dirty="0"/>
              <a:t>11- مرنة في مواجهه ما يطرأ من تغيرات .</a:t>
            </a:r>
            <a:endParaRPr lang="en-US" sz="2400" dirty="0"/>
          </a:p>
          <a:p>
            <a:r>
              <a:rPr lang="ar-SA" sz="2400" b="1" dirty="0"/>
              <a:t>12- متطورة ت</a:t>
            </a:r>
            <a:r>
              <a:rPr lang="ar-SA" sz="2400" b="1" dirty="0" smtClean="0"/>
              <a:t>واكب </a:t>
            </a:r>
            <a:r>
              <a:rPr lang="ar-SA" sz="2400" b="1" dirty="0"/>
              <a:t>المستحدثات .</a:t>
            </a:r>
            <a:endParaRPr lang="en-US" sz="2400" dirty="0"/>
          </a:p>
          <a:p>
            <a:r>
              <a:rPr lang="ar-SA" sz="2400" b="1" dirty="0"/>
              <a:t>13- تعاونيه يتعاون فيها كل الجهات </a:t>
            </a:r>
            <a:r>
              <a:rPr lang="ar-SA" sz="2400" b="1" dirty="0" smtClean="0"/>
              <a:t>الأفراد </a:t>
            </a:r>
            <a:r>
              <a:rPr lang="ar-SA" sz="2400" b="1" dirty="0"/>
              <a:t>والطلاب </a:t>
            </a:r>
            <a:r>
              <a:rPr lang="ar-SA" sz="2400" b="1" dirty="0" smtClean="0"/>
              <a:t>وأولياء </a:t>
            </a:r>
            <a:r>
              <a:rPr lang="ar-SA" sz="2400" b="1" dirty="0"/>
              <a:t>الأمور .</a:t>
            </a:r>
            <a:endParaRPr lang="en-US" sz="2400" dirty="0"/>
          </a:p>
          <a:p>
            <a:r>
              <a:rPr lang="ar-SA" sz="2400" b="1" dirty="0" smtClean="0"/>
              <a:t>14-تنطلق </a:t>
            </a:r>
            <a:r>
              <a:rPr lang="ar-SA" sz="2400" b="1" dirty="0"/>
              <a:t>من مبادئ ونظريات .</a:t>
            </a:r>
            <a:endParaRPr lang="en-US" sz="2400" dirty="0"/>
          </a:p>
          <a:p>
            <a:r>
              <a:rPr lang="ar-SA" sz="2400" b="1" dirty="0"/>
              <a:t>15- اقتصادية . يجب مراعاة البعد </a:t>
            </a:r>
            <a:r>
              <a:rPr lang="ar-SA" sz="2400" b="1" dirty="0" smtClean="0"/>
              <a:t>الاقتصادي لتكون </a:t>
            </a:r>
            <a:r>
              <a:rPr lang="ar-SA" sz="2400" b="1" dirty="0"/>
              <a:t>ممكنة التنفيذ </a:t>
            </a:r>
            <a:r>
              <a:rPr lang="ar-SA" sz="2400" b="1" dirty="0" smtClean="0"/>
              <a:t>.</a:t>
            </a:r>
            <a:endParaRPr lang="ar-SA" dirty="0"/>
          </a:p>
        </p:txBody>
      </p:sp>
    </p:spTree>
    <p:extLst>
      <p:ext uri="{BB962C8B-B14F-4D97-AF65-F5344CB8AC3E}">
        <p14:creationId xmlns:p14="http://schemas.microsoft.com/office/powerpoint/2010/main" val="2251344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عنصر نائب للمحتوى 3"/>
          <p:cNvGrpSpPr>
            <a:grpSpLocks/>
          </p:cNvGrpSpPr>
          <p:nvPr/>
        </p:nvGrpSpPr>
        <p:grpSpPr bwMode="auto">
          <a:xfrm>
            <a:off x="458843" y="764704"/>
            <a:ext cx="8229600" cy="4525962"/>
            <a:chOff x="2085" y="2250"/>
            <a:chExt cx="7514" cy="1878"/>
          </a:xfrm>
        </p:grpSpPr>
        <p:cxnSp>
          <p:nvCxnSpPr>
            <p:cNvPr id="17412" name="_s17412"/>
            <p:cNvCxnSpPr>
              <a:cxnSpLocks noChangeShapeType="1"/>
              <a:stCxn id="9" idx="6"/>
              <a:endCxn id="6" idx="2"/>
            </p:cNvCxnSpPr>
            <p:nvPr/>
          </p:nvCxnSpPr>
          <p:spPr bwMode="auto">
            <a:xfrm rot="5400000" flipH="1">
              <a:off x="6969" y="1874"/>
              <a:ext cx="376" cy="2630"/>
            </a:xfrm>
            <a:prstGeom prst="bentConnector3">
              <a:avLst>
                <a:gd name="adj1" fmla="val 33333"/>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7413" name="_s17413"/>
            <p:cNvCxnSpPr>
              <a:cxnSpLocks noChangeShapeType="1"/>
              <a:stCxn id="8" idx="6"/>
              <a:endCxn id="6" idx="2"/>
            </p:cNvCxnSpPr>
            <p:nvPr/>
          </p:nvCxnSpPr>
          <p:spPr bwMode="auto">
            <a:xfrm rot="16200000">
              <a:off x="5655" y="3188"/>
              <a:ext cx="376"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414" name="_s17414"/>
            <p:cNvCxnSpPr>
              <a:cxnSpLocks noChangeShapeType="1"/>
              <a:stCxn id="7" idx="6"/>
              <a:endCxn id="6" idx="2"/>
            </p:cNvCxnSpPr>
            <p:nvPr/>
          </p:nvCxnSpPr>
          <p:spPr bwMode="auto">
            <a:xfrm rot="16200000">
              <a:off x="4339" y="1874"/>
              <a:ext cx="376" cy="2630"/>
            </a:xfrm>
            <a:prstGeom prst="bentConnector3">
              <a:avLst>
                <a:gd name="adj1" fmla="val 33333"/>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6" name="_s17415"/>
            <p:cNvSpPr>
              <a:spLocks noChangeArrowheads="1"/>
            </p:cNvSpPr>
            <p:nvPr/>
          </p:nvSpPr>
          <p:spPr bwMode="auto">
            <a:xfrm>
              <a:off x="4715" y="2250"/>
              <a:ext cx="2254" cy="751"/>
            </a:xfrm>
            <a:prstGeom prst="bevel">
              <a:avLst>
                <a:gd name="adj" fmla="val 12500"/>
              </a:avLst>
            </a:prstGeom>
            <a:gradFill rotWithShape="0">
              <a:gsLst>
                <a:gs pos="0">
                  <a:srgbClr val="CCCC00"/>
                </a:gs>
                <a:gs pos="50000">
                  <a:srgbClr val="FFFFFF"/>
                </a:gs>
                <a:gs pos="100000">
                  <a:srgbClr val="CCCC00"/>
                </a:gs>
              </a:gsLst>
              <a:lin ang="18900000" scaled="1"/>
            </a:gradFill>
            <a:ln w="3175">
              <a:solidFill>
                <a:srgbClr val="CCCC00"/>
              </a:solid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cs typeface="Arabic Transparent" pitchFamily="2" charset="-78"/>
                </a:rPr>
                <a:t>    التصنيف الأول</a:t>
              </a:r>
              <a:endParaRPr kumimoji="0" lang="ar-SA" sz="16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على ضوء منظومة التعليم</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7" name="_s17416"/>
            <p:cNvSpPr>
              <a:spLocks noChangeArrowheads="1"/>
            </p:cNvSpPr>
            <p:nvPr/>
          </p:nvSpPr>
          <p:spPr bwMode="auto">
            <a:xfrm>
              <a:off x="2085" y="3377"/>
              <a:ext cx="2254" cy="751"/>
            </a:xfrm>
            <a:prstGeom prst="bevel">
              <a:avLst>
                <a:gd name="adj" fmla="val 12500"/>
              </a:avLst>
            </a:prstGeom>
            <a:gradFill rotWithShape="0">
              <a:gsLst>
                <a:gs pos="0">
                  <a:srgbClr val="669999"/>
                </a:gs>
                <a:gs pos="50000">
                  <a:srgbClr val="FFFFFF"/>
                </a:gs>
                <a:gs pos="100000">
                  <a:srgbClr val="669999"/>
                </a:gs>
              </a:gsLst>
              <a:lin ang="18900000" scaled="1"/>
            </a:gradFill>
            <a:ln w="3175">
              <a:solidFill>
                <a:srgbClr val="66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تقويم المخرجات</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8" name="_s17417"/>
            <p:cNvSpPr>
              <a:spLocks noChangeArrowheads="1"/>
            </p:cNvSpPr>
            <p:nvPr/>
          </p:nvSpPr>
          <p:spPr bwMode="auto">
            <a:xfrm>
              <a:off x="4715" y="3377"/>
              <a:ext cx="2254" cy="751"/>
            </a:xfrm>
            <a:prstGeom prst="bevel">
              <a:avLst>
                <a:gd name="adj" fmla="val 12500"/>
              </a:avLst>
            </a:prstGeom>
            <a:gradFill rotWithShape="0">
              <a:gsLst>
                <a:gs pos="0">
                  <a:srgbClr val="669999"/>
                </a:gs>
                <a:gs pos="50000">
                  <a:srgbClr val="FFFFFF"/>
                </a:gs>
                <a:gs pos="100000">
                  <a:srgbClr val="669999"/>
                </a:gs>
              </a:gsLst>
              <a:lin ang="18900000" scaled="1"/>
            </a:gradFill>
            <a:ln w="3175">
              <a:solidFill>
                <a:srgbClr val="66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تقويم العمليات</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9" name="_s17418"/>
            <p:cNvSpPr>
              <a:spLocks noChangeArrowheads="1"/>
            </p:cNvSpPr>
            <p:nvPr/>
          </p:nvSpPr>
          <p:spPr bwMode="auto">
            <a:xfrm>
              <a:off x="7345" y="3377"/>
              <a:ext cx="2254" cy="751"/>
            </a:xfrm>
            <a:prstGeom prst="bevel">
              <a:avLst>
                <a:gd name="adj" fmla="val 12500"/>
              </a:avLst>
            </a:prstGeom>
            <a:gradFill rotWithShape="0">
              <a:gsLst>
                <a:gs pos="0">
                  <a:srgbClr val="669999"/>
                </a:gs>
                <a:gs pos="50000">
                  <a:srgbClr val="FFFFFF"/>
                </a:gs>
                <a:gs pos="100000">
                  <a:srgbClr val="669999"/>
                </a:gs>
              </a:gsLst>
              <a:lin ang="18900000" scaled="1"/>
            </a:gradFill>
            <a:ln w="3175">
              <a:solidFill>
                <a:srgbClr val="66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تقويم المدخلات</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03949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rganization Chart 4"/>
          <p:cNvGrpSpPr>
            <a:grpSpLocks/>
          </p:cNvGrpSpPr>
          <p:nvPr/>
        </p:nvGrpSpPr>
        <p:grpSpPr bwMode="auto">
          <a:xfrm>
            <a:off x="304800" y="457200"/>
            <a:ext cx="8382000" cy="3886200"/>
            <a:chOff x="1185" y="10560"/>
            <a:chExt cx="12772" cy="1878"/>
          </a:xfrm>
        </p:grpSpPr>
        <p:cxnSp>
          <p:nvCxnSpPr>
            <p:cNvPr id="18436" name="_s18436"/>
            <p:cNvCxnSpPr>
              <a:cxnSpLocks noChangeShapeType="1"/>
              <a:stCxn id="11" idx="6"/>
              <a:endCxn id="6" idx="2"/>
            </p:cNvCxnSpPr>
            <p:nvPr/>
          </p:nvCxnSpPr>
          <p:spPr bwMode="auto">
            <a:xfrm rot="5400000" flipH="1">
              <a:off x="10013" y="8869"/>
              <a:ext cx="376" cy="5260"/>
            </a:xfrm>
            <a:prstGeom prst="bentConnector3">
              <a:avLst>
                <a:gd name="adj1" fmla="val 21741"/>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437" name="_s18437"/>
            <p:cNvCxnSpPr>
              <a:cxnSpLocks noChangeShapeType="1"/>
              <a:stCxn id="10" idx="6"/>
              <a:endCxn id="6" idx="2"/>
            </p:cNvCxnSpPr>
            <p:nvPr/>
          </p:nvCxnSpPr>
          <p:spPr bwMode="auto">
            <a:xfrm rot="5400000" flipH="1">
              <a:off x="8699" y="10183"/>
              <a:ext cx="376" cy="2632"/>
            </a:xfrm>
            <a:prstGeom prst="bentConnector3">
              <a:avLst>
                <a:gd name="adj1" fmla="val 21741"/>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438" name="_s18438"/>
            <p:cNvCxnSpPr>
              <a:cxnSpLocks noChangeShapeType="1"/>
              <a:stCxn id="9" idx="6"/>
              <a:endCxn id="6" idx="2"/>
            </p:cNvCxnSpPr>
            <p:nvPr/>
          </p:nvCxnSpPr>
          <p:spPr bwMode="auto">
            <a:xfrm rot="5400000" flipH="1">
              <a:off x="7384" y="11498"/>
              <a:ext cx="376" cy="2"/>
            </a:xfrm>
            <a:prstGeom prst="bentConnector3">
              <a:avLst>
                <a:gd name="adj1" fmla="val 21741"/>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439" name="_s18439"/>
            <p:cNvCxnSpPr>
              <a:cxnSpLocks noChangeShapeType="1"/>
              <a:stCxn id="8" idx="6"/>
              <a:endCxn id="6" idx="2"/>
            </p:cNvCxnSpPr>
            <p:nvPr/>
          </p:nvCxnSpPr>
          <p:spPr bwMode="auto">
            <a:xfrm rot="16200000">
              <a:off x="6069" y="10185"/>
              <a:ext cx="376" cy="2628"/>
            </a:xfrm>
            <a:prstGeom prst="bentConnector3">
              <a:avLst>
                <a:gd name="adj1" fmla="val 21741"/>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440" name="_s18440"/>
            <p:cNvCxnSpPr>
              <a:cxnSpLocks noChangeShapeType="1"/>
              <a:stCxn id="7" idx="6"/>
              <a:endCxn id="6" idx="2"/>
            </p:cNvCxnSpPr>
            <p:nvPr/>
          </p:nvCxnSpPr>
          <p:spPr bwMode="auto">
            <a:xfrm rot="16200000">
              <a:off x="4754" y="8870"/>
              <a:ext cx="376" cy="5258"/>
            </a:xfrm>
            <a:prstGeom prst="bentConnector3">
              <a:avLst>
                <a:gd name="adj1" fmla="val 21741"/>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6" name="_s18441"/>
            <p:cNvSpPr>
              <a:spLocks noChangeArrowheads="1"/>
            </p:cNvSpPr>
            <p:nvPr/>
          </p:nvSpPr>
          <p:spPr bwMode="auto">
            <a:xfrm>
              <a:off x="6444" y="10560"/>
              <a:ext cx="2254" cy="751"/>
            </a:xfrm>
            <a:prstGeom prst="bevel">
              <a:avLst>
                <a:gd name="adj" fmla="val 12500"/>
              </a:avLst>
            </a:prstGeom>
            <a:solidFill>
              <a:srgbClr val="B0B0C4">
                <a:alpha val="50000"/>
              </a:srgbClr>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Arabic Transparent" pitchFamily="2" charset="-78"/>
                </a:rPr>
                <a:t>تصنيف التقويم على ضوء</a:t>
              </a:r>
              <a:r>
                <a:rPr kumimoji="0" lang="ar-SA" sz="2000" b="0" i="0" u="none" strike="noStrike" cap="none" normalizeH="0" baseline="0" smtClean="0">
                  <a:ln>
                    <a:noFill/>
                  </a:ln>
                  <a:solidFill>
                    <a:schemeClr val="tx1"/>
                  </a:solidFill>
                  <a:effectLst/>
                  <a:latin typeface="Times New Roman" pitchFamily="18" charset="0"/>
                  <a:cs typeface="Arabic Transparent" pitchFamily="2" charset="-78"/>
                </a:rPr>
                <a:t> </a:t>
              </a:r>
              <a:r>
                <a:rPr kumimoji="0" lang="ar-SA" sz="2000" b="1" i="0" u="none" strike="noStrike" cap="none" normalizeH="0" baseline="0" smtClean="0">
                  <a:ln>
                    <a:noFill/>
                  </a:ln>
                  <a:solidFill>
                    <a:schemeClr val="tx1"/>
                  </a:solidFill>
                  <a:effectLst/>
                  <a:latin typeface="Times New Roman" pitchFamily="18" charset="0"/>
                  <a:cs typeface="Arabic Transparent" pitchFamily="2" charset="-78"/>
                </a:rPr>
                <a:t>أسلوب تنفيذه</a:t>
              </a:r>
              <a:endParaRPr kumimoji="0" lang="en-US" sz="3100" b="0" i="0" u="none" strike="noStrike" cap="none" normalizeH="0" baseline="0" smtClean="0">
                <a:ln>
                  <a:noFill/>
                </a:ln>
                <a:solidFill>
                  <a:schemeClr val="tx1"/>
                </a:solidFill>
                <a:effectLst/>
                <a:latin typeface="Arial" pitchFamily="34" charset="0"/>
                <a:cs typeface="Arial" pitchFamily="34" charset="0"/>
              </a:endParaRPr>
            </a:p>
          </p:txBody>
        </p:sp>
        <p:sp>
          <p:nvSpPr>
            <p:cNvPr id="7" name="_s18442"/>
            <p:cNvSpPr>
              <a:spLocks noChangeArrowheads="1"/>
            </p:cNvSpPr>
            <p:nvPr/>
          </p:nvSpPr>
          <p:spPr bwMode="auto">
            <a:xfrm>
              <a:off x="1185" y="11687"/>
              <a:ext cx="2254" cy="751"/>
            </a:xfrm>
            <a:prstGeom prst="bevel">
              <a:avLst>
                <a:gd name="adj" fmla="val 12500"/>
              </a:avLst>
            </a:prstGeom>
            <a:solidFill>
              <a:srgbClr val="CC99FF">
                <a:alpha val="50000"/>
              </a:srgbClr>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التقويم المبرمج آليا</a:t>
              </a:r>
              <a:endParaRPr kumimoji="0" lang="en-US" sz="3100" b="0" i="0" u="none" strike="noStrike" cap="none" normalizeH="0" baseline="0" smtClean="0">
                <a:ln>
                  <a:noFill/>
                </a:ln>
                <a:solidFill>
                  <a:schemeClr val="tx1"/>
                </a:solidFill>
                <a:effectLst/>
                <a:latin typeface="Arial" pitchFamily="34" charset="0"/>
                <a:cs typeface="Arial" pitchFamily="34" charset="0"/>
              </a:endParaRPr>
            </a:p>
          </p:txBody>
        </p:sp>
        <p:sp>
          <p:nvSpPr>
            <p:cNvPr id="8" name="_s18443"/>
            <p:cNvSpPr>
              <a:spLocks noChangeArrowheads="1"/>
            </p:cNvSpPr>
            <p:nvPr/>
          </p:nvSpPr>
          <p:spPr bwMode="auto">
            <a:xfrm>
              <a:off x="3815" y="11687"/>
              <a:ext cx="2254" cy="751"/>
            </a:xfrm>
            <a:prstGeom prst="bevel">
              <a:avLst>
                <a:gd name="adj" fmla="val 12500"/>
              </a:avLst>
            </a:prstGeom>
            <a:solidFill>
              <a:srgbClr val="CC99FF">
                <a:alpha val="50000"/>
              </a:srgbClr>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التقويم المصور</a:t>
              </a:r>
              <a:endParaRPr kumimoji="0" lang="en-US" sz="3100" b="0" i="0" u="none" strike="noStrike" cap="none" normalizeH="0" baseline="0" smtClean="0">
                <a:ln>
                  <a:noFill/>
                </a:ln>
                <a:solidFill>
                  <a:schemeClr val="tx1"/>
                </a:solidFill>
                <a:effectLst/>
                <a:latin typeface="Arial" pitchFamily="34" charset="0"/>
                <a:cs typeface="Arial" pitchFamily="34" charset="0"/>
              </a:endParaRPr>
            </a:p>
          </p:txBody>
        </p:sp>
        <p:sp>
          <p:nvSpPr>
            <p:cNvPr id="9" name="_s18444"/>
            <p:cNvSpPr>
              <a:spLocks noChangeArrowheads="1"/>
            </p:cNvSpPr>
            <p:nvPr/>
          </p:nvSpPr>
          <p:spPr bwMode="auto">
            <a:xfrm>
              <a:off x="6445" y="11687"/>
              <a:ext cx="2254" cy="751"/>
            </a:xfrm>
            <a:prstGeom prst="bevel">
              <a:avLst>
                <a:gd name="adj" fmla="val 12500"/>
              </a:avLst>
            </a:prstGeom>
            <a:solidFill>
              <a:srgbClr val="CC99FF">
                <a:alpha val="50000"/>
              </a:srgbClr>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التقويم العملي</a:t>
              </a:r>
              <a:endParaRPr kumimoji="0" lang="en-US" sz="3100" b="0" i="0" u="none" strike="noStrike" cap="none" normalizeH="0" baseline="0" smtClean="0">
                <a:ln>
                  <a:noFill/>
                </a:ln>
                <a:solidFill>
                  <a:schemeClr val="tx1"/>
                </a:solidFill>
                <a:effectLst/>
                <a:latin typeface="Arial" pitchFamily="34" charset="0"/>
                <a:cs typeface="Arial" pitchFamily="34" charset="0"/>
              </a:endParaRPr>
            </a:p>
          </p:txBody>
        </p:sp>
        <p:sp>
          <p:nvSpPr>
            <p:cNvPr id="10" name="_s18445"/>
            <p:cNvSpPr>
              <a:spLocks noChangeArrowheads="1"/>
            </p:cNvSpPr>
            <p:nvPr/>
          </p:nvSpPr>
          <p:spPr bwMode="auto">
            <a:xfrm>
              <a:off x="9075" y="11687"/>
              <a:ext cx="2253" cy="751"/>
            </a:xfrm>
            <a:prstGeom prst="bevel">
              <a:avLst>
                <a:gd name="adj" fmla="val 12500"/>
              </a:avLst>
            </a:prstGeom>
            <a:solidFill>
              <a:srgbClr val="CC99FF">
                <a:alpha val="50000"/>
              </a:srgbClr>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التقويم التحريري</a:t>
              </a:r>
              <a:endParaRPr kumimoji="0" lang="en-US" sz="3100" b="0" i="0" u="none" strike="noStrike" cap="none" normalizeH="0" baseline="0" smtClean="0">
                <a:ln>
                  <a:noFill/>
                </a:ln>
                <a:solidFill>
                  <a:schemeClr val="tx1"/>
                </a:solidFill>
                <a:effectLst/>
                <a:latin typeface="Arial" pitchFamily="34" charset="0"/>
                <a:cs typeface="Arial" pitchFamily="34" charset="0"/>
              </a:endParaRPr>
            </a:p>
          </p:txBody>
        </p:sp>
        <p:sp>
          <p:nvSpPr>
            <p:cNvPr id="11" name="_s18446"/>
            <p:cNvSpPr>
              <a:spLocks noChangeArrowheads="1"/>
            </p:cNvSpPr>
            <p:nvPr/>
          </p:nvSpPr>
          <p:spPr bwMode="auto">
            <a:xfrm>
              <a:off x="11704" y="11687"/>
              <a:ext cx="2253" cy="751"/>
            </a:xfrm>
            <a:prstGeom prst="bevel">
              <a:avLst>
                <a:gd name="adj" fmla="val 12500"/>
              </a:avLst>
            </a:prstGeom>
            <a:solidFill>
              <a:srgbClr val="CC99FF">
                <a:alpha val="50000"/>
              </a:srgbClr>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Times New Roman" pitchFamily="18" charset="0"/>
                  <a:cs typeface="Times New Roman" pitchFamily="18" charset="0"/>
                </a:rPr>
                <a:t>التقويم الشفهي</a:t>
              </a:r>
              <a:endParaRPr kumimoji="0" lang="en-US" sz="31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20712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96578"/>
          </a:xfrm>
          <a:prstGeom prst="rect">
            <a:avLst/>
          </a:prstGeom>
        </p:spPr>
      </p:pic>
    </p:spTree>
    <p:extLst>
      <p:ext uri="{BB962C8B-B14F-4D97-AF65-F5344CB8AC3E}">
        <p14:creationId xmlns:p14="http://schemas.microsoft.com/office/powerpoint/2010/main" val="3228370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88640"/>
            <a:ext cx="8229600" cy="6669360"/>
          </a:xfrm>
        </p:spPr>
        <p:txBody>
          <a:bodyPr>
            <a:normAutofit/>
          </a:bodyPr>
          <a:lstStyle/>
          <a:p>
            <a:pPr>
              <a:tabLst>
                <a:tab pos="1028700" algn="l"/>
              </a:tabLst>
            </a:pPr>
            <a:r>
              <a:rPr lang="ar-SA" sz="3600" b="1" dirty="0"/>
              <a:t>تصنيف التقويم على ضوء نواتج ومخرجات العملية التعليمية :</a:t>
            </a:r>
            <a:endParaRPr lang="en-US" sz="3600" dirty="0"/>
          </a:p>
          <a:p>
            <a:pPr>
              <a:tabLst>
                <a:tab pos="1028700" algn="l"/>
              </a:tabLst>
            </a:pPr>
            <a:r>
              <a:rPr lang="ar-SA" b="1" dirty="0"/>
              <a:t>    يمكن تصنيفه إلى خمسة أنواع </a:t>
            </a:r>
            <a:r>
              <a:rPr lang="ar-SA" b="1" dirty="0" smtClean="0"/>
              <a:t>هي:</a:t>
            </a:r>
          </a:p>
          <a:p>
            <a:pPr algn="just">
              <a:tabLst>
                <a:tab pos="1028700" algn="l"/>
              </a:tabLst>
            </a:pPr>
            <a:r>
              <a:rPr lang="ar-SA" b="1" dirty="0" smtClean="0"/>
              <a:t>أ- </a:t>
            </a:r>
            <a:r>
              <a:rPr lang="ar-SA" b="1" dirty="0"/>
              <a:t>التقويم </a:t>
            </a:r>
            <a:r>
              <a:rPr lang="ar-SA" b="1" dirty="0" smtClean="0"/>
              <a:t>المعرفي : يهدف </a:t>
            </a:r>
            <a:r>
              <a:rPr lang="ar-SA" b="1" dirty="0"/>
              <a:t>إلى تشخيص وعلاج نواتج التعليم والتعلم المعرفية واختبار الجوانب المعرفية بمجالاتها ومستوياتها المختلفة .وهذا النوع من التقويم هو الأكثر شيوعا  في مؤسساتنا التعليمية. </a:t>
            </a:r>
            <a:endParaRPr lang="en-US" dirty="0"/>
          </a:p>
          <a:p>
            <a:pPr algn="just">
              <a:tabLst>
                <a:tab pos="1028700" algn="l"/>
              </a:tabLst>
            </a:pPr>
            <a:r>
              <a:rPr lang="ar-SA" b="1" dirty="0"/>
              <a:t>ب- التقويم </a:t>
            </a:r>
            <a:r>
              <a:rPr lang="ar-SA" b="1" dirty="0" err="1"/>
              <a:t>المهاري</a:t>
            </a:r>
            <a:r>
              <a:rPr lang="ar-SA" b="1" dirty="0"/>
              <a:t> : يهدف إلى تشخيص وعلاج نواتج التعليم والتعلم في الجانب </a:t>
            </a:r>
            <a:r>
              <a:rPr lang="ar-SA" b="1" dirty="0" err="1"/>
              <a:t>المهاري</a:t>
            </a:r>
            <a:r>
              <a:rPr lang="ar-SA" b="1" dirty="0"/>
              <a:t> التي تدل على مدى اكتساب المتعلم للمهارات الحركية والعملية واليدوية </a:t>
            </a:r>
            <a:r>
              <a:rPr lang="ar-SA" b="1" dirty="0" smtClean="0"/>
              <a:t>, </a:t>
            </a:r>
            <a:r>
              <a:rPr lang="ar-SA" b="1" dirty="0"/>
              <a:t>ويعتمد على اختبارات الأداء, </a:t>
            </a:r>
            <a:endParaRPr lang="en-US" dirty="0"/>
          </a:p>
        </p:txBody>
      </p:sp>
    </p:spTree>
    <p:extLst>
      <p:ext uri="{BB962C8B-B14F-4D97-AF65-F5344CB8AC3E}">
        <p14:creationId xmlns:p14="http://schemas.microsoft.com/office/powerpoint/2010/main" val="2985261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just"/>
            <a:r>
              <a:rPr lang="ar-SA" dirty="0"/>
              <a:t>ت- التقويم الوجداني :يعتمد على قياس الميول والاتجاهات والقيم وأوجه تقدير العلم والعلماء وأوجه تقدير الخالق سبحانه وتعالى وقدرته </a:t>
            </a:r>
            <a:r>
              <a:rPr lang="ar-SA" dirty="0" smtClean="0"/>
              <a:t>وإعجازه </a:t>
            </a:r>
            <a:r>
              <a:rPr lang="ar-SA" dirty="0"/>
              <a:t>في خلقه </a:t>
            </a:r>
            <a:r>
              <a:rPr lang="ar-SA" dirty="0" smtClean="0"/>
              <a:t>،وتقويم </a:t>
            </a:r>
            <a:r>
              <a:rPr lang="ar-SA" dirty="0"/>
              <a:t>هذا الجانب من الصعب تقويمه لتقلبه وعدم ثباته كذلك صعوبة إعداد اختبارات له .</a:t>
            </a:r>
          </a:p>
          <a:p>
            <a:pPr algn="just"/>
            <a:r>
              <a:rPr lang="ar-SA" dirty="0"/>
              <a:t>ث- تقويم القدرات العقلية: يهدف إلى تشخيص وعلاج نواتج التعليم والتعلم الخاصة بالقدرات والمهارات العقلية </a:t>
            </a:r>
            <a:r>
              <a:rPr lang="ar-SA" dirty="0" smtClean="0"/>
              <a:t>العليا: </a:t>
            </a:r>
            <a:r>
              <a:rPr lang="ar-SA" dirty="0"/>
              <a:t>كالتحليل والتركيب ومهارات التفكير العلمي والابتكاري والمنطقي .</a:t>
            </a:r>
          </a:p>
        </p:txBody>
      </p:sp>
    </p:spTree>
    <p:extLst>
      <p:ext uri="{BB962C8B-B14F-4D97-AF65-F5344CB8AC3E}">
        <p14:creationId xmlns:p14="http://schemas.microsoft.com/office/powerpoint/2010/main" val="2736552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r>
              <a:rPr lang="ar-SA" dirty="0"/>
              <a:t>ج- تقويم السمات النفسية :  يستخدم اختبارات ومقاييس نفسية يمكن من خلالها تحديد مدى امتلاك الفرد لأية سمة نفسية وبأي مستوى, وهو مهم جدا في المجال التعليمي نظرا لتأثر عمليتي التعليم والتعلم بالعوامل والخصائص والسمات النفسية لكل من المعلم والمتعلم </a:t>
            </a:r>
            <a:r>
              <a:rPr lang="ar-SA" dirty="0" smtClean="0"/>
              <a:t>.</a:t>
            </a:r>
            <a:endParaRPr lang="ar-SA" dirty="0"/>
          </a:p>
        </p:txBody>
      </p:sp>
    </p:spTree>
    <p:extLst>
      <p:ext uri="{BB962C8B-B14F-4D97-AF65-F5344CB8AC3E}">
        <p14:creationId xmlns:p14="http://schemas.microsoft.com/office/powerpoint/2010/main" val="755522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20000"/>
          </a:bodyPr>
          <a:lstStyle/>
          <a:p>
            <a:pPr marL="342900" indent="-342900">
              <a:lnSpc>
                <a:spcPct val="80000"/>
              </a:lnSpc>
              <a:spcBef>
                <a:spcPct val="20000"/>
              </a:spcBef>
              <a:defRPr/>
            </a:pPr>
            <a:r>
              <a:rPr lang="ar-SA" sz="3600" b="1" dirty="0" smtClean="0"/>
              <a:t>خطوات </a:t>
            </a:r>
            <a:r>
              <a:rPr lang="ar-SA" sz="3600" b="1" dirty="0"/>
              <a:t>هامة </a:t>
            </a:r>
            <a:r>
              <a:rPr lang="ar-SA" sz="3600" b="1" dirty="0" err="1"/>
              <a:t>يتطلبها</a:t>
            </a:r>
            <a:r>
              <a:rPr lang="ar-SA" sz="3600" b="1" dirty="0"/>
              <a:t> عمل الاختبار الجيد </a:t>
            </a:r>
            <a:r>
              <a:rPr lang="ar-SA" sz="3600" b="1" dirty="0" smtClean="0"/>
              <a:t>:</a:t>
            </a:r>
            <a:endParaRPr lang="ar-SA" sz="3600" b="1" dirty="0" smtClean="0">
              <a:effectLst>
                <a:outerShdw blurRad="38100" dist="38100" dir="2700000" algn="tl">
                  <a:srgbClr val="C0C0C0"/>
                </a:outerShdw>
              </a:effectLst>
              <a:latin typeface="Arial" charset="0"/>
              <a:cs typeface="Arial" charset="0"/>
            </a:endParaRPr>
          </a:p>
          <a:p>
            <a:pPr>
              <a:lnSpc>
                <a:spcPct val="80000"/>
              </a:lnSpc>
              <a:defRPr/>
            </a:pPr>
            <a:endParaRPr lang="ar-JO" sz="2800" b="1" dirty="0">
              <a:effectLst>
                <a:outerShdw blurRad="38100" dist="38100" dir="2700000" algn="tl">
                  <a:srgbClr val="C0C0C0"/>
                </a:outerShdw>
              </a:effectLst>
              <a:latin typeface="Arial" charset="0"/>
              <a:cs typeface="Arial" charset="0"/>
            </a:endParaRPr>
          </a:p>
          <a:p>
            <a:pPr lvl="0"/>
            <a:r>
              <a:rPr lang="ar-SA" i="1" dirty="0"/>
              <a:t>تحديد الأغراض</a:t>
            </a:r>
            <a:endParaRPr lang="en-US" b="1" i="1" dirty="0"/>
          </a:p>
          <a:p>
            <a:pPr lvl="0"/>
            <a:r>
              <a:rPr lang="ar-SA" i="1" dirty="0" smtClean="0"/>
              <a:t>تحديد مادة </a:t>
            </a:r>
            <a:r>
              <a:rPr lang="ar-SA" i="1" dirty="0"/>
              <a:t>الاختبار</a:t>
            </a:r>
            <a:endParaRPr lang="en-US" b="1" i="1" dirty="0"/>
          </a:p>
          <a:p>
            <a:pPr lvl="0"/>
            <a:r>
              <a:rPr lang="ar-SA" i="1" dirty="0"/>
              <a:t>وضع الأسئلة</a:t>
            </a:r>
            <a:endParaRPr lang="en-US" b="1" i="1" dirty="0"/>
          </a:p>
          <a:p>
            <a:pPr lvl="0"/>
            <a:r>
              <a:rPr lang="ar-SA" i="1" dirty="0" smtClean="0"/>
              <a:t>تنظيم و </a:t>
            </a:r>
            <a:r>
              <a:rPr lang="ar-SA" i="1" dirty="0"/>
              <a:t>ترتيب الأسئلة</a:t>
            </a:r>
            <a:endParaRPr lang="en-US" b="1" i="1" dirty="0"/>
          </a:p>
          <a:p>
            <a:pPr lvl="0"/>
            <a:r>
              <a:rPr lang="ar-SA" i="1" dirty="0"/>
              <a:t>وضع تعليمات الأسئلة</a:t>
            </a:r>
            <a:endParaRPr lang="en-US" b="1" i="1" dirty="0"/>
          </a:p>
          <a:p>
            <a:pPr lvl="0"/>
            <a:r>
              <a:rPr lang="ar-SA" i="1" dirty="0"/>
              <a:t>تجهيز مفتاح الأسئلة</a:t>
            </a:r>
            <a:endParaRPr lang="en-US" b="1" i="1" dirty="0"/>
          </a:p>
          <a:p>
            <a:pPr lvl="0"/>
            <a:r>
              <a:rPr lang="ar-SA" i="1" dirty="0"/>
              <a:t>تجريب الاختبار</a:t>
            </a:r>
            <a:endParaRPr lang="en-US" b="1" i="1" dirty="0"/>
          </a:p>
          <a:p>
            <a:pPr lvl="0"/>
            <a:r>
              <a:rPr lang="ar-SA" i="1" dirty="0"/>
              <a:t>تعديل الاختبار</a:t>
            </a:r>
            <a:endParaRPr lang="en-US" b="1" i="1" dirty="0"/>
          </a:p>
          <a:p>
            <a:pPr lvl="0"/>
            <a:r>
              <a:rPr lang="ar-SA" i="1" dirty="0"/>
              <a:t>تطبيق الاختبار</a:t>
            </a:r>
            <a:endParaRPr lang="en-US" b="1" i="1" dirty="0"/>
          </a:p>
          <a:p>
            <a:pPr lvl="0"/>
            <a:r>
              <a:rPr lang="ar-SA" i="1" dirty="0"/>
              <a:t>عمل معيار للاختبار .</a:t>
            </a:r>
            <a:endParaRPr lang="en-US" b="1" i="1" dirty="0"/>
          </a:p>
          <a:p>
            <a:endParaRPr lang="ar-SA"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763688" y="3104047"/>
            <a:ext cx="2256656" cy="255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508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pPr>
              <a:lnSpc>
                <a:spcPct val="80000"/>
              </a:lnSpc>
              <a:defRPr/>
            </a:pPr>
            <a:r>
              <a:rPr lang="ar-SA" sz="2400" b="1" dirty="0">
                <a:effectLst>
                  <a:outerShdw blurRad="38100" dist="38100" dir="2700000" algn="tl">
                    <a:srgbClr val="C0C0C0"/>
                  </a:outerShdw>
                </a:effectLst>
                <a:latin typeface="Arial" charset="0"/>
                <a:cs typeface="Arial" charset="0"/>
              </a:rPr>
              <a:t>إعداد </a:t>
            </a:r>
            <a:r>
              <a:rPr lang="ar-JO" sz="2400" b="1" dirty="0">
                <a:effectLst>
                  <a:outerShdw blurRad="38100" dist="38100" dir="2700000" algn="tl">
                    <a:srgbClr val="C0C0C0"/>
                  </a:outerShdw>
                </a:effectLst>
                <a:latin typeface="Arial" charset="0"/>
                <a:cs typeface="Arial" charset="0"/>
              </a:rPr>
              <a:t> مخطط</a:t>
            </a:r>
            <a:r>
              <a:rPr lang="ar-SA" sz="2400" b="1" dirty="0">
                <a:effectLst>
                  <a:outerShdw blurRad="38100" dist="38100" dir="2700000" algn="tl">
                    <a:srgbClr val="C0C0C0"/>
                  </a:outerShdw>
                </a:effectLst>
                <a:latin typeface="Arial" charset="0"/>
                <a:cs typeface="Arial" charset="0"/>
              </a:rPr>
              <a:t>ا </a:t>
            </a:r>
            <a:r>
              <a:rPr lang="ar-JO" sz="2400" b="1" dirty="0">
                <a:effectLst>
                  <a:outerShdw blurRad="38100" dist="38100" dir="2700000" algn="tl">
                    <a:srgbClr val="C0C0C0"/>
                  </a:outerShdw>
                </a:effectLst>
                <a:latin typeface="Arial" charset="0"/>
                <a:cs typeface="Arial" charset="0"/>
              </a:rPr>
              <a:t>للاختبار يحدد </a:t>
            </a:r>
            <a:r>
              <a:rPr lang="ar-SA" sz="2400" b="1" dirty="0">
                <a:effectLst>
                  <a:outerShdw blurRad="38100" dist="38100" dir="2700000" algn="tl">
                    <a:srgbClr val="C0C0C0"/>
                  </a:outerShdw>
                </a:effectLst>
                <a:latin typeface="Arial" charset="0"/>
                <a:cs typeface="Arial" charset="0"/>
              </a:rPr>
              <a:t>فيه </a:t>
            </a:r>
            <a:r>
              <a:rPr lang="ar-JO" sz="2400" b="1" dirty="0">
                <a:effectLst>
                  <a:outerShdw blurRad="38100" dist="38100" dir="2700000" algn="tl">
                    <a:srgbClr val="C0C0C0"/>
                  </a:outerShdw>
                </a:effectLst>
                <a:latin typeface="Arial" charset="0"/>
                <a:cs typeface="Arial" charset="0"/>
              </a:rPr>
              <a:t>موضوعات المحتوى </a:t>
            </a:r>
            <a:r>
              <a:rPr lang="ar-SA" sz="2400" b="1" dirty="0">
                <a:effectLst>
                  <a:outerShdw blurRad="38100" dist="38100" dir="2700000" algn="tl">
                    <a:srgbClr val="C0C0C0"/>
                  </a:outerShdw>
                </a:effectLst>
                <a:latin typeface="Arial" charset="0"/>
                <a:cs typeface="Arial" charset="0"/>
              </a:rPr>
              <a:t>التعليمي </a:t>
            </a:r>
            <a:r>
              <a:rPr lang="ar-JO" sz="2400" b="1" dirty="0">
                <a:effectLst>
                  <a:outerShdw blurRad="38100" dist="38100" dir="2700000" algn="tl">
                    <a:srgbClr val="C0C0C0"/>
                  </a:outerShdw>
                </a:effectLst>
                <a:latin typeface="Arial" charset="0"/>
                <a:cs typeface="Arial" charset="0"/>
              </a:rPr>
              <a:t>والوزن النسبي لكل سؤال. </a:t>
            </a:r>
            <a:endParaRPr lang="ar-SA" sz="2400" b="1" dirty="0" smtClean="0">
              <a:effectLst>
                <a:outerShdw blurRad="38100" dist="38100" dir="2700000" algn="tl">
                  <a:srgbClr val="C0C0C0"/>
                </a:outerShdw>
              </a:effectLst>
              <a:latin typeface="Arial" charset="0"/>
              <a:cs typeface="Arial" charset="0"/>
            </a:endParaRPr>
          </a:p>
          <a:p>
            <a:pPr>
              <a:lnSpc>
                <a:spcPct val="80000"/>
              </a:lnSpc>
              <a:defRPr/>
            </a:pPr>
            <a:endParaRPr lang="ar-JO" sz="2400" b="1" dirty="0">
              <a:effectLst>
                <a:outerShdw blurRad="38100" dist="38100" dir="2700000" algn="tl">
                  <a:srgbClr val="C0C0C0"/>
                </a:outerShdw>
              </a:effectLst>
              <a:latin typeface="Arial" charset="0"/>
              <a:cs typeface="Arial" charset="0"/>
            </a:endParaRPr>
          </a:p>
          <a:p>
            <a:r>
              <a:rPr lang="ar-JO" sz="2400" dirty="0" smtClean="0">
                <a:effectLst>
                  <a:outerShdw blurRad="38100" dist="38100" dir="2700000" algn="tl">
                    <a:srgbClr val="C0C0C0"/>
                  </a:outerShdw>
                </a:effectLst>
                <a:latin typeface="Arial" charset="0"/>
                <a:cs typeface="Arial" charset="0"/>
              </a:rPr>
              <a:t>-</a:t>
            </a:r>
            <a:r>
              <a:rPr lang="ar-SA" b="1" dirty="0" smtClean="0"/>
              <a:t>) </a:t>
            </a:r>
            <a:r>
              <a:rPr lang="ar-SA" b="1" dirty="0"/>
              <a:t>تحديد موضوعات المادة الدراسية التي يراد قياس تحصيل الطالب فيها . </a:t>
            </a:r>
            <a:endParaRPr lang="en-US" dirty="0"/>
          </a:p>
          <a:p>
            <a:r>
              <a:rPr lang="ar-SA" b="1" dirty="0"/>
              <a:t>2) تحديد الوزن النسبي </a:t>
            </a:r>
            <a:r>
              <a:rPr lang="ar-SA" b="1" dirty="0" smtClean="0"/>
              <a:t> </a:t>
            </a:r>
            <a:r>
              <a:rPr lang="ar-SA" b="1" dirty="0"/>
              <a:t>لموضوعات المادة الدراسية .</a:t>
            </a:r>
            <a:endParaRPr lang="en-US" dirty="0"/>
          </a:p>
          <a:p>
            <a:r>
              <a:rPr lang="ar-SA" b="1" dirty="0"/>
              <a:t>3) تحديد الوزن النسبي للأهداف السلوكية المعرفية بمستوياتها المختلفة</a:t>
            </a:r>
            <a:r>
              <a:rPr lang="ar-KW" b="1" dirty="0"/>
              <a:t>. </a:t>
            </a:r>
            <a:endParaRPr lang="en-US" dirty="0"/>
          </a:p>
          <a:p>
            <a:r>
              <a:rPr lang="ar-SA" b="1" dirty="0"/>
              <a:t>4) تحديد عدد الأسئلة في كل موضوع لكل مستوى من مستويات الأهداف .</a:t>
            </a:r>
            <a:endParaRPr lang="en-US" dirty="0"/>
          </a:p>
          <a:p>
            <a:r>
              <a:rPr lang="ar-SA" b="1" dirty="0"/>
              <a:t>5) تحديد عدد أسئلة الاختبار0</a:t>
            </a:r>
            <a:endParaRPr lang="en-US" dirty="0"/>
          </a:p>
          <a:p>
            <a:r>
              <a:rPr lang="ar-SA" b="1" dirty="0"/>
              <a:t>6) تحديد المجموع الكلي لعدد الأسئلة الجزئية للاختبار 0</a:t>
            </a:r>
            <a:endParaRPr lang="en-US" dirty="0"/>
          </a:p>
          <a:p>
            <a:r>
              <a:rPr lang="ar-SA" b="1" dirty="0"/>
              <a:t>7) تحديد الدرجة الكلية للاختبار0 </a:t>
            </a:r>
            <a:endParaRPr lang="en-US" dirty="0"/>
          </a:p>
          <a:p>
            <a:endParaRPr lang="ar-SA" dirty="0"/>
          </a:p>
        </p:txBody>
      </p:sp>
      <p:sp>
        <p:nvSpPr>
          <p:cNvPr id="3" name="عنوان 2"/>
          <p:cNvSpPr>
            <a:spLocks noGrp="1"/>
          </p:cNvSpPr>
          <p:nvPr>
            <p:ph type="title"/>
          </p:nvPr>
        </p:nvSpPr>
        <p:spPr/>
        <p:txBody>
          <a:bodyPr/>
          <a:lstStyle/>
          <a:p>
            <a:r>
              <a:rPr lang="ar-SA" u="sng" dirty="0">
                <a:effectLst/>
              </a:rPr>
              <a:t>المواصفات </a:t>
            </a:r>
            <a:r>
              <a:rPr lang="ar-KW" u="sng" dirty="0">
                <a:effectLst/>
              </a:rPr>
              <a:t>الفنية </a:t>
            </a:r>
            <a:r>
              <a:rPr lang="ar-SA" u="sng" dirty="0">
                <a:effectLst/>
              </a:rPr>
              <a:t>في الاختبارات </a:t>
            </a:r>
            <a:r>
              <a:rPr lang="ar-SA" u="sng" dirty="0" smtClean="0">
                <a:effectLst/>
              </a:rPr>
              <a:t>التحصيلية</a:t>
            </a:r>
            <a:endParaRPr lang="ar-SA" dirty="0"/>
          </a:p>
        </p:txBody>
      </p:sp>
    </p:spTree>
    <p:extLst>
      <p:ext uri="{BB962C8B-B14F-4D97-AF65-F5344CB8AC3E}">
        <p14:creationId xmlns:p14="http://schemas.microsoft.com/office/powerpoint/2010/main" val="633853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b="1" dirty="0"/>
              <a:t> لا بد أن تحدد نسبة الأسئلة </a:t>
            </a:r>
            <a:r>
              <a:rPr lang="ar-SA" b="1" dirty="0" err="1"/>
              <a:t>المقالية</a:t>
            </a:r>
            <a:r>
              <a:rPr lang="ar-SA" b="1" dirty="0"/>
              <a:t> والموضوعية في الاختبارات التحريرية.</a:t>
            </a:r>
            <a:endParaRPr lang="en-US" dirty="0"/>
          </a:p>
          <a:p>
            <a:r>
              <a:rPr lang="ar-SA" b="1" dirty="0"/>
              <a:t>    </a:t>
            </a:r>
            <a:r>
              <a:rPr lang="ar-SA" b="1" dirty="0" smtClean="0"/>
              <a:t>تحقيق </a:t>
            </a:r>
            <a:r>
              <a:rPr lang="ar-SA" b="1" dirty="0"/>
              <a:t>الوزن النسبي للأسئلة بنوعيها وكذلك درجاتها وذلك وفقا للآلية الخاصة بالتوجيه الفني العام </a:t>
            </a:r>
            <a:r>
              <a:rPr lang="ar-SA" b="1" dirty="0" smtClean="0"/>
              <a:t>الاختبارات </a:t>
            </a:r>
            <a:r>
              <a:rPr lang="ar-KW" b="1" dirty="0"/>
              <a:t>وهي 70 % للمقالي و 30% للموضوعي </a:t>
            </a:r>
            <a:endParaRPr lang="ar-SA" dirty="0"/>
          </a:p>
        </p:txBody>
      </p:sp>
    </p:spTree>
    <p:extLst>
      <p:ext uri="{BB962C8B-B14F-4D97-AF65-F5344CB8AC3E}">
        <p14:creationId xmlns:p14="http://schemas.microsoft.com/office/powerpoint/2010/main" val="2048535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b="1" i="1" dirty="0" smtClean="0"/>
              <a:t>مراعات الوزن </a:t>
            </a:r>
            <a:r>
              <a:rPr lang="ar-SA" b="1" i="1" dirty="0"/>
              <a:t>النسبي للأسئلة وفق المستويات المعرفية </a:t>
            </a:r>
            <a:r>
              <a:rPr lang="ar-SA" b="1" i="1" dirty="0" smtClean="0"/>
              <a:t>الستة</a:t>
            </a:r>
          </a:p>
          <a:p>
            <a:endParaRPr lang="ar-SA" b="1" i="1"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5" y="2276872"/>
            <a:ext cx="66643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046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352928" cy="473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396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defRPr/>
            </a:pPr>
            <a:r>
              <a:rPr lang="ar-JO" sz="4800" b="1" dirty="0">
                <a:effectLst>
                  <a:outerShdw blurRad="38100" dist="38100" dir="2700000" algn="tl">
                    <a:srgbClr val="FFFFFF"/>
                  </a:outerShdw>
                </a:effectLst>
              </a:rPr>
              <a:t>عملية </a:t>
            </a:r>
          </a:p>
          <a:p>
            <a:pPr>
              <a:defRPr/>
            </a:pPr>
            <a:r>
              <a:rPr lang="ar-JO" sz="4800" b="1" dirty="0">
                <a:effectLst>
                  <a:outerShdw blurRad="38100" dist="38100" dir="2700000" algn="tl">
                    <a:srgbClr val="FFFFFF"/>
                  </a:outerShdw>
                </a:effectLst>
              </a:rPr>
              <a:t> شفوية </a:t>
            </a:r>
          </a:p>
          <a:p>
            <a:pPr>
              <a:defRPr/>
            </a:pPr>
            <a:r>
              <a:rPr lang="ar-JO" sz="4800" b="1" dirty="0">
                <a:effectLst>
                  <a:outerShdw blurRad="38100" dist="38100" dir="2700000" algn="tl">
                    <a:srgbClr val="FFFFFF"/>
                  </a:outerShdw>
                </a:effectLst>
              </a:rPr>
              <a:t> </a:t>
            </a:r>
            <a:r>
              <a:rPr lang="ar-JO" sz="4400" b="1" dirty="0">
                <a:effectLst>
                  <a:outerShdw blurRad="38100" dist="38100" dir="2700000" algn="tl">
                    <a:srgbClr val="FFFFFF"/>
                  </a:outerShdw>
                </a:effectLst>
              </a:rPr>
              <a:t>كتابية وهي على نوعين:</a:t>
            </a:r>
            <a:r>
              <a:rPr lang="ar-JO" sz="4800" b="1" dirty="0">
                <a:effectLst>
                  <a:outerShdw blurRad="38100" dist="38100" dir="2700000" algn="tl">
                    <a:srgbClr val="FFFFFF"/>
                  </a:outerShdw>
                </a:effectLst>
              </a:rPr>
              <a:t> </a:t>
            </a:r>
          </a:p>
          <a:p>
            <a:pPr lvl="3">
              <a:defRPr/>
            </a:pPr>
            <a:r>
              <a:rPr lang="ar-JO" sz="3600" b="1" dirty="0">
                <a:solidFill>
                  <a:srgbClr val="CC0000"/>
                </a:solidFill>
                <a:effectLst>
                  <a:outerShdw blurRad="38100" dist="38100" dir="2700000" algn="tl">
                    <a:srgbClr val="000000"/>
                  </a:outerShdw>
                </a:effectLst>
              </a:rPr>
              <a:t> </a:t>
            </a:r>
            <a:r>
              <a:rPr lang="ar-JO" sz="3600" b="1" dirty="0" err="1">
                <a:solidFill>
                  <a:srgbClr val="CC0000"/>
                </a:solidFill>
                <a:effectLst>
                  <a:outerShdw blurRad="38100" dist="38100" dir="2700000" algn="tl">
                    <a:srgbClr val="000000"/>
                  </a:outerShdw>
                </a:effectLst>
              </a:rPr>
              <a:t>مقالية</a:t>
            </a:r>
            <a:r>
              <a:rPr lang="ar-JO" sz="3600" b="1" dirty="0">
                <a:solidFill>
                  <a:srgbClr val="CC0000"/>
                </a:solidFill>
                <a:effectLst>
                  <a:outerShdw blurRad="38100" dist="38100" dir="2700000" algn="tl">
                    <a:srgbClr val="000000"/>
                  </a:outerShdw>
                </a:effectLst>
              </a:rPr>
              <a:t>. </a:t>
            </a:r>
          </a:p>
          <a:p>
            <a:pPr lvl="3">
              <a:defRPr/>
            </a:pPr>
            <a:r>
              <a:rPr lang="ar-JO" sz="3600" b="1" dirty="0">
                <a:solidFill>
                  <a:srgbClr val="CC0000"/>
                </a:solidFill>
                <a:effectLst>
                  <a:outerShdw blurRad="38100" dist="38100" dir="2700000" algn="tl">
                    <a:srgbClr val="000000"/>
                  </a:outerShdw>
                </a:effectLst>
              </a:rPr>
              <a:t> موضوعية.</a:t>
            </a:r>
            <a:endParaRPr lang="en-US" sz="3600" b="1" dirty="0">
              <a:solidFill>
                <a:srgbClr val="CC0000"/>
              </a:solidFill>
              <a:effectLst>
                <a:outerShdw blurRad="38100" dist="38100" dir="2700000" algn="tl">
                  <a:srgbClr val="000000"/>
                </a:outerShdw>
              </a:effectLst>
            </a:endParaRPr>
          </a:p>
          <a:p>
            <a:endParaRPr lang="ar-SA" dirty="0"/>
          </a:p>
        </p:txBody>
      </p:sp>
      <p:sp>
        <p:nvSpPr>
          <p:cNvPr id="3" name="عنوان 2"/>
          <p:cNvSpPr>
            <a:spLocks noGrp="1"/>
          </p:cNvSpPr>
          <p:nvPr>
            <p:ph type="title"/>
          </p:nvPr>
        </p:nvSpPr>
        <p:spPr/>
        <p:txBody>
          <a:bodyPr/>
          <a:lstStyle/>
          <a:p>
            <a:pPr algn="ctr"/>
            <a:r>
              <a:rPr lang="ar-JO" dirty="0">
                <a:solidFill>
                  <a:srgbClr val="000099"/>
                </a:solidFill>
                <a:effectLst>
                  <a:outerShdw blurRad="38100" dist="38100" dir="2700000" algn="tl">
                    <a:srgbClr val="000000"/>
                  </a:outerShdw>
                </a:effectLst>
              </a:rPr>
              <a:t>أنواع الاختبارات</a:t>
            </a:r>
            <a:endParaRPr lang="ar-SA" dirty="0"/>
          </a:p>
        </p:txBody>
      </p:sp>
    </p:spTree>
    <p:extLst>
      <p:ext uri="{BB962C8B-B14F-4D97-AF65-F5344CB8AC3E}">
        <p14:creationId xmlns:p14="http://schemas.microsoft.com/office/powerpoint/2010/main" val="38490623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defRPr/>
            </a:pPr>
            <a:r>
              <a:rPr lang="ar-JO" sz="2800" b="1" dirty="0">
                <a:effectLst>
                  <a:outerShdw blurRad="38100" dist="38100" dir="2700000" algn="tl">
                    <a:srgbClr val="FFFFFF"/>
                  </a:outerShdw>
                </a:effectLst>
              </a:rPr>
              <a:t>هادف يرتبط بقياس هدف ما. </a:t>
            </a:r>
          </a:p>
          <a:p>
            <a:pPr>
              <a:defRPr/>
            </a:pPr>
            <a:r>
              <a:rPr lang="ar-JO" sz="2800" b="1" dirty="0">
                <a:effectLst>
                  <a:outerShdw blurRad="38100" dist="38100" dir="2700000" algn="tl">
                    <a:srgbClr val="FFFFFF"/>
                  </a:outerShdw>
                </a:effectLst>
              </a:rPr>
              <a:t>يركز على فكرة واحدة فقط.  </a:t>
            </a:r>
          </a:p>
          <a:p>
            <a:pPr>
              <a:defRPr/>
            </a:pPr>
            <a:r>
              <a:rPr lang="ar-JO" sz="2800" b="1" dirty="0">
                <a:effectLst>
                  <a:outerShdw blurRad="38100" dist="38100" dir="2700000" algn="tl">
                    <a:srgbClr val="FFFFFF"/>
                  </a:outerShdw>
                </a:effectLst>
              </a:rPr>
              <a:t>مختصر وواضح.</a:t>
            </a:r>
          </a:p>
          <a:p>
            <a:pPr>
              <a:defRPr/>
            </a:pPr>
            <a:r>
              <a:rPr lang="ar-JO" sz="2800" b="1" dirty="0">
                <a:effectLst>
                  <a:outerShdw blurRad="38100" dist="38100" dir="2700000" algn="tl">
                    <a:srgbClr val="FFFFFF"/>
                  </a:outerShdw>
                </a:effectLst>
              </a:rPr>
              <a:t>يستدعي إجابات تميز مستويات الطلاب.</a:t>
            </a:r>
            <a:r>
              <a:rPr lang="ar-JO" b="1" dirty="0">
                <a:effectLst>
                  <a:outerShdw blurRad="38100" dist="38100" dir="2700000" algn="tl">
                    <a:srgbClr val="FFFFFF"/>
                  </a:outerShdw>
                </a:effectLst>
              </a:rPr>
              <a:t> </a:t>
            </a:r>
            <a:endParaRPr lang="en-US" b="1" dirty="0">
              <a:effectLst>
                <a:outerShdw blurRad="38100" dist="38100" dir="2700000" algn="tl">
                  <a:srgbClr val="FFFFFF"/>
                </a:outerShdw>
              </a:effectLst>
            </a:endParaRPr>
          </a:p>
          <a:p>
            <a:endParaRPr lang="ar-SA" dirty="0"/>
          </a:p>
        </p:txBody>
      </p:sp>
      <p:sp>
        <p:nvSpPr>
          <p:cNvPr id="3" name="عنوان 2"/>
          <p:cNvSpPr>
            <a:spLocks noGrp="1"/>
          </p:cNvSpPr>
          <p:nvPr>
            <p:ph type="title"/>
          </p:nvPr>
        </p:nvSpPr>
        <p:spPr/>
        <p:txBody>
          <a:bodyPr/>
          <a:lstStyle/>
          <a:p>
            <a:pPr algn="r"/>
            <a:r>
              <a:rPr lang="ar-JO" sz="4400" dirty="0">
                <a:solidFill>
                  <a:srgbClr val="FF0000"/>
                </a:solidFill>
                <a:effectLst>
                  <a:outerShdw blurRad="38100" dist="38100" dir="2700000" algn="tl">
                    <a:srgbClr val="000000"/>
                  </a:outerShdw>
                </a:effectLst>
              </a:rPr>
              <a:t>- السؤال الجيد:</a:t>
            </a:r>
            <a:endParaRPr lang="ar-SA" dirty="0"/>
          </a:p>
        </p:txBody>
      </p:sp>
    </p:spTree>
    <p:extLst>
      <p:ext uri="{BB962C8B-B14F-4D97-AF65-F5344CB8AC3E}">
        <p14:creationId xmlns:p14="http://schemas.microsoft.com/office/powerpoint/2010/main" val="768444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r>
              <a:rPr lang="ar-SA" dirty="0"/>
              <a:t> </a:t>
            </a:r>
            <a:r>
              <a:rPr lang="ar-SA" sz="3700" b="1" dirty="0">
                <a:solidFill>
                  <a:schemeClr val="tx2"/>
                </a:solidFill>
                <a:effectLst>
                  <a:outerShdw blurRad="31750" dist="25400" dir="5400000" algn="tl" rotWithShape="0">
                    <a:srgbClr val="000000">
                      <a:alpha val="25000"/>
                    </a:srgbClr>
                  </a:outerShdw>
                </a:effectLst>
                <a:latin typeface="+mj-lt"/>
                <a:ea typeface="+mj-ea"/>
                <a:cs typeface="+mj-cs"/>
              </a:rPr>
              <a:t>حظيت الجودة باهتمام كبير في معظم دول العالم ،باعتبارها إحدى الركائز الأساسية لنموذج الإدارة الناجحة التي تهدف إلى مسايرة المتغيرات الدولية و المحلية و محاولة التكيف معها</a:t>
            </a:r>
          </a:p>
          <a:p>
            <a:r>
              <a:rPr lang="ar-SA" sz="3700" b="1" dirty="0">
                <a:solidFill>
                  <a:schemeClr val="tx2"/>
                </a:solidFill>
                <a:effectLst>
                  <a:outerShdw blurRad="31750" dist="25400" dir="5400000" algn="tl" rotWithShape="0">
                    <a:srgbClr val="000000">
                      <a:alpha val="25000"/>
                    </a:srgbClr>
                  </a:outerShdw>
                </a:effectLst>
                <a:latin typeface="+mj-lt"/>
                <a:ea typeface="+mj-ea"/>
                <a:cs typeface="+mj-cs"/>
              </a:rPr>
              <a:t>•علي الرغم من حداثة مفهوم الجودة وحداثة تطبيقه في المؤسسات التعليمية ، إلا أنه ليس وليد العصر الحديث ،بل جذوره موغلة في القدم  ،فقد كان مفهومها  حاضر في كل التعاليم الإسلامية بمضامينه كلها ،و قد حث القرآن الكريم على الجودة الشاملة في كل الأعمال التي يفترض أن يؤديها المسلم ،وقد ارتبط مفهومها في الإسلام بمفهوم الإتقان و الإحسان ، و الرقابة الذاتية  .</a:t>
            </a:r>
          </a:p>
          <a:p>
            <a:endParaRPr lang="ar-SA" dirty="0"/>
          </a:p>
        </p:txBody>
      </p:sp>
      <p:sp>
        <p:nvSpPr>
          <p:cNvPr id="2" name="عنوان 1"/>
          <p:cNvSpPr>
            <a:spLocks noGrp="1"/>
          </p:cNvSpPr>
          <p:nvPr>
            <p:ph type="title"/>
          </p:nvPr>
        </p:nvSpPr>
        <p:spPr/>
        <p:txBody>
          <a:bodyPr>
            <a:normAutofit fontScale="90000"/>
          </a:bodyPr>
          <a:lstStyle/>
          <a:p>
            <a:pPr algn="r"/>
            <a:r>
              <a:rPr lang="ar-SA" dirty="0"/>
              <a:t>الاتقان و الجودة في القرآن :</a:t>
            </a:r>
            <a:br>
              <a:rPr lang="ar-SA" dirty="0"/>
            </a:br>
            <a:endParaRPr lang="ar-SA" dirty="0"/>
          </a:p>
        </p:txBody>
      </p:sp>
    </p:spTree>
    <p:extLst>
      <p:ext uri="{BB962C8B-B14F-4D97-AF65-F5344CB8AC3E}">
        <p14:creationId xmlns:p14="http://schemas.microsoft.com/office/powerpoint/2010/main" val="35755189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endParaRPr lang="ar-SA" sz="3200" dirty="0" smtClean="0"/>
          </a:p>
          <a:p>
            <a:endParaRPr lang="ar-SA" sz="3200" dirty="0"/>
          </a:p>
          <a:p>
            <a:r>
              <a:rPr lang="ar-SA" sz="3200" dirty="0" smtClean="0"/>
              <a:t>فإن </a:t>
            </a:r>
            <a:r>
              <a:rPr lang="ar-SA" sz="3200" dirty="0"/>
              <a:t>هناك مجموعة شروط ينبغي أن تكون متوافرة في أي </a:t>
            </a:r>
            <a:r>
              <a:rPr lang="ar-SA" sz="3200" dirty="0" err="1"/>
              <a:t>إختبار</a:t>
            </a:r>
            <a:r>
              <a:rPr lang="ar-SA" sz="3200" dirty="0"/>
              <a:t> لكي يكون جيِّداً وهذه الشروط </a:t>
            </a:r>
            <a:r>
              <a:rPr lang="ar-SA" sz="3200" dirty="0" smtClean="0"/>
              <a:t>هي:</a:t>
            </a:r>
            <a:endParaRPr lang="ar-SA" sz="3200" dirty="0"/>
          </a:p>
        </p:txBody>
      </p:sp>
    </p:spTree>
    <p:extLst>
      <p:ext uri="{BB962C8B-B14F-4D97-AF65-F5344CB8AC3E}">
        <p14:creationId xmlns:p14="http://schemas.microsoft.com/office/powerpoint/2010/main" val="2807272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r>
              <a:rPr lang="ar-SA" b="1" dirty="0"/>
              <a:t>الدقَّة </a:t>
            </a:r>
            <a:r>
              <a:rPr lang="ar-SA" b="1" dirty="0" smtClean="0"/>
              <a:t>و </a:t>
            </a:r>
            <a:r>
              <a:rPr lang="ar-SA" b="1" dirty="0"/>
              <a:t>المصداق </a:t>
            </a:r>
            <a:r>
              <a:rPr lang="en-US" b="1" dirty="0"/>
              <a:t> :</a:t>
            </a:r>
            <a:r>
              <a:rPr lang="en-US" dirty="0"/>
              <a:t> </a:t>
            </a:r>
            <a:r>
              <a:rPr lang="ar-SA" dirty="0"/>
              <a:t>بمعنى أن يقيس الشيء الذي صمم من </a:t>
            </a:r>
            <a:r>
              <a:rPr lang="ar-SA" dirty="0" smtClean="0"/>
              <a:t>أجله</a:t>
            </a:r>
            <a:r>
              <a:rPr lang="en-US" dirty="0"/>
              <a:t/>
            </a:r>
            <a:br>
              <a:rPr lang="en-US" dirty="0"/>
            </a:br>
            <a:r>
              <a:rPr lang="en-US" dirty="0"/>
              <a:t/>
            </a:r>
            <a:br>
              <a:rPr lang="en-US" dirty="0"/>
            </a:br>
            <a:r>
              <a:rPr lang="en-US" dirty="0"/>
              <a:t/>
            </a:r>
            <a:br>
              <a:rPr lang="en-US" dirty="0"/>
            </a:br>
            <a:r>
              <a:rPr lang="en-US" b="1" dirty="0"/>
              <a:t> </a:t>
            </a:r>
            <a:r>
              <a:rPr lang="ar-SA" b="1" dirty="0" smtClean="0"/>
              <a:t>الثبات</a:t>
            </a:r>
            <a:r>
              <a:rPr lang="en-US" b="1" dirty="0" smtClean="0"/>
              <a:t> : </a:t>
            </a:r>
            <a:r>
              <a:rPr lang="ar-SA" dirty="0" smtClean="0"/>
              <a:t>أي يمكن </a:t>
            </a:r>
            <a:r>
              <a:rPr lang="ar-SA" dirty="0"/>
              <a:t>الاعتماد عليه في قياس الظاهرة التي صمم لقياسها </a:t>
            </a:r>
            <a:r>
              <a:rPr lang="ar-SA" dirty="0" smtClean="0"/>
              <a:t>وإعطاء النتائج ذاتها تحت الظروف  ذاتها التي </a:t>
            </a:r>
            <a:r>
              <a:rPr lang="ar-SA" dirty="0"/>
              <a:t>طبِّق فيها وفي أوقات </a:t>
            </a:r>
            <a:r>
              <a:rPr lang="ar-SA" dirty="0" smtClean="0"/>
              <a:t>مختلفة .</a:t>
            </a:r>
          </a:p>
          <a:p>
            <a:pPr marL="109728" indent="0">
              <a:buNone/>
            </a:pPr>
            <a:r>
              <a:rPr lang="en-US" dirty="0"/>
              <a:t/>
            </a:r>
            <a:br>
              <a:rPr lang="en-US" dirty="0"/>
            </a:br>
            <a:r>
              <a:rPr lang="ar-SA" dirty="0" smtClean="0"/>
              <a:t>   يجب </a:t>
            </a:r>
            <a:r>
              <a:rPr lang="ar-SA" dirty="0"/>
              <a:t>أن يكون</a:t>
            </a:r>
            <a:r>
              <a:rPr lang="en-US" dirty="0"/>
              <a:t> </a:t>
            </a:r>
            <a:r>
              <a:rPr lang="ar-SA" b="1" dirty="0"/>
              <a:t>الاختبار موضوعياً</a:t>
            </a:r>
            <a:r>
              <a:rPr lang="en-US" dirty="0"/>
              <a:t> , </a:t>
            </a:r>
            <a:r>
              <a:rPr lang="ar-SA" dirty="0"/>
              <a:t>أي </a:t>
            </a:r>
            <a:r>
              <a:rPr lang="ar-SA" dirty="0" smtClean="0"/>
              <a:t>مفهوما </a:t>
            </a:r>
            <a:r>
              <a:rPr lang="ar-SA" dirty="0"/>
              <a:t>بطريقة واحدة من جميع الأفراد بحيث لا يترك مجالاً </a:t>
            </a:r>
            <a:r>
              <a:rPr lang="ar-SA" dirty="0" smtClean="0"/>
              <a:t>للبس.</a:t>
            </a:r>
            <a:endParaRPr lang="ar-SA" dirty="0"/>
          </a:p>
        </p:txBody>
      </p:sp>
    </p:spTree>
    <p:extLst>
      <p:ext uri="{BB962C8B-B14F-4D97-AF65-F5344CB8AC3E}">
        <p14:creationId xmlns:p14="http://schemas.microsoft.com/office/powerpoint/2010/main" val="30671944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109728" indent="0">
              <a:buNone/>
            </a:pPr>
            <a:r>
              <a:rPr lang="en-US" b="1" dirty="0"/>
              <a:t>- </a:t>
            </a:r>
            <a:r>
              <a:rPr lang="ar-SA" dirty="0"/>
              <a:t>يجب أن يكون</a:t>
            </a:r>
            <a:r>
              <a:rPr lang="en-US" b="1" dirty="0"/>
              <a:t> </a:t>
            </a:r>
            <a:r>
              <a:rPr lang="ar-SA" b="1" dirty="0"/>
              <a:t>مستوى الصعوبة والسهولة </a:t>
            </a:r>
            <a:r>
              <a:rPr lang="ar-SA" b="1" dirty="0" smtClean="0"/>
              <a:t>فيه معقولاً </a:t>
            </a:r>
          </a:p>
          <a:p>
            <a:pPr marL="109728" indent="0">
              <a:buNone/>
            </a:pPr>
            <a:r>
              <a:rPr lang="en-US" dirty="0"/>
              <a:t> </a:t>
            </a:r>
            <a:r>
              <a:rPr lang="ar-SA" dirty="0" smtClean="0"/>
              <a:t>فلا </a:t>
            </a:r>
            <a:r>
              <a:rPr lang="ar-SA" dirty="0"/>
              <a:t>يكون صعباً للغاية </a:t>
            </a:r>
            <a:r>
              <a:rPr lang="ar-SA" dirty="0" smtClean="0"/>
              <a:t>،ولا </a:t>
            </a:r>
            <a:r>
              <a:rPr lang="ar-SA" dirty="0"/>
              <a:t>يكون سهلاً للغاية بحيث لا يمكنه التمييز بين الأفراد المختبرين , ويمكن التأكُّد من مستوى السهولة والصعوبة من خلال تجربته على عينة من الأفراد تمثِّل المجموعة تمثيلاً دقيقاً</a:t>
            </a:r>
            <a:r>
              <a:rPr lang="en-US" dirty="0"/>
              <a:t>.</a:t>
            </a:r>
            <a:endParaRPr lang="ar-SA" dirty="0"/>
          </a:p>
        </p:txBody>
      </p:sp>
    </p:spTree>
    <p:extLst>
      <p:ext uri="{BB962C8B-B14F-4D97-AF65-F5344CB8AC3E}">
        <p14:creationId xmlns:p14="http://schemas.microsoft.com/office/powerpoint/2010/main" val="40728473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9552" y="332656"/>
            <a:ext cx="8229600" cy="5674635"/>
          </a:xfrm>
        </p:spPr>
        <p:txBody>
          <a:bodyPr>
            <a:normAutofit fontScale="77500" lnSpcReduction="20000"/>
          </a:bodyPr>
          <a:lstStyle/>
          <a:p>
            <a:r>
              <a:rPr lang="ar-SA" b="1" dirty="0" smtClean="0"/>
              <a:t>بعض </a:t>
            </a:r>
            <a:r>
              <a:rPr lang="ar-SA" b="1" dirty="0"/>
              <a:t>المقترحات التي يمكن إتباعها لتحسين فاعلية الأسئلة </a:t>
            </a:r>
            <a:r>
              <a:rPr lang="ar-SA" b="1" dirty="0" err="1"/>
              <a:t>المقالية</a:t>
            </a:r>
            <a:r>
              <a:rPr lang="ar-SA" b="1" dirty="0"/>
              <a:t> </a:t>
            </a:r>
            <a:r>
              <a:rPr lang="ar-SA" dirty="0"/>
              <a:t>:</a:t>
            </a:r>
            <a:endParaRPr lang="en-US" dirty="0"/>
          </a:p>
          <a:p>
            <a:r>
              <a:rPr lang="ar-SA" dirty="0"/>
              <a:t>1 ـ أن يكون استعمالها مقصورا على المواقف ، والأغراض الملائمة لها ، كاستخدامها لقياس بعض النواتج التعليمية العليا ، أو عندما يكون عدد المختبرين قليلا .</a:t>
            </a:r>
            <a:endParaRPr lang="en-US" dirty="0"/>
          </a:p>
          <a:p>
            <a:r>
              <a:rPr lang="ar-SA" dirty="0"/>
              <a:t>2 ـ التخطيط الجيد لبنائها </a:t>
            </a:r>
            <a:endParaRPr lang="ar-SA" dirty="0" smtClean="0"/>
          </a:p>
          <a:p>
            <a:r>
              <a:rPr lang="ar-SA" dirty="0" smtClean="0"/>
              <a:t>3 </a:t>
            </a:r>
            <a:r>
              <a:rPr lang="ar-SA" dirty="0"/>
              <a:t>ـ صياغة السؤال بطريقة </a:t>
            </a:r>
            <a:r>
              <a:rPr lang="ar-SA" dirty="0" smtClean="0"/>
              <a:t>واضحة ، </a:t>
            </a:r>
            <a:r>
              <a:rPr lang="ar-SA" dirty="0"/>
              <a:t>وتجنب الصيغ المفتوحة ، أو الناقصة . لذلك يراعى عند الصياغة استخدام ألفاظ ذات مدلولات واضحة  مثل : عرّف ، اختر ، صنّف ، وقد يستدعي الأمر استخدام بعض المفردات مثل : ناقش ، وضّح ، قارن ، اشرح وما إلى ذلك .</a:t>
            </a:r>
            <a:endParaRPr lang="en-US" dirty="0"/>
          </a:p>
          <a:p>
            <a:r>
              <a:rPr lang="ar-SA" dirty="0"/>
              <a:t>4 ـ صياغة السؤال بحيث يستثير السلوك الممكن قبوله ، كدلالة على حدوث الناتج التعليمي المرغوب فيه .</a:t>
            </a:r>
            <a:endParaRPr lang="en-US" dirty="0"/>
          </a:p>
          <a:p>
            <a:r>
              <a:rPr lang="ar-SA" dirty="0"/>
              <a:t>5 ـ البدء في سؤال المقال بألفاظ ، أو عبارات تدل على نوعية السؤال ، مثل : بين الفرق ، قارن من حيث ، انقد ، وضح كيف ، ميز بين . ويراعى عدم البدء في السؤال المقالي بكلمات مثل :</a:t>
            </a:r>
            <a:endParaRPr lang="en-US" dirty="0"/>
          </a:p>
          <a:p>
            <a:r>
              <a:rPr lang="ar-SA" dirty="0"/>
              <a:t>أين ، ومتى ، ومن ، وماذا ، لأن مثل هذه الكلمات تستخدم في الأسئلة الموضوعية .</a:t>
            </a:r>
            <a:endParaRPr lang="en-US" dirty="0"/>
          </a:p>
          <a:p>
            <a:r>
              <a:rPr lang="ar-SA" dirty="0"/>
              <a:t>6 ـ مراعاة شمول الأسئلة لجوانب المحتوى ، والهدف في المجال التحصيلي ، وذلك بزيادة عدد الأسئلة ، مع الأخذ بعين الاعتبار الجانب الزمني المقرر للإجابة .</a:t>
            </a:r>
            <a:endParaRPr lang="en-US" dirty="0"/>
          </a:p>
          <a:p>
            <a:r>
              <a:rPr lang="ar-SA" dirty="0"/>
              <a:t>7 ـ وضع إجابة نموذجية لكل سؤال يعمل بها عند التصحيح بكل دقة ممكنة ، وتحديد العناصر التي تعطي أجزاء من العلامة على كل فرعية من فرعيات السؤال ، حتى لا يتاح للأهواء الشخصية التدخل في تحديد الإجابة الصحيحة ، أو تحديد الدرجة اللازمة من وجهة نظره الخاصة .</a:t>
            </a:r>
          </a:p>
        </p:txBody>
      </p:sp>
    </p:spTree>
    <p:extLst>
      <p:ext uri="{BB962C8B-B14F-4D97-AF65-F5344CB8AC3E}">
        <p14:creationId xmlns:p14="http://schemas.microsoft.com/office/powerpoint/2010/main" val="24432175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pPr algn="just">
              <a:buFontTx/>
              <a:buChar char="-"/>
              <a:defRPr/>
            </a:pPr>
            <a:r>
              <a:rPr lang="ar-JO" b="1" dirty="0">
                <a:effectLst>
                  <a:outerShdw blurRad="38100" dist="38100" dir="2700000" algn="tl">
                    <a:srgbClr val="FFFFFF"/>
                  </a:outerShdw>
                </a:effectLst>
              </a:rPr>
              <a:t>كلمة موضوعي في اللغة تعني </a:t>
            </a:r>
            <a:r>
              <a:rPr lang="ar-SA" b="1" dirty="0" smtClean="0">
                <a:effectLst>
                  <a:outerShdw blurRad="38100" dist="38100" dir="2700000" algn="tl">
                    <a:srgbClr val="FFFFFF"/>
                  </a:outerShdw>
                </a:effectLst>
              </a:rPr>
              <a:t>:</a:t>
            </a:r>
            <a:r>
              <a:rPr lang="ar-JO" b="1" dirty="0" smtClean="0">
                <a:effectLst>
                  <a:outerShdw blurRad="38100" dist="38100" dir="2700000" algn="tl">
                    <a:srgbClr val="FFFFFF"/>
                  </a:outerShdw>
                </a:effectLst>
              </a:rPr>
              <a:t>أن </a:t>
            </a:r>
            <a:r>
              <a:rPr lang="ar-JO" b="1" dirty="0">
                <a:effectLst>
                  <a:outerShdw blurRad="38100" dist="38100" dir="2700000" algn="tl">
                    <a:srgbClr val="FFFFFF"/>
                  </a:outerShdw>
                </a:effectLst>
              </a:rPr>
              <a:t>الموضوع قيد البحث </a:t>
            </a:r>
            <a:r>
              <a:rPr lang="ar-SA" b="1" dirty="0" smtClean="0">
                <a:effectLst>
                  <a:outerShdw blurRad="38100" dist="38100" dir="2700000" algn="tl">
                    <a:srgbClr val="FFFFFF"/>
                  </a:outerShdw>
                </a:effectLst>
              </a:rPr>
              <a:t>.</a:t>
            </a:r>
          </a:p>
          <a:p>
            <a:pPr algn="just">
              <a:buFontTx/>
              <a:buChar char="-"/>
              <a:defRPr/>
            </a:pPr>
            <a:r>
              <a:rPr lang="ar-SA" b="1" dirty="0" smtClean="0">
                <a:effectLst>
                  <a:outerShdw blurRad="38100" dist="38100" dir="2700000" algn="tl">
                    <a:srgbClr val="FFFFFF"/>
                  </a:outerShdw>
                </a:effectLst>
              </a:rPr>
              <a:t> </a:t>
            </a:r>
            <a:r>
              <a:rPr lang="ar-JO" b="1" dirty="0" smtClean="0">
                <a:effectLst>
                  <a:outerShdw blurRad="38100" dist="38100" dir="2700000" algn="tl">
                    <a:srgbClr val="FFFFFF"/>
                  </a:outerShdw>
                </a:effectLst>
              </a:rPr>
              <a:t>تسمية </a:t>
            </a:r>
            <a:r>
              <a:rPr lang="ar-JO" b="1" dirty="0">
                <a:effectLst>
                  <a:outerShdw blurRad="38100" dist="38100" dir="2700000" algn="tl">
                    <a:srgbClr val="FFFFFF"/>
                  </a:outerShdw>
                </a:effectLst>
              </a:rPr>
              <a:t>الاختبارات الموضوعية بهذا الاسم ترجع إلى موضوعية تصحيح إجاباتها وليس إلى موضوعية وضع الأسئلة</a:t>
            </a:r>
            <a:r>
              <a:rPr lang="ar-JO" b="1" dirty="0" smtClean="0">
                <a:effectLst>
                  <a:outerShdw blurRad="38100" dist="38100" dir="2700000" algn="tl">
                    <a:srgbClr val="FFFFFF"/>
                  </a:outerShdw>
                </a:effectLst>
              </a:rPr>
              <a:t>.</a:t>
            </a:r>
            <a:endParaRPr lang="ar-SA" b="1" dirty="0" smtClean="0">
              <a:effectLst>
                <a:outerShdw blurRad="38100" dist="38100" dir="2700000" algn="tl">
                  <a:srgbClr val="FFFFFF"/>
                </a:outerShdw>
              </a:effectLst>
            </a:endParaRPr>
          </a:p>
          <a:p>
            <a:pPr algn="just">
              <a:buFontTx/>
              <a:buChar char="-"/>
              <a:defRPr/>
            </a:pPr>
            <a:r>
              <a:rPr lang="ar-SA" b="1" dirty="0" smtClean="0">
                <a:effectLst>
                  <a:outerShdw blurRad="38100" dist="38100" dir="2700000" algn="tl">
                    <a:srgbClr val="FFFFFF"/>
                  </a:outerShdw>
                </a:effectLst>
              </a:rPr>
              <a:t>من أنواعها :</a:t>
            </a:r>
            <a:endParaRPr lang="en-US" b="1" dirty="0">
              <a:effectLst>
                <a:outerShdw blurRad="38100" dist="38100" dir="2700000" algn="tl">
                  <a:srgbClr val="FFFFFF"/>
                </a:outerShdw>
              </a:effectLst>
            </a:endParaRPr>
          </a:p>
          <a:p>
            <a:pPr lvl="1">
              <a:defRPr/>
            </a:pPr>
            <a:r>
              <a:rPr lang="ar-JO" sz="3600" b="1" dirty="0">
                <a:effectLst>
                  <a:outerShdw blurRad="38100" dist="38100" dir="2700000" algn="tl">
                    <a:srgbClr val="FFFFFF"/>
                  </a:outerShdw>
                </a:effectLst>
              </a:rPr>
              <a:t>أسئلة الصواب والخطأ</a:t>
            </a:r>
          </a:p>
          <a:p>
            <a:pPr lvl="1">
              <a:defRPr/>
            </a:pPr>
            <a:r>
              <a:rPr lang="ar-JO" sz="3600" b="1" dirty="0">
                <a:effectLst>
                  <a:outerShdw blurRad="38100" dist="38100" dir="2700000" algn="tl">
                    <a:srgbClr val="FFFFFF"/>
                  </a:outerShdw>
                </a:effectLst>
              </a:rPr>
              <a:t>أسئلة التكميل. </a:t>
            </a:r>
          </a:p>
          <a:p>
            <a:pPr lvl="1">
              <a:defRPr/>
            </a:pPr>
            <a:r>
              <a:rPr lang="ar-JO" sz="3600" b="1" dirty="0">
                <a:effectLst>
                  <a:outerShdw blurRad="38100" dist="38100" dir="2700000" algn="tl">
                    <a:srgbClr val="FFFFFF"/>
                  </a:outerShdw>
                </a:effectLst>
              </a:rPr>
              <a:t> أسئلة اختيار الجواب المناسب.</a:t>
            </a:r>
          </a:p>
          <a:p>
            <a:pPr lvl="1">
              <a:defRPr/>
            </a:pPr>
            <a:r>
              <a:rPr lang="ar-JO" sz="3600" b="1" dirty="0">
                <a:effectLst>
                  <a:outerShdw blurRad="38100" dist="38100" dir="2700000" algn="tl">
                    <a:srgbClr val="FFFFFF"/>
                  </a:outerShdw>
                </a:effectLst>
              </a:rPr>
              <a:t>أسئلة المقابلة.</a:t>
            </a:r>
          </a:p>
          <a:p>
            <a:pPr lvl="1">
              <a:defRPr/>
            </a:pPr>
            <a:r>
              <a:rPr lang="ar-JO" sz="3600" b="1" dirty="0">
                <a:effectLst>
                  <a:outerShdw blurRad="38100" dist="38100" dir="2700000" algn="tl">
                    <a:srgbClr val="FFFFFF"/>
                  </a:outerShdw>
                </a:effectLst>
              </a:rPr>
              <a:t>أسئلة إعادة الترتيب</a:t>
            </a:r>
            <a:endParaRPr lang="ar-SA" dirty="0"/>
          </a:p>
        </p:txBody>
      </p:sp>
      <p:sp>
        <p:nvSpPr>
          <p:cNvPr id="3" name="عنوان 2"/>
          <p:cNvSpPr>
            <a:spLocks noGrp="1"/>
          </p:cNvSpPr>
          <p:nvPr>
            <p:ph type="title"/>
          </p:nvPr>
        </p:nvSpPr>
        <p:spPr/>
        <p:txBody>
          <a:bodyPr/>
          <a:lstStyle/>
          <a:p>
            <a:pPr algn="ctr"/>
            <a:r>
              <a:rPr lang="ar-JO" sz="4400" dirty="0">
                <a:solidFill>
                  <a:srgbClr val="660033"/>
                </a:solidFill>
                <a:effectLst>
                  <a:outerShdw blurRad="38100" dist="38100" dir="2700000" algn="tl">
                    <a:srgbClr val="000000"/>
                  </a:outerShdw>
                </a:effectLst>
              </a:rPr>
              <a:t>الاختبارات الموضوعية</a:t>
            </a:r>
            <a:endParaRPr lang="ar-SA"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645024"/>
            <a:ext cx="3168352" cy="130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8500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95536" y="1315305"/>
            <a:ext cx="8229600" cy="4525963"/>
          </a:xfrm>
        </p:spPr>
        <p:txBody>
          <a:bodyPr/>
          <a:lstStyle/>
          <a:p>
            <a:r>
              <a:rPr lang="ar-SA" dirty="0" smtClean="0"/>
              <a:t>ألا تكون الأسئلة مرتبة نمط </a:t>
            </a:r>
            <a:r>
              <a:rPr lang="ar-SA" dirty="0"/>
              <a:t>معين </a:t>
            </a:r>
            <a:r>
              <a:rPr lang="ar-SA" dirty="0" smtClean="0"/>
              <a:t>،يسهل </a:t>
            </a:r>
            <a:r>
              <a:rPr lang="ar-SA" dirty="0"/>
              <a:t>على الطالب اكتشافه مثل صح </a:t>
            </a:r>
            <a:r>
              <a:rPr lang="ar-SA" dirty="0" err="1"/>
              <a:t>صح</a:t>
            </a:r>
            <a:r>
              <a:rPr lang="ar-SA" dirty="0"/>
              <a:t>  خطأ </a:t>
            </a:r>
            <a:r>
              <a:rPr lang="ar-SA" dirty="0" err="1"/>
              <a:t>خطأ</a:t>
            </a:r>
            <a:r>
              <a:rPr lang="ar-SA" dirty="0"/>
              <a:t> ، صح خطأ صح خطأ وهكذا... </a:t>
            </a:r>
          </a:p>
          <a:p>
            <a:r>
              <a:rPr lang="ar-SA" dirty="0"/>
              <a:t>أن تشمل كل عبارة من العبارات على فكرة واحدة فقط.</a:t>
            </a:r>
          </a:p>
          <a:p>
            <a:r>
              <a:rPr lang="ar-SA" dirty="0"/>
              <a:t>أن تدور العبارة حول فكرة مسلم بصحتها أو مجمع على خطئها.</a:t>
            </a:r>
          </a:p>
          <a:p>
            <a:r>
              <a:rPr lang="ar-SA" dirty="0"/>
              <a:t>إذا كان هناك عبارات تعكس اتجاهات أو اعتقادات معينة، فيجب أن تنسب هذه جميعها إلى أصحابها. </a:t>
            </a:r>
          </a:p>
          <a:p>
            <a:r>
              <a:rPr lang="ar-SA" dirty="0"/>
              <a:t>أن تكون صيغة العبارات دائماً بالإثبات </a:t>
            </a:r>
            <a:r>
              <a:rPr lang="ar-SA" dirty="0" smtClean="0"/>
              <a:t>،ويجب </a:t>
            </a:r>
            <a:r>
              <a:rPr lang="ar-SA" dirty="0"/>
              <a:t>تجنب النفي أو نفي النفي.</a:t>
            </a:r>
          </a:p>
          <a:p>
            <a:endParaRPr lang="ar-SA" dirty="0"/>
          </a:p>
        </p:txBody>
      </p:sp>
      <p:sp>
        <p:nvSpPr>
          <p:cNvPr id="3" name="عنوان 2"/>
          <p:cNvSpPr>
            <a:spLocks noGrp="1"/>
          </p:cNvSpPr>
          <p:nvPr>
            <p:ph type="title"/>
          </p:nvPr>
        </p:nvSpPr>
        <p:spPr/>
        <p:txBody>
          <a:bodyPr>
            <a:normAutofit fontScale="90000"/>
          </a:bodyPr>
          <a:lstStyle/>
          <a:p>
            <a:pPr algn="r"/>
            <a:r>
              <a:rPr lang="ar-JO" sz="4400" dirty="0">
                <a:effectLst>
                  <a:outerShdw blurRad="38100" dist="38100" dir="2700000" algn="tl">
                    <a:srgbClr val="FFFFFF"/>
                  </a:outerShdw>
                </a:effectLst>
              </a:rPr>
              <a:t>نقاط يجب مراعاتها عند صياغة اختبار الصواب والخطأ</a:t>
            </a:r>
            <a:br>
              <a:rPr lang="ar-JO" sz="4400" dirty="0">
                <a:effectLst>
                  <a:outerShdw blurRad="38100" dist="38100" dir="2700000" algn="tl">
                    <a:srgbClr val="FFFFFF"/>
                  </a:outerShdw>
                </a:effectLst>
              </a:rPr>
            </a:br>
            <a:endParaRPr lang="ar-S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5157192"/>
            <a:ext cx="198120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004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defRPr/>
            </a:pPr>
            <a:r>
              <a:rPr lang="ar-JO" sz="2400" b="1" dirty="0">
                <a:effectLst>
                  <a:outerShdw blurRad="38100" dist="38100" dir="2700000" algn="tl">
                    <a:srgbClr val="C0C0C0"/>
                  </a:outerShdw>
                </a:effectLst>
              </a:rPr>
              <a:t>يجب صياغة السؤال بصورة محددة بحيث لا يحتمل سوى إجابة صحيحة واحدة.  </a:t>
            </a:r>
          </a:p>
          <a:p>
            <a:pPr algn="just">
              <a:buNone/>
              <a:defRPr/>
            </a:pPr>
            <a:endParaRPr lang="ar-JO" sz="2000" b="1" dirty="0">
              <a:effectLst>
                <a:outerShdw blurRad="38100" dist="38100" dir="2700000" algn="tl">
                  <a:srgbClr val="C0C0C0"/>
                </a:outerShdw>
              </a:effectLst>
            </a:endParaRPr>
          </a:p>
          <a:p>
            <a:pPr algn="just">
              <a:defRPr/>
            </a:pPr>
            <a:r>
              <a:rPr lang="ar-JO" sz="2400" b="1" dirty="0">
                <a:effectLst>
                  <a:outerShdw blurRad="38100" dist="38100" dir="2700000" algn="tl">
                    <a:srgbClr val="C0C0C0"/>
                  </a:outerShdw>
                </a:effectLst>
              </a:rPr>
              <a:t>يجب أن توضع الفراغات عند نهاية العبارة أو في القرب من نهايتها. </a:t>
            </a:r>
          </a:p>
          <a:p>
            <a:pPr algn="just">
              <a:defRPr/>
            </a:pPr>
            <a:endParaRPr lang="ar-JO" sz="1800" b="1" dirty="0">
              <a:effectLst>
                <a:outerShdw blurRad="38100" dist="38100" dir="2700000" algn="tl">
                  <a:srgbClr val="C0C0C0"/>
                </a:outerShdw>
              </a:effectLst>
            </a:endParaRPr>
          </a:p>
          <a:p>
            <a:pPr algn="just">
              <a:defRPr/>
            </a:pPr>
            <a:r>
              <a:rPr lang="ar-JO" sz="2400" b="1" dirty="0">
                <a:effectLst>
                  <a:outerShdw blurRad="38100" dist="38100" dir="2700000" algn="tl">
                    <a:srgbClr val="C0C0C0"/>
                  </a:outerShdw>
                </a:effectLst>
              </a:rPr>
              <a:t> يجب ألا تذكر الحروف الأولى من الكلمات المطلوب وضعها في الفراغات.  </a:t>
            </a:r>
          </a:p>
          <a:p>
            <a:pPr algn="just">
              <a:defRPr/>
            </a:pPr>
            <a:endParaRPr lang="ar-JO" sz="1800" b="1" dirty="0">
              <a:effectLst>
                <a:outerShdw blurRad="38100" dist="38100" dir="2700000" algn="tl">
                  <a:srgbClr val="C0C0C0"/>
                </a:outerShdw>
              </a:effectLst>
            </a:endParaRPr>
          </a:p>
          <a:p>
            <a:pPr algn="just">
              <a:defRPr/>
            </a:pPr>
            <a:r>
              <a:rPr lang="ar-JO" sz="2400" b="1" dirty="0">
                <a:effectLst>
                  <a:outerShdw blurRad="38100" dist="38100" dir="2700000" algn="tl">
                    <a:srgbClr val="C0C0C0"/>
                  </a:outerShdw>
                </a:effectLst>
              </a:rPr>
              <a:t>يجب  وضع عدد من الفراغات يتناسب مع عدد الكلمات التي تتألف منها الإجابة</a:t>
            </a:r>
          </a:p>
          <a:p>
            <a:pPr marL="361950" lvl="2" algn="just">
              <a:defRPr/>
            </a:pPr>
            <a:r>
              <a:rPr lang="ar-JO" sz="2400" b="1" dirty="0">
                <a:effectLst>
                  <a:outerShdw blurRad="38100" dist="38100" dir="2700000" algn="tl">
                    <a:srgbClr val="C0C0C0"/>
                  </a:outerShdw>
                </a:effectLst>
              </a:rPr>
              <a:t> يجب </a:t>
            </a:r>
            <a:r>
              <a:rPr lang="ar-JO" sz="2400" b="1" dirty="0" smtClean="0">
                <a:effectLst>
                  <a:outerShdw blurRad="38100" dist="38100" dir="2700000" algn="tl">
                    <a:srgbClr val="C0C0C0"/>
                  </a:outerShdw>
                </a:effectLst>
              </a:rPr>
              <a:t>الإكثار </a:t>
            </a:r>
            <a:r>
              <a:rPr lang="ar-JO" sz="2400" b="1" dirty="0">
                <a:effectLst>
                  <a:outerShdw blurRad="38100" dist="38100" dir="2700000" algn="tl">
                    <a:srgbClr val="C0C0C0"/>
                  </a:outerShdw>
                </a:effectLst>
              </a:rPr>
              <a:t>من العبارات التي تقيس مستويات عليا من </a:t>
            </a:r>
            <a:r>
              <a:rPr lang="ar-JO" sz="2400" b="1" dirty="0" smtClean="0">
                <a:effectLst>
                  <a:outerShdw blurRad="38100" dist="38100" dir="2700000" algn="tl">
                    <a:srgbClr val="C0C0C0"/>
                  </a:outerShdw>
                </a:effectLst>
              </a:rPr>
              <a:t>التفكير</a:t>
            </a:r>
            <a:r>
              <a:rPr lang="ar-SA" sz="2400" b="1" dirty="0" smtClean="0">
                <a:effectLst>
                  <a:outerShdw blurRad="38100" dist="38100" dir="2700000" algn="tl">
                    <a:srgbClr val="C0C0C0"/>
                  </a:outerShdw>
                </a:effectLst>
              </a:rPr>
              <a:t>.</a:t>
            </a:r>
            <a:endParaRPr lang="ar-SA" sz="2400" b="1" dirty="0">
              <a:effectLst>
                <a:outerShdw blurRad="38100" dist="38100" dir="2700000" algn="tl">
                  <a:srgbClr val="C0C0C0"/>
                </a:outerShdw>
              </a:effectLst>
            </a:endParaRPr>
          </a:p>
        </p:txBody>
      </p:sp>
      <p:sp>
        <p:nvSpPr>
          <p:cNvPr id="3" name="عنوان 2"/>
          <p:cNvSpPr>
            <a:spLocks noGrp="1"/>
          </p:cNvSpPr>
          <p:nvPr>
            <p:ph type="title"/>
          </p:nvPr>
        </p:nvSpPr>
        <p:spPr/>
        <p:txBody>
          <a:bodyPr/>
          <a:lstStyle/>
          <a:p>
            <a:pPr algn="r"/>
            <a:r>
              <a:rPr lang="ar-JO" dirty="0">
                <a:effectLst>
                  <a:outerShdw blurRad="38100" dist="38100" dir="2700000" algn="tl">
                    <a:srgbClr val="FFFFFF"/>
                  </a:outerShdw>
                </a:effectLst>
              </a:rPr>
              <a:t>اختبارات التكميل</a:t>
            </a:r>
            <a:endParaRPr lang="ar-SA" dirty="0"/>
          </a:p>
        </p:txBody>
      </p:sp>
    </p:spTree>
    <p:extLst>
      <p:ext uri="{BB962C8B-B14F-4D97-AF65-F5344CB8AC3E}">
        <p14:creationId xmlns:p14="http://schemas.microsoft.com/office/powerpoint/2010/main" val="31579603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defRPr/>
            </a:pPr>
            <a:r>
              <a:rPr lang="ar-JO" b="1" dirty="0">
                <a:effectLst>
                  <a:outerShdw blurRad="38100" dist="38100" dir="2700000" algn="tl">
                    <a:srgbClr val="FFFFFF"/>
                  </a:outerShdw>
                </a:effectLst>
              </a:rPr>
              <a:t>تتكون فقرة اختبار اختيار الجواب المناسب من: </a:t>
            </a:r>
            <a:endParaRPr lang="ar-SA" b="1" dirty="0" smtClean="0">
              <a:effectLst>
                <a:outerShdw blurRad="38100" dist="38100" dir="2700000" algn="tl">
                  <a:srgbClr val="FFFFFF"/>
                </a:outerShdw>
              </a:effectLst>
            </a:endParaRPr>
          </a:p>
          <a:p>
            <a:pPr marL="109728" indent="0">
              <a:buNone/>
              <a:defRPr/>
            </a:pPr>
            <a:r>
              <a:rPr lang="ar-JO" b="1" dirty="0" smtClean="0">
                <a:effectLst>
                  <a:outerShdw blurRad="38100" dist="38100" dir="2700000" algn="tl">
                    <a:srgbClr val="FFFFFF"/>
                  </a:outerShdw>
                </a:effectLst>
              </a:rPr>
              <a:t> </a:t>
            </a:r>
            <a:endParaRPr lang="ar-JO" b="1" dirty="0">
              <a:effectLst>
                <a:outerShdw blurRad="38100" dist="38100" dir="2700000" algn="tl">
                  <a:srgbClr val="FFFFFF"/>
                </a:outerShdw>
              </a:effectLst>
            </a:endParaRPr>
          </a:p>
          <a:p>
            <a:pPr lvl="1">
              <a:buNone/>
              <a:defRPr/>
            </a:pPr>
            <a:r>
              <a:rPr lang="ar-JO" b="1" dirty="0">
                <a:effectLst>
                  <a:outerShdw blurRad="38100" dist="38100" dir="2700000" algn="tl">
                    <a:srgbClr val="FFFFFF"/>
                  </a:outerShdw>
                </a:effectLst>
              </a:rPr>
              <a:t>	1. الدعامة أو المتن أو الأرومة. </a:t>
            </a:r>
          </a:p>
          <a:p>
            <a:pPr lvl="1">
              <a:buNone/>
              <a:defRPr/>
            </a:pPr>
            <a:r>
              <a:rPr lang="ar-JO" b="1" dirty="0">
                <a:effectLst>
                  <a:outerShdw blurRad="38100" dist="38100" dir="2700000" algn="tl">
                    <a:srgbClr val="FFFFFF"/>
                  </a:outerShdw>
                </a:effectLst>
              </a:rPr>
              <a:t>	2. الإجابات الخاطئة أو </a:t>
            </a:r>
            <a:r>
              <a:rPr lang="ar-JO" b="1" dirty="0" smtClean="0">
                <a:effectLst>
                  <a:outerShdw blurRad="38100" dist="38100" dir="2700000" algn="tl">
                    <a:srgbClr val="FFFFFF"/>
                  </a:outerShdw>
                </a:effectLst>
              </a:rPr>
              <a:t>المضللة</a:t>
            </a:r>
            <a:r>
              <a:rPr lang="ar-SA" b="1" dirty="0" smtClean="0">
                <a:effectLst>
                  <a:outerShdw blurRad="38100" dist="38100" dir="2700000" algn="tl">
                    <a:srgbClr val="FFFFFF"/>
                  </a:outerShdw>
                </a:effectLst>
              </a:rPr>
              <a:t>.</a:t>
            </a:r>
            <a:endParaRPr lang="ar-JO" b="1" dirty="0">
              <a:effectLst>
                <a:outerShdw blurRad="38100" dist="38100" dir="2700000" algn="tl">
                  <a:srgbClr val="FFFFFF"/>
                </a:outerShdw>
              </a:effectLst>
            </a:endParaRPr>
          </a:p>
          <a:p>
            <a:pPr lvl="1">
              <a:buNone/>
              <a:defRPr/>
            </a:pPr>
            <a:r>
              <a:rPr lang="ar-JO" b="1" dirty="0">
                <a:effectLst>
                  <a:outerShdw blurRad="38100" dist="38100" dir="2700000" algn="tl">
                    <a:srgbClr val="FFFFFF"/>
                  </a:outerShdw>
                </a:effectLst>
              </a:rPr>
              <a:t>	3. الإجابة الصحيحة. </a:t>
            </a:r>
            <a:endParaRPr lang="en-US" b="1" dirty="0">
              <a:effectLst>
                <a:outerShdw blurRad="38100" dist="38100" dir="2700000" algn="tl">
                  <a:srgbClr val="FFFFFF"/>
                </a:outerShdw>
              </a:effectLst>
            </a:endParaRPr>
          </a:p>
          <a:p>
            <a:endParaRPr lang="ar-SA" dirty="0"/>
          </a:p>
        </p:txBody>
      </p:sp>
      <p:sp>
        <p:nvSpPr>
          <p:cNvPr id="3" name="عنوان 2"/>
          <p:cNvSpPr>
            <a:spLocks noGrp="1"/>
          </p:cNvSpPr>
          <p:nvPr>
            <p:ph type="title"/>
          </p:nvPr>
        </p:nvSpPr>
        <p:spPr>
          <a:xfrm>
            <a:off x="827584" y="274638"/>
            <a:ext cx="7859216" cy="1143000"/>
          </a:xfrm>
        </p:spPr>
        <p:txBody>
          <a:bodyPr/>
          <a:lstStyle/>
          <a:p>
            <a:pPr algn="r"/>
            <a:r>
              <a:rPr lang="ar-JO" dirty="0">
                <a:effectLst>
                  <a:outerShdw blurRad="38100" dist="38100" dir="2700000" algn="tl">
                    <a:srgbClr val="FFFFFF"/>
                  </a:outerShdw>
                </a:effectLst>
              </a:rPr>
              <a:t>اختبارات الجواب المناسب</a:t>
            </a:r>
            <a:endParaRPr lang="ar-SA"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6" y="3321223"/>
            <a:ext cx="2500313"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7841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60276" y="175919"/>
            <a:ext cx="8229600" cy="4525963"/>
          </a:xfrm>
        </p:spPr>
        <p:txBody>
          <a:bodyPr/>
          <a:lstStyle/>
          <a:p>
            <a:pPr marL="177800" indent="-177800">
              <a:buNone/>
              <a:defRPr/>
            </a:pPr>
            <a:r>
              <a:rPr lang="ar-JO" b="1" dirty="0">
                <a:solidFill>
                  <a:srgbClr val="FF0000"/>
                </a:solidFill>
                <a:effectLst>
                  <a:outerShdw blurRad="38100" dist="38100" dir="2700000" algn="tl">
                    <a:srgbClr val="000000"/>
                  </a:outerShdw>
                </a:effectLst>
              </a:rPr>
              <a:t>نقاط تساعد في صياغة اختبارات اختيار الجواب المناسب:</a:t>
            </a:r>
          </a:p>
          <a:p>
            <a:pPr marL="177800" indent="-177800">
              <a:buNone/>
              <a:defRPr/>
            </a:pPr>
            <a:endParaRPr lang="ar-JO" b="1" dirty="0">
              <a:solidFill>
                <a:srgbClr val="FF0000"/>
              </a:solidFill>
              <a:effectLst>
                <a:outerShdw blurRad="38100" dist="38100" dir="2700000" algn="tl">
                  <a:srgbClr val="000000"/>
                </a:outerShdw>
              </a:effectLst>
            </a:endParaRPr>
          </a:p>
          <a:p>
            <a:pPr marL="896938" lvl="1" indent="-374650" algn="just">
              <a:buClr>
                <a:srgbClr val="663300"/>
              </a:buClr>
              <a:buFont typeface="Wingdings" pitchFamily="2" charset="2"/>
              <a:buChar char="ü"/>
              <a:defRPr/>
            </a:pPr>
            <a:r>
              <a:rPr lang="ar-JO" b="1" dirty="0">
                <a:effectLst>
                  <a:outerShdw blurRad="38100" dist="38100" dir="2700000" algn="tl">
                    <a:srgbClr val="FFFFFF"/>
                  </a:outerShdw>
                </a:effectLst>
              </a:rPr>
              <a:t> يجب ألا يقل عدد الإجابات المحتملة عن أربع ويفضل أن تكون خمساً. </a:t>
            </a:r>
          </a:p>
          <a:p>
            <a:pPr marL="896938" lvl="1" indent="-374650" algn="just">
              <a:buClr>
                <a:srgbClr val="663300"/>
              </a:buClr>
              <a:buFont typeface="Wingdings" pitchFamily="2" charset="2"/>
              <a:buChar char="ü"/>
              <a:defRPr/>
            </a:pPr>
            <a:r>
              <a:rPr lang="ar-JO" b="1" dirty="0">
                <a:effectLst>
                  <a:outerShdw blurRad="38100" dist="38100" dir="2700000" algn="tl">
                    <a:srgbClr val="FFFFFF"/>
                  </a:outerShdw>
                </a:effectLst>
              </a:rPr>
              <a:t> أن تتصف البدائل بالفاعلية أي أن تكون جميعها محتملة.</a:t>
            </a:r>
          </a:p>
          <a:p>
            <a:pPr marL="896938" lvl="1" indent="-374650" algn="just">
              <a:buClr>
                <a:srgbClr val="663300"/>
              </a:buClr>
              <a:buFont typeface="Wingdings" pitchFamily="2" charset="2"/>
              <a:buChar char="ü"/>
              <a:defRPr/>
            </a:pPr>
            <a:r>
              <a:rPr lang="ar-JO" b="1" dirty="0">
                <a:effectLst>
                  <a:outerShdw blurRad="38100" dist="38100" dir="2700000" algn="tl">
                    <a:srgbClr val="FFFFFF"/>
                  </a:outerShdw>
                </a:effectLst>
              </a:rPr>
              <a:t>أن يختلف ترتيب الإجابات الصحيحة بالنسبة للبدائل المعطاة من بند لآخر.  </a:t>
            </a:r>
          </a:p>
          <a:p>
            <a:pPr marL="896938" lvl="1" indent="-374650" algn="just">
              <a:buClr>
                <a:srgbClr val="663300"/>
              </a:buClr>
              <a:buFont typeface="Wingdings" pitchFamily="2" charset="2"/>
              <a:buChar char="ü"/>
              <a:defRPr/>
            </a:pPr>
            <a:r>
              <a:rPr lang="ar-JO" b="1" dirty="0">
                <a:effectLst>
                  <a:outerShdw blurRad="38100" dist="38100" dir="2700000" algn="tl">
                    <a:srgbClr val="FFFFFF"/>
                  </a:outerShdw>
                </a:effectLst>
              </a:rPr>
              <a:t> ألا يتضمن </a:t>
            </a:r>
            <a:r>
              <a:rPr lang="ar-JO" b="1" dirty="0" smtClean="0">
                <a:effectLst>
                  <a:outerShdw blurRad="38100" dist="38100" dir="2700000" algn="tl">
                    <a:srgbClr val="FFFFFF"/>
                  </a:outerShdw>
                </a:effectLst>
              </a:rPr>
              <a:t>أحد</a:t>
            </a:r>
            <a:r>
              <a:rPr lang="ar-SA" b="1" dirty="0" smtClean="0">
                <a:effectLst>
                  <a:outerShdw blurRad="38100" dist="38100" dir="2700000" algn="tl">
                    <a:srgbClr val="FFFFFF"/>
                  </a:outerShdw>
                </a:effectLst>
              </a:rPr>
              <a:t> </a:t>
            </a:r>
            <a:r>
              <a:rPr lang="ar-JO" b="1" dirty="0" smtClean="0">
                <a:effectLst>
                  <a:outerShdw blurRad="38100" dist="38100" dir="2700000" algn="tl">
                    <a:srgbClr val="FFFFFF"/>
                  </a:outerShdw>
                </a:effectLst>
              </a:rPr>
              <a:t>الأسئلة </a:t>
            </a:r>
            <a:r>
              <a:rPr lang="ar-JO" b="1" dirty="0">
                <a:effectLst>
                  <a:outerShdw blurRad="38100" dist="38100" dir="2700000" algn="tl">
                    <a:srgbClr val="FFFFFF"/>
                  </a:outerShdw>
                </a:effectLst>
              </a:rPr>
              <a:t>إجابة عن سؤال سابق له أو تالٍ له. </a:t>
            </a:r>
          </a:p>
          <a:p>
            <a:pPr marL="896938" lvl="1" indent="-374650" algn="just">
              <a:buClr>
                <a:srgbClr val="663300"/>
              </a:buClr>
              <a:buFont typeface="Wingdings" pitchFamily="2" charset="2"/>
              <a:buChar char="ü"/>
              <a:defRPr/>
            </a:pPr>
            <a:r>
              <a:rPr lang="ar-JO" b="1" dirty="0">
                <a:effectLst>
                  <a:outerShdw blurRad="38100" dist="38100" dir="2700000" algn="tl">
                    <a:srgbClr val="FFFFFF"/>
                  </a:outerShdw>
                </a:effectLst>
              </a:rPr>
              <a:t> يجب جعل أكبر قدر ممكن من الكتابة تقع في أرومة السؤال  </a:t>
            </a:r>
            <a:r>
              <a:rPr lang="ar-JO" b="1" dirty="0" smtClean="0">
                <a:effectLst>
                  <a:outerShdw blurRad="38100" dist="38100" dir="2700000" algn="tl">
                    <a:srgbClr val="FFFFFF"/>
                  </a:outerShdw>
                </a:effectLst>
              </a:rPr>
              <a:t>أو </a:t>
            </a:r>
            <a:r>
              <a:rPr lang="ar-JO" b="1" dirty="0">
                <a:effectLst>
                  <a:outerShdw blurRad="38100" dist="38100" dir="2700000" algn="tl">
                    <a:srgbClr val="FFFFFF"/>
                  </a:outerShdw>
                </a:effectLst>
              </a:rPr>
              <a:t>دعامته. </a:t>
            </a:r>
          </a:p>
          <a:p>
            <a:pPr marL="896938" lvl="1" indent="-374650" algn="just">
              <a:buClr>
                <a:srgbClr val="663300"/>
              </a:buClr>
              <a:buFont typeface="Wingdings" pitchFamily="2" charset="2"/>
              <a:buChar char="ü"/>
              <a:defRPr/>
            </a:pPr>
            <a:r>
              <a:rPr lang="ar-JO" b="1" dirty="0">
                <a:effectLst>
                  <a:outerShdw blurRad="38100" dist="38100" dir="2700000" algn="tl">
                    <a:srgbClr val="FFFFFF"/>
                  </a:outerShdw>
                </a:effectLst>
              </a:rPr>
              <a:t> يفضل عدم استخدام البديل : كل ما ذكر ، لا شيء مما ذكر ،  أو ما شابه ذلك في العبارات.</a:t>
            </a:r>
          </a:p>
          <a:p>
            <a:endParaRPr lang="ar-S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77072"/>
            <a:ext cx="4464496" cy="179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5161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342900" indent="-342900">
              <a:spcBef>
                <a:spcPct val="20000"/>
              </a:spcBef>
              <a:buFontTx/>
              <a:buChar char="•"/>
              <a:defRPr/>
            </a:pPr>
            <a:r>
              <a:rPr lang="ar-JO" sz="2400" b="1" dirty="0">
                <a:effectLst>
                  <a:outerShdw blurRad="38100" dist="38100" dir="2700000" algn="tl">
                    <a:srgbClr val="FFFFFF"/>
                  </a:outerShdw>
                </a:effectLst>
                <a:latin typeface="Arial" charset="0"/>
                <a:cs typeface="Arial" charset="0"/>
              </a:rPr>
              <a:t>اسم الجامعة والكلية والقسم. </a:t>
            </a:r>
          </a:p>
          <a:p>
            <a:pPr marL="342900" indent="-342900">
              <a:spcBef>
                <a:spcPct val="20000"/>
              </a:spcBef>
              <a:buFontTx/>
              <a:buChar char="•"/>
              <a:defRPr/>
            </a:pPr>
            <a:r>
              <a:rPr lang="ar-JO" sz="2400" b="1" dirty="0">
                <a:effectLst>
                  <a:outerShdw blurRad="38100" dist="38100" dir="2700000" algn="tl">
                    <a:srgbClr val="FFFFFF"/>
                  </a:outerShdw>
                </a:effectLst>
                <a:latin typeface="Arial" charset="0"/>
                <a:cs typeface="Arial" charset="0"/>
              </a:rPr>
              <a:t>المادة الدراسية ورقمها. </a:t>
            </a:r>
          </a:p>
          <a:p>
            <a:pPr marL="342900" indent="-342900">
              <a:spcBef>
                <a:spcPct val="20000"/>
              </a:spcBef>
              <a:buFontTx/>
              <a:buChar char="•"/>
              <a:defRPr/>
            </a:pPr>
            <a:r>
              <a:rPr lang="ar-JO" sz="2400" b="1" dirty="0">
                <a:effectLst>
                  <a:outerShdw blurRad="38100" dist="38100" dir="2700000" algn="tl">
                    <a:srgbClr val="FFFFFF"/>
                  </a:outerShdw>
                </a:effectLst>
                <a:latin typeface="Arial" charset="0"/>
                <a:cs typeface="Arial" charset="0"/>
              </a:rPr>
              <a:t>اسم مدرس المادة. </a:t>
            </a:r>
          </a:p>
          <a:p>
            <a:pPr marL="342900" indent="-342900">
              <a:spcBef>
                <a:spcPct val="20000"/>
              </a:spcBef>
              <a:buFontTx/>
              <a:buChar char="•"/>
              <a:defRPr/>
            </a:pPr>
            <a:r>
              <a:rPr lang="ar-JO" sz="2400" b="1" dirty="0">
                <a:effectLst>
                  <a:outerShdw blurRad="38100" dist="38100" dir="2700000" algn="tl">
                    <a:srgbClr val="FFFFFF"/>
                  </a:outerShdw>
                </a:effectLst>
                <a:latin typeface="Arial" charset="0"/>
                <a:cs typeface="Arial" charset="0"/>
              </a:rPr>
              <a:t>نوع الاختبار (أول ، منتصف الفصل ، نهاية الفصل).</a:t>
            </a:r>
          </a:p>
          <a:p>
            <a:pPr marL="342900" indent="-342900">
              <a:spcBef>
                <a:spcPct val="20000"/>
              </a:spcBef>
              <a:buFontTx/>
              <a:buChar char="•"/>
              <a:defRPr/>
            </a:pPr>
            <a:r>
              <a:rPr lang="ar-JO" sz="2400" b="1" dirty="0">
                <a:effectLst>
                  <a:outerShdw blurRad="38100" dist="38100" dir="2700000" algn="tl">
                    <a:srgbClr val="FFFFFF"/>
                  </a:outerShdw>
                </a:effectLst>
                <a:latin typeface="Arial" charset="0"/>
                <a:cs typeface="Arial" charset="0"/>
              </a:rPr>
              <a:t>الفصل الدراسي والعام الدراسي. </a:t>
            </a:r>
          </a:p>
          <a:p>
            <a:pPr marL="342900" indent="-342900">
              <a:spcBef>
                <a:spcPct val="20000"/>
              </a:spcBef>
              <a:buFontTx/>
              <a:buChar char="•"/>
              <a:defRPr/>
            </a:pPr>
            <a:r>
              <a:rPr lang="ar-JO" sz="2400" b="1" dirty="0">
                <a:effectLst>
                  <a:outerShdw blurRad="38100" dist="38100" dir="2700000" algn="tl">
                    <a:srgbClr val="FFFFFF"/>
                  </a:outerShdw>
                </a:effectLst>
                <a:latin typeface="Arial" charset="0"/>
                <a:cs typeface="Arial" charset="0"/>
              </a:rPr>
              <a:t>اسم الطالب ورقمه الجامعي. </a:t>
            </a:r>
          </a:p>
          <a:p>
            <a:pPr marL="342900" indent="-342900">
              <a:spcBef>
                <a:spcPct val="20000"/>
              </a:spcBef>
              <a:buFontTx/>
              <a:buChar char="•"/>
              <a:defRPr/>
            </a:pPr>
            <a:r>
              <a:rPr lang="ar-JO" sz="2400" b="1" dirty="0">
                <a:effectLst>
                  <a:outerShdw blurRad="38100" dist="38100" dir="2700000" algn="tl">
                    <a:srgbClr val="FFFFFF"/>
                  </a:outerShdw>
                </a:effectLst>
                <a:latin typeface="Arial" charset="0"/>
                <a:cs typeface="Arial" charset="0"/>
              </a:rPr>
              <a:t>وزن الاختبار ومدته.</a:t>
            </a:r>
            <a:endParaRPr lang="en-US" sz="2400" b="1" dirty="0">
              <a:effectLst>
                <a:outerShdw blurRad="38100" dist="38100" dir="2700000" algn="tl">
                  <a:srgbClr val="FFFFFF"/>
                </a:outerShdw>
              </a:effectLst>
              <a:latin typeface="Arial" charset="0"/>
              <a:cs typeface="Arial" charset="0"/>
            </a:endParaRPr>
          </a:p>
          <a:p>
            <a:endParaRPr lang="ar-SA" dirty="0"/>
          </a:p>
        </p:txBody>
      </p:sp>
      <p:sp>
        <p:nvSpPr>
          <p:cNvPr id="3" name="عنوان 2"/>
          <p:cNvSpPr>
            <a:spLocks noGrp="1"/>
          </p:cNvSpPr>
          <p:nvPr>
            <p:ph type="title"/>
          </p:nvPr>
        </p:nvSpPr>
        <p:spPr/>
        <p:txBody>
          <a:bodyPr/>
          <a:lstStyle/>
          <a:p>
            <a:pPr algn="r"/>
            <a:r>
              <a:rPr lang="ar-JO" sz="4400" dirty="0">
                <a:effectLst>
                  <a:outerShdw blurRad="38100" dist="38100" dir="2700000" algn="tl">
                    <a:srgbClr val="FFFFFF"/>
                  </a:outerShdw>
                </a:effectLst>
                <a:latin typeface="Arial" charset="0"/>
                <a:cs typeface="Arial" charset="0"/>
              </a:rPr>
              <a:t>مقدمة الاختبار</a:t>
            </a:r>
            <a:endParaRPr lang="ar-SA" dirty="0"/>
          </a:p>
        </p:txBody>
      </p:sp>
    </p:spTree>
    <p:extLst>
      <p:ext uri="{BB962C8B-B14F-4D97-AF65-F5344CB8AC3E}">
        <p14:creationId xmlns:p14="http://schemas.microsoft.com/office/powerpoint/2010/main" val="3902657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664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259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dirty="0"/>
              <a:t> 1. بناء جدول المواصفات.  </a:t>
            </a:r>
          </a:p>
          <a:p>
            <a:r>
              <a:rPr lang="ar-SA" dirty="0"/>
              <a:t> 2. كتابة الأسئلة وفق جدول المواصفات مع تحاشي الأخطاء اللغوية والمطبعية والنحوية. </a:t>
            </a:r>
          </a:p>
          <a:p>
            <a:r>
              <a:rPr lang="ar-SA" dirty="0"/>
              <a:t> 3. كتابة نموذج الإجابة.</a:t>
            </a:r>
          </a:p>
          <a:p>
            <a:r>
              <a:rPr lang="ar-SA" dirty="0"/>
              <a:t> 4. كتابة تعليمات الاختبار.</a:t>
            </a:r>
          </a:p>
          <a:p>
            <a:r>
              <a:rPr lang="ar-SA" dirty="0"/>
              <a:t> 5. تصحيح الاختبار.</a:t>
            </a:r>
          </a:p>
          <a:p>
            <a:r>
              <a:rPr lang="ar-SA" dirty="0"/>
              <a:t> 6. تفسير النتائج وتحليلها إحصائياً</a:t>
            </a:r>
          </a:p>
        </p:txBody>
      </p:sp>
      <p:sp>
        <p:nvSpPr>
          <p:cNvPr id="3" name="عنوان 2"/>
          <p:cNvSpPr>
            <a:spLocks noGrp="1"/>
          </p:cNvSpPr>
          <p:nvPr>
            <p:ph type="title"/>
          </p:nvPr>
        </p:nvSpPr>
        <p:spPr/>
        <p:txBody>
          <a:bodyPr/>
          <a:lstStyle/>
          <a:p>
            <a:pPr algn="r"/>
            <a:r>
              <a:rPr lang="ar-JO" sz="4400" dirty="0">
                <a:solidFill>
                  <a:srgbClr val="FF0000"/>
                </a:solidFill>
                <a:effectLst>
                  <a:outerShdw blurRad="38100" dist="38100" dir="2700000" algn="tl">
                    <a:srgbClr val="000000"/>
                  </a:outerShdw>
                </a:effectLst>
              </a:rPr>
              <a:t>بناء الاختبار</a:t>
            </a:r>
            <a:endParaRPr lang="ar-SA" dirty="0"/>
          </a:p>
        </p:txBody>
      </p:sp>
    </p:spTree>
    <p:extLst>
      <p:ext uri="{BB962C8B-B14F-4D97-AF65-F5344CB8AC3E}">
        <p14:creationId xmlns:p14="http://schemas.microsoft.com/office/powerpoint/2010/main" val="1711612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lnSpc>
                <a:spcPct val="90000"/>
              </a:lnSpc>
              <a:defRPr/>
            </a:pPr>
            <a:r>
              <a:rPr lang="ar-JO" b="1" dirty="0">
                <a:effectLst>
                  <a:outerShdw blurRad="38100" dist="38100" dir="2700000" algn="tl">
                    <a:srgbClr val="FFFFFF"/>
                  </a:outerShdw>
                </a:effectLst>
              </a:rPr>
              <a:t>تفريق الطلبة بحيث تزداد المسافات بينهم وإذا لم يكن هذا ممكناً فيصار إلى إعداد أكثر من نموذج للأسئلة.</a:t>
            </a:r>
          </a:p>
          <a:p>
            <a:pPr algn="just">
              <a:lnSpc>
                <a:spcPct val="90000"/>
              </a:lnSpc>
              <a:defRPr/>
            </a:pPr>
            <a:r>
              <a:rPr lang="ar-JO" b="1" dirty="0">
                <a:effectLst>
                  <a:outerShdw blurRad="38100" dist="38100" dir="2700000" algn="tl">
                    <a:srgbClr val="FFFFFF"/>
                  </a:outerShdw>
                </a:effectLst>
              </a:rPr>
              <a:t>لا يجوز أن ينشغل المراقب بغير المراقبة أثناء سير الاختبار.</a:t>
            </a:r>
          </a:p>
          <a:p>
            <a:pPr algn="just">
              <a:lnSpc>
                <a:spcPct val="90000"/>
              </a:lnSpc>
              <a:defRPr/>
            </a:pPr>
            <a:r>
              <a:rPr lang="ar-JO" b="1" dirty="0">
                <a:effectLst>
                  <a:outerShdw blurRad="38100" dist="38100" dir="2700000" algn="tl">
                    <a:srgbClr val="FFFFFF"/>
                  </a:outerShdw>
                </a:effectLst>
              </a:rPr>
              <a:t>تنبيه الطلبة إلى زمن الاختبار وعدد أوراقه.</a:t>
            </a:r>
          </a:p>
          <a:p>
            <a:pPr algn="just">
              <a:lnSpc>
                <a:spcPct val="90000"/>
              </a:lnSpc>
              <a:defRPr/>
            </a:pPr>
            <a:r>
              <a:rPr lang="ar-JO" b="1" dirty="0">
                <a:effectLst>
                  <a:outerShdw blurRad="38100" dist="38100" dir="2700000" algn="tl">
                    <a:srgbClr val="FFFFFF"/>
                  </a:outerShdw>
                </a:effectLst>
              </a:rPr>
              <a:t>تحذير الطلبة من الغش أو محاولة الشروع فيه.</a:t>
            </a:r>
          </a:p>
          <a:p>
            <a:pPr algn="just">
              <a:lnSpc>
                <a:spcPct val="90000"/>
              </a:lnSpc>
              <a:defRPr/>
            </a:pPr>
            <a:r>
              <a:rPr lang="ar-JO" b="1" dirty="0">
                <a:effectLst>
                  <a:outerShdw blurRad="38100" dist="38100" dir="2700000" algn="tl">
                    <a:srgbClr val="FFFFFF"/>
                  </a:outerShdw>
                </a:effectLst>
              </a:rPr>
              <a:t>السماح للطلبة بالخروج من قاعة الاختبار لمدة محدودة والعودة إليها في حالات اضطرارية مع وجوب أخذ الاحتياطات اللازمة.</a:t>
            </a:r>
          </a:p>
          <a:p>
            <a:endParaRPr lang="ar-SA" dirty="0"/>
          </a:p>
        </p:txBody>
      </p:sp>
      <p:sp>
        <p:nvSpPr>
          <p:cNvPr id="3" name="عنوان 2"/>
          <p:cNvSpPr>
            <a:spLocks noGrp="1"/>
          </p:cNvSpPr>
          <p:nvPr>
            <p:ph type="title"/>
          </p:nvPr>
        </p:nvSpPr>
        <p:spPr/>
        <p:txBody>
          <a:bodyPr/>
          <a:lstStyle/>
          <a:p>
            <a:pPr algn="r"/>
            <a:r>
              <a:rPr lang="ar-JO" sz="4400" dirty="0">
                <a:solidFill>
                  <a:srgbClr val="FF0000"/>
                </a:solidFill>
                <a:effectLst>
                  <a:outerShdw blurRad="38100" dist="38100" dir="2700000" algn="tl">
                    <a:srgbClr val="000000"/>
                  </a:outerShdw>
                </a:effectLst>
              </a:rPr>
              <a:t>إجراء الاختبار</a:t>
            </a:r>
            <a:endParaRPr lang="ar-SA"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5" y="4556216"/>
            <a:ext cx="4392489" cy="176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1229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dirty="0" smtClean="0"/>
          </a:p>
          <a:p>
            <a:pPr marL="109728" indent="0" algn="ctr">
              <a:buNone/>
            </a:pPr>
            <a:r>
              <a:rPr lang="ar-SA" sz="5400" dirty="0">
                <a:latin typeface="Andalus" pitchFamily="18" charset="-78"/>
                <a:cs typeface="Andalus" pitchFamily="18" charset="-78"/>
              </a:rPr>
              <a:t> عرض </a:t>
            </a:r>
          </a:p>
          <a:p>
            <a:endParaRPr lang="ar-SA" dirty="0" smtClean="0"/>
          </a:p>
          <a:p>
            <a:pPr marL="109728" indent="0" algn="ctr">
              <a:buNone/>
            </a:pPr>
            <a:r>
              <a:rPr lang="ar-SA" sz="5400" dirty="0" smtClean="0">
                <a:latin typeface="Andalus" pitchFamily="18" charset="-78"/>
                <a:cs typeface="Andalus" pitchFamily="18" charset="-78"/>
              </a:rPr>
              <a:t>دليل جودة الاختبارات</a:t>
            </a:r>
          </a:p>
          <a:p>
            <a:pPr marL="109728" indent="0" algn="ctr">
              <a:buNone/>
            </a:pPr>
            <a:r>
              <a:rPr lang="ar-SA" sz="5400" dirty="0" smtClean="0">
                <a:latin typeface="Andalus" pitchFamily="18" charset="-78"/>
                <a:cs typeface="Andalus" pitchFamily="18" charset="-78"/>
              </a:rPr>
              <a:t>الصادر عن جامعة المجمعة  </a:t>
            </a:r>
            <a:endParaRPr lang="ar-SA" sz="5400" dirty="0">
              <a:latin typeface="Andalus" pitchFamily="18" charset="-78"/>
              <a:cs typeface="Andalus" pitchFamily="18" charset="-78"/>
            </a:endParaRPr>
          </a:p>
        </p:txBody>
      </p:sp>
    </p:spTree>
    <p:extLst>
      <p:ext uri="{BB962C8B-B14F-4D97-AF65-F5344CB8AC3E}">
        <p14:creationId xmlns:p14="http://schemas.microsoft.com/office/powerpoint/2010/main" val="38231138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25"/>
            <a:ext cx="9144000" cy="6902625"/>
          </a:xfrm>
        </p:spPr>
      </p:pic>
    </p:spTree>
    <p:extLst>
      <p:ext uri="{BB962C8B-B14F-4D97-AF65-F5344CB8AC3E}">
        <p14:creationId xmlns:p14="http://schemas.microsoft.com/office/powerpoint/2010/main" val="573197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p:spPr>
      </p:pic>
    </p:spTree>
    <p:extLst>
      <p:ext uri="{BB962C8B-B14F-4D97-AF65-F5344CB8AC3E}">
        <p14:creationId xmlns:p14="http://schemas.microsoft.com/office/powerpoint/2010/main" val="2277777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53001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442"/>
            <a:ext cx="9137937" cy="687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7295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2123</TotalTime>
  <Words>2735</Words>
  <Application>Microsoft Office PowerPoint</Application>
  <PresentationFormat>عرض على الشاشة (3:4)‏</PresentationFormat>
  <Paragraphs>291</Paragraphs>
  <Slides>63</Slides>
  <Notes>3</Notes>
  <HiddenSlides>0</HiddenSlides>
  <MMClips>0</MMClips>
  <ScaleCrop>false</ScaleCrop>
  <HeadingPairs>
    <vt:vector size="4" baseType="variant">
      <vt:variant>
        <vt:lpstr>نسق</vt:lpstr>
      </vt:variant>
      <vt:variant>
        <vt:i4>1</vt:i4>
      </vt:variant>
      <vt:variant>
        <vt:lpstr>عناوين الشرائح</vt:lpstr>
      </vt:variant>
      <vt:variant>
        <vt:i4>63</vt:i4>
      </vt:variant>
    </vt:vector>
  </HeadingPairs>
  <TitlesOfParts>
    <vt:vector size="64" baseType="lpstr">
      <vt:lpstr>ملتقى</vt:lpstr>
      <vt:lpstr>عرض تقديمي في PowerPoint</vt:lpstr>
      <vt:lpstr>عرض تقديمي في PowerPoint</vt:lpstr>
      <vt:lpstr>عرض تقديمي في PowerPoint</vt:lpstr>
      <vt:lpstr>عرض تقديمي في PowerPoint</vt:lpstr>
      <vt:lpstr>الاتقان و الجودة في القرآن : </vt:lpstr>
      <vt:lpstr>عرض تقديمي في PowerPoint</vt:lpstr>
      <vt:lpstr>عرض تقديمي في PowerPoint</vt:lpstr>
      <vt:lpstr>عرض تقديمي في PowerPoint</vt:lpstr>
      <vt:lpstr>عرض تقديمي في PowerPoint</vt:lpstr>
      <vt:lpstr>المبادئ التي ترتكز عليها إدارة الجودة في التعليم</vt:lpstr>
      <vt:lpstr>محاور الجودة الشاملة في التعليم الجامعي :</vt:lpstr>
      <vt:lpstr>المحور الأول :الطلبة </vt:lpstr>
      <vt:lpstr>عرض تقديمي في PowerPoint</vt:lpstr>
      <vt:lpstr>عرض تقديمي في PowerPoint</vt:lpstr>
      <vt:lpstr>المُحْوَرُ الثَّانِي : أَعْضَاءُ هِيَئَةِ التَّدْرِيْسِ</vt:lpstr>
      <vt:lpstr>وَيَقُوْمُ هَذَا المُحْوَرُ عَلَى مُؤَشِّرَاتٍ مُتَعَدِّدَةٍ هِيَ :</vt:lpstr>
      <vt:lpstr>عرض تقديمي في PowerPoint</vt:lpstr>
      <vt:lpstr>المُحْوَرُ الثَّالِثُ : المَنَاهِجُ الدِّرَاسِيَّةُ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جودة الاختبارات </vt:lpstr>
      <vt:lpstr>عرض تقديمي في PowerPoint</vt:lpstr>
      <vt:lpstr>عرض تقديمي في PowerPoint</vt:lpstr>
      <vt:lpstr>عرض تقديمي في PowerPoint</vt:lpstr>
      <vt:lpstr>عرض تقديمي في PowerPoint</vt:lpstr>
      <vt:lpstr>عرض تقديمي في PowerPoint</vt:lpstr>
      <vt:lpstr>تعريف التقويم </vt:lpstr>
      <vt:lpstr>أسس ومبادئ التقويم</vt:lpstr>
      <vt:lpstr>إذا كان الهدف الأساسي للعملية التربوية هو:    إحداث تغييرات معرفية ووجدانية وسلوكية مرغوب فيها.  فإن الدور الرئيسي الذي يقوم به التقويم هو: تحديد ماهية التغييرات الحادثة في سلوك الطالب.  </vt:lpstr>
      <vt:lpstr>مسلمات</vt:lpstr>
      <vt:lpstr>خصائص التقويم الجيدة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المواصفات الفنية في الاختبارات التحصيلية</vt:lpstr>
      <vt:lpstr>عرض تقديمي في PowerPoint</vt:lpstr>
      <vt:lpstr>عرض تقديمي في PowerPoint</vt:lpstr>
      <vt:lpstr>عرض تقديمي في PowerPoint</vt:lpstr>
      <vt:lpstr>أنواع الاختبارات</vt:lpstr>
      <vt:lpstr>- السؤال الجيد:</vt:lpstr>
      <vt:lpstr>عرض تقديمي في PowerPoint</vt:lpstr>
      <vt:lpstr>عرض تقديمي في PowerPoint</vt:lpstr>
      <vt:lpstr>عرض تقديمي في PowerPoint</vt:lpstr>
      <vt:lpstr>عرض تقديمي في PowerPoint</vt:lpstr>
      <vt:lpstr>الاختبارات الموضوعية</vt:lpstr>
      <vt:lpstr>نقاط يجب مراعاتها عند صياغة اختبار الصواب والخطأ </vt:lpstr>
      <vt:lpstr>اختبارات التكميل</vt:lpstr>
      <vt:lpstr>اختبارات الجواب المناسب</vt:lpstr>
      <vt:lpstr>عرض تقديمي في PowerPoint</vt:lpstr>
      <vt:lpstr>مقدمة الاختبار</vt:lpstr>
      <vt:lpstr>بناء الاختبار</vt:lpstr>
      <vt:lpstr>إجراء الاختبار</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MAx</dc:creator>
  <cp:lastModifiedBy>MOHAMED</cp:lastModifiedBy>
  <cp:revision>60</cp:revision>
  <dcterms:created xsi:type="dcterms:W3CDTF">2013-11-05T05:32:31Z</dcterms:created>
  <dcterms:modified xsi:type="dcterms:W3CDTF">2015-02-24T19:13:56Z</dcterms:modified>
</cp:coreProperties>
</file>