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84" r:id="rId1"/>
    <p:sldMasterId id="2147483696" r:id="rId2"/>
  </p:sldMasterIdLst>
  <p:notesMasterIdLst>
    <p:notesMasterId r:id="rId28"/>
  </p:notesMasterIdLst>
  <p:sldIdLst>
    <p:sldId id="311" r:id="rId3"/>
    <p:sldId id="298" r:id="rId4"/>
    <p:sldId id="258" r:id="rId5"/>
    <p:sldId id="305" r:id="rId6"/>
    <p:sldId id="266" r:id="rId7"/>
    <p:sldId id="267" r:id="rId8"/>
    <p:sldId id="307" r:id="rId9"/>
    <p:sldId id="308" r:id="rId10"/>
    <p:sldId id="306" r:id="rId11"/>
    <p:sldId id="309" r:id="rId12"/>
    <p:sldId id="269" r:id="rId13"/>
    <p:sldId id="273" r:id="rId14"/>
    <p:sldId id="280" r:id="rId15"/>
    <p:sldId id="282" r:id="rId16"/>
    <p:sldId id="284" r:id="rId17"/>
    <p:sldId id="288" r:id="rId18"/>
    <p:sldId id="290" r:id="rId19"/>
    <p:sldId id="291" r:id="rId20"/>
    <p:sldId id="293" r:id="rId21"/>
    <p:sldId id="302" r:id="rId22"/>
    <p:sldId id="295" r:id="rId23"/>
    <p:sldId id="301" r:id="rId24"/>
    <p:sldId id="303" r:id="rId25"/>
    <p:sldId id="304" r:id="rId26"/>
    <p:sldId id="310" r:id="rId27"/>
  </p:sldIdLst>
  <p:sldSz cx="9144000" cy="6858000" type="screen4x3"/>
  <p:notesSz cx="6858000" cy="9144000"/>
  <p:custDataLst>
    <p:tags r:id="rId29"/>
  </p:custDataLst>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6491" autoAdjust="0"/>
    <p:restoredTop sz="90764" autoAdjust="0"/>
  </p:normalViewPr>
  <p:slideViewPr>
    <p:cSldViewPr>
      <p:cViewPr>
        <p:scale>
          <a:sx n="70" d="100"/>
          <a:sy n="70" d="100"/>
        </p:scale>
        <p:origin x="-1374" y="19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dirty="0"/>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F8B44648-679B-4D8A-A200-1FCB549C40D1}" type="datetimeFigureOut">
              <a:rPr lang="ar-SA" smtClean="0"/>
              <a:pPr/>
              <a:t>27/04/36</a:t>
            </a:fld>
            <a:endParaRPr lang="ar-SA" dirty="0"/>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dirty="0"/>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dirty="0"/>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6D550F6D-05F5-4F5B-95F1-CA64489BED99}" type="slidenum">
              <a:rPr lang="ar-SA" smtClean="0"/>
              <a:pPr/>
              <a:t>‹#›</a:t>
            </a:fld>
            <a:endParaRPr lang="ar-SA" dirty="0"/>
          </a:p>
        </p:txBody>
      </p:sp>
    </p:spTree>
    <p:extLst>
      <p:ext uri="{BB962C8B-B14F-4D97-AF65-F5344CB8AC3E}">
        <p14:creationId xmlns:p14="http://schemas.microsoft.com/office/powerpoint/2010/main" val="2929998606"/>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SA" dirty="0"/>
          </a:p>
        </p:txBody>
      </p:sp>
      <p:sp>
        <p:nvSpPr>
          <p:cNvPr id="4" name="عنصر نائب لرقم الشريحة 3"/>
          <p:cNvSpPr>
            <a:spLocks noGrp="1"/>
          </p:cNvSpPr>
          <p:nvPr>
            <p:ph type="sldNum" sz="quarter" idx="10"/>
          </p:nvPr>
        </p:nvSpPr>
        <p:spPr/>
        <p:txBody>
          <a:bodyPr/>
          <a:lstStyle/>
          <a:p>
            <a:fld id="{6D550F6D-05F5-4F5B-95F1-CA64489BED99}" type="slidenum">
              <a:rPr lang="ar-SA" smtClean="0"/>
              <a:pPr/>
              <a:t>17</a:t>
            </a:fld>
            <a:endParaRPr lang="ar-SA"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CF011D40-06AD-4BED-B0A0-D01277425E1F}" type="datetimeFigureOut">
              <a:rPr lang="ar-SA" smtClean="0"/>
              <a:pPr/>
              <a:t>27/04/36</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E8BCBA21-3DEF-4787-8055-08E7AFA1B3C2}" type="slidenum">
              <a:rPr lang="ar-SA" smtClean="0"/>
              <a:pPr/>
              <a:t>‹#›</a:t>
            </a:fld>
            <a:endParaRPr lang="ar-SA"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CF011D40-06AD-4BED-B0A0-D01277425E1F}" type="datetimeFigureOut">
              <a:rPr lang="ar-SA" smtClean="0"/>
              <a:pPr/>
              <a:t>27/04/36</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E8BCBA21-3DEF-4787-8055-08E7AFA1B3C2}" type="slidenum">
              <a:rPr lang="ar-SA" smtClean="0"/>
              <a:pPr/>
              <a:t>‹#›</a:t>
            </a:fld>
            <a:endParaRPr lang="ar-SA"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CF011D40-06AD-4BED-B0A0-D01277425E1F}" type="datetimeFigureOut">
              <a:rPr lang="ar-SA" smtClean="0"/>
              <a:pPr/>
              <a:t>27/04/36</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E8BCBA21-3DEF-4787-8055-08E7AFA1B3C2}" type="slidenum">
              <a:rPr lang="ar-SA" smtClean="0"/>
              <a:pPr/>
              <a:t>‹#›</a:t>
            </a:fld>
            <a:endParaRPr lang="ar-SA"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799"/>
          </a:xfrm>
          <a:ln>
            <a:noFill/>
          </a:ln>
        </p:spPr>
        <p:txBody>
          <a:bodyPr tIns="0" rIns="18279">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2" y="3228536"/>
            <a:ext cx="7854696" cy="1752599"/>
          </a:xfrm>
        </p:spPr>
        <p:txBody>
          <a:bodyPr lIns="0" rIns="18279"/>
          <a:lstStyle>
            <a:lvl1pPr marL="0" marR="45698" indent="0" algn="r">
              <a:buNone/>
              <a:defRPr>
                <a:solidFill>
                  <a:schemeClr val="tx1"/>
                </a:solidFill>
              </a:defRPr>
            </a:lvl1pPr>
            <a:lvl2pPr marL="456977" indent="0" algn="ctr">
              <a:buNone/>
            </a:lvl2pPr>
            <a:lvl3pPr marL="913955" indent="0" algn="ctr">
              <a:buNone/>
            </a:lvl3pPr>
            <a:lvl4pPr marL="1370931" indent="0" algn="ctr">
              <a:buNone/>
            </a:lvl4pPr>
            <a:lvl5pPr marL="1827909" indent="0" algn="ctr">
              <a:buNone/>
            </a:lvl5pPr>
            <a:lvl6pPr marL="2284886" indent="0" algn="ctr">
              <a:buNone/>
            </a:lvl6pPr>
            <a:lvl7pPr marL="2741864" indent="0" algn="ctr">
              <a:buNone/>
            </a:lvl7pPr>
            <a:lvl8pPr marL="3198841" indent="0" algn="ctr">
              <a:buNone/>
            </a:lvl8pPr>
            <a:lvl9pPr marL="3655818" indent="0" algn="ctr">
              <a:buNone/>
            </a:lvl9pPr>
          </a:lstStyle>
          <a:p>
            <a:r>
              <a:rPr lang="en-US" smtClean="0"/>
              <a:t>Click to edit Master subtitle style</a:t>
            </a:r>
            <a:endParaRPr lang="en-US"/>
          </a:p>
        </p:txBody>
      </p:sp>
      <p:sp>
        <p:nvSpPr>
          <p:cNvPr id="4" name="Date Placeholder 9"/>
          <p:cNvSpPr>
            <a:spLocks noGrp="1"/>
          </p:cNvSpPr>
          <p:nvPr>
            <p:ph type="dt" sz="half" idx="10"/>
          </p:nvPr>
        </p:nvSpPr>
        <p:spPr/>
        <p:txBody>
          <a:bodyPr/>
          <a:lstStyle>
            <a:lvl1pPr>
              <a:defRPr/>
            </a:lvl1pPr>
          </a:lstStyle>
          <a:p>
            <a:pPr>
              <a:defRPr/>
            </a:pPr>
            <a:fld id="{D3642ABC-3360-46CF-ADBF-40D67711671F}" type="datetimeFigureOut">
              <a:rPr lang="en-US">
                <a:solidFill>
                  <a:srgbClr val="04617B">
                    <a:shade val="90000"/>
                  </a:srgbClr>
                </a:solidFill>
              </a:rPr>
              <a:pPr>
                <a:defRPr/>
              </a:pPr>
              <a:t>2/16/2015</a:t>
            </a:fld>
            <a:endParaRPr lang="en-US">
              <a:solidFill>
                <a:srgbClr val="04617B">
                  <a:shade val="90000"/>
                </a:srgbClr>
              </a:solidFill>
            </a:endParaRPr>
          </a:p>
        </p:txBody>
      </p:sp>
      <p:sp>
        <p:nvSpPr>
          <p:cNvPr id="5"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6" name="Slide Number Placeholder 17"/>
          <p:cNvSpPr>
            <a:spLocks noGrp="1"/>
          </p:cNvSpPr>
          <p:nvPr>
            <p:ph type="sldNum" sz="quarter" idx="12"/>
          </p:nvPr>
        </p:nvSpPr>
        <p:spPr/>
        <p:txBody>
          <a:bodyPr/>
          <a:lstStyle>
            <a:lvl1pPr>
              <a:defRPr/>
            </a:lvl1pPr>
          </a:lstStyle>
          <a:p>
            <a:pPr>
              <a:defRPr/>
            </a:pPr>
            <a:fld id="{3E6CAE64-EAE2-487D-B736-441C13D8A9F4}" type="slidenum">
              <a:rPr lang="en-US">
                <a:solidFill>
                  <a:srgbClr val="04617B">
                    <a:shade val="90000"/>
                  </a:srgbClr>
                </a:solidFill>
              </a:rPr>
              <a:pPr>
                <a:defRPr/>
              </a:pPr>
              <a:t>‹#›</a:t>
            </a:fld>
            <a:endParaRPr lang="en-US">
              <a:solidFill>
                <a:srgbClr val="04617B">
                  <a:shade val="90000"/>
                </a:srgbClr>
              </a:solidFill>
            </a:endParaRPr>
          </a:p>
        </p:txBody>
      </p:sp>
    </p:spTree>
    <p:extLst>
      <p:ext uri="{BB962C8B-B14F-4D97-AF65-F5344CB8AC3E}">
        <p14:creationId xmlns:p14="http://schemas.microsoft.com/office/powerpoint/2010/main" val="7919658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0D4DB92C-B4C8-40AA-9CB0-F701A14C916F}" type="datetimeFigureOut">
              <a:rPr lang="en-US">
                <a:solidFill>
                  <a:srgbClr val="04617B">
                    <a:shade val="90000"/>
                  </a:srgbClr>
                </a:solidFill>
              </a:rPr>
              <a:pPr>
                <a:defRPr/>
              </a:pPr>
              <a:t>2/16/2015</a:t>
            </a:fld>
            <a:endParaRPr lang="en-US">
              <a:solidFill>
                <a:srgbClr val="04617B">
                  <a:shade val="90000"/>
                </a:srgbClr>
              </a:solidFill>
            </a:endParaRPr>
          </a:p>
        </p:txBody>
      </p:sp>
      <p:sp>
        <p:nvSpPr>
          <p:cNvPr id="5"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6" name="Slide Number Placeholder 17"/>
          <p:cNvSpPr>
            <a:spLocks noGrp="1"/>
          </p:cNvSpPr>
          <p:nvPr>
            <p:ph type="sldNum" sz="quarter" idx="12"/>
          </p:nvPr>
        </p:nvSpPr>
        <p:spPr/>
        <p:txBody>
          <a:bodyPr/>
          <a:lstStyle>
            <a:lvl1pPr>
              <a:defRPr/>
            </a:lvl1pPr>
          </a:lstStyle>
          <a:p>
            <a:pPr>
              <a:defRPr/>
            </a:pPr>
            <a:fld id="{A1F8A19C-148C-42B4-A01B-0A291282F586}" type="slidenum">
              <a:rPr lang="en-US">
                <a:solidFill>
                  <a:srgbClr val="04617B">
                    <a:shade val="90000"/>
                  </a:srgbClr>
                </a:solidFill>
              </a:rPr>
              <a:pPr>
                <a:defRPr/>
              </a:pPr>
              <a:t>‹#›</a:t>
            </a:fld>
            <a:endParaRPr lang="en-US">
              <a:solidFill>
                <a:srgbClr val="04617B">
                  <a:shade val="90000"/>
                </a:srgbClr>
              </a:solidFill>
            </a:endParaRPr>
          </a:p>
        </p:txBody>
      </p:sp>
    </p:spTree>
    <p:extLst>
      <p:ext uri="{BB962C8B-B14F-4D97-AF65-F5344CB8AC3E}">
        <p14:creationId xmlns:p14="http://schemas.microsoft.com/office/powerpoint/2010/main" val="29776296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7"/>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5"/>
            <a:ext cx="7772400" cy="1509712"/>
          </a:xfrm>
        </p:spPr>
        <p:txBody>
          <a:bodyPr lIns="45698" rIns="45698"/>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9"/>
          <p:cNvSpPr>
            <a:spLocks noGrp="1"/>
          </p:cNvSpPr>
          <p:nvPr>
            <p:ph type="dt" sz="half" idx="10"/>
          </p:nvPr>
        </p:nvSpPr>
        <p:spPr/>
        <p:txBody>
          <a:bodyPr/>
          <a:lstStyle>
            <a:lvl1pPr>
              <a:defRPr/>
            </a:lvl1pPr>
          </a:lstStyle>
          <a:p>
            <a:pPr>
              <a:defRPr/>
            </a:pPr>
            <a:fld id="{AC2AB46C-52B4-4332-9356-4612E3D57A27}" type="datetimeFigureOut">
              <a:rPr lang="en-US">
                <a:solidFill>
                  <a:srgbClr val="04617B">
                    <a:shade val="90000"/>
                  </a:srgbClr>
                </a:solidFill>
              </a:rPr>
              <a:pPr>
                <a:defRPr/>
              </a:pPr>
              <a:t>2/16/2015</a:t>
            </a:fld>
            <a:endParaRPr lang="en-US">
              <a:solidFill>
                <a:srgbClr val="04617B">
                  <a:shade val="90000"/>
                </a:srgbClr>
              </a:solidFill>
            </a:endParaRPr>
          </a:p>
        </p:txBody>
      </p:sp>
      <p:sp>
        <p:nvSpPr>
          <p:cNvPr id="5"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6" name="Slide Number Placeholder 17"/>
          <p:cNvSpPr>
            <a:spLocks noGrp="1"/>
          </p:cNvSpPr>
          <p:nvPr>
            <p:ph type="sldNum" sz="quarter" idx="12"/>
          </p:nvPr>
        </p:nvSpPr>
        <p:spPr/>
        <p:txBody>
          <a:bodyPr/>
          <a:lstStyle>
            <a:lvl1pPr>
              <a:defRPr/>
            </a:lvl1pPr>
          </a:lstStyle>
          <a:p>
            <a:pPr>
              <a:defRPr/>
            </a:pPr>
            <a:fld id="{66D48473-122F-4961-A622-C11FDDB50F12}" type="slidenum">
              <a:rPr lang="en-US">
                <a:solidFill>
                  <a:srgbClr val="04617B">
                    <a:shade val="90000"/>
                  </a:srgbClr>
                </a:solidFill>
              </a:rPr>
              <a:pPr>
                <a:defRPr/>
              </a:pPr>
              <a:t>‹#›</a:t>
            </a:fld>
            <a:endParaRPr lang="en-US">
              <a:solidFill>
                <a:srgbClr val="04617B">
                  <a:shade val="90000"/>
                </a:srgbClr>
              </a:solidFill>
            </a:endParaRPr>
          </a:p>
        </p:txBody>
      </p:sp>
    </p:spTree>
    <p:extLst>
      <p:ext uri="{BB962C8B-B14F-4D97-AF65-F5344CB8AC3E}">
        <p14:creationId xmlns:p14="http://schemas.microsoft.com/office/powerpoint/2010/main" val="17106018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9"/>
            <a:ext cx="8229601"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6"/>
            <a:ext cx="4038601"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6"/>
            <a:ext cx="4038601"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C4A6E5D7-2D06-4FA3-B909-799AF9061D5D}" type="datetimeFigureOut">
              <a:rPr lang="en-US">
                <a:solidFill>
                  <a:srgbClr val="04617B">
                    <a:shade val="90000"/>
                  </a:srgbClr>
                </a:solidFill>
              </a:rPr>
              <a:pPr>
                <a:defRPr/>
              </a:pPr>
              <a:t>2/16/2015</a:t>
            </a:fld>
            <a:endParaRPr lang="en-US">
              <a:solidFill>
                <a:srgbClr val="04617B">
                  <a:shade val="90000"/>
                </a:srgbClr>
              </a:solidFill>
            </a:endParaRPr>
          </a:p>
        </p:txBody>
      </p:sp>
      <p:sp>
        <p:nvSpPr>
          <p:cNvPr id="6"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7" name="Slide Number Placeholder 17"/>
          <p:cNvSpPr>
            <a:spLocks noGrp="1"/>
          </p:cNvSpPr>
          <p:nvPr>
            <p:ph type="sldNum" sz="quarter" idx="12"/>
          </p:nvPr>
        </p:nvSpPr>
        <p:spPr/>
        <p:txBody>
          <a:bodyPr/>
          <a:lstStyle>
            <a:lvl1pPr>
              <a:defRPr/>
            </a:lvl1pPr>
          </a:lstStyle>
          <a:p>
            <a:pPr>
              <a:defRPr/>
            </a:pPr>
            <a:fld id="{16EF3908-ACDC-4C38-91F7-DDEC74E5190E}" type="slidenum">
              <a:rPr lang="en-US">
                <a:solidFill>
                  <a:srgbClr val="04617B">
                    <a:shade val="90000"/>
                  </a:srgbClr>
                </a:solidFill>
              </a:rPr>
              <a:pPr>
                <a:defRPr/>
              </a:pPr>
              <a:t>‹#›</a:t>
            </a:fld>
            <a:endParaRPr lang="en-US">
              <a:solidFill>
                <a:srgbClr val="04617B">
                  <a:shade val="90000"/>
                </a:srgbClr>
              </a:solidFill>
            </a:endParaRPr>
          </a:p>
        </p:txBody>
      </p:sp>
    </p:spTree>
    <p:extLst>
      <p:ext uri="{BB962C8B-B14F-4D97-AF65-F5344CB8AC3E}">
        <p14:creationId xmlns:p14="http://schemas.microsoft.com/office/powerpoint/2010/main" val="30587091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9"/>
            <a:ext cx="8229601"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855248"/>
            <a:ext cx="4040188" cy="659352"/>
          </a:xfrm>
        </p:spPr>
        <p:txBody>
          <a:bodyPr lIns="45698" tIns="0" rIns="45698"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7" y="1859758"/>
            <a:ext cx="4041774" cy="654843"/>
          </a:xfrm>
        </p:spPr>
        <p:txBody>
          <a:bodyPr lIns="45698" tIns="0" rIns="45698"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1" y="2514601"/>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7" y="2514601"/>
            <a:ext cx="4041774"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7DCD3A2F-DEEA-4CDB-9DF2-CDFE3828A095}" type="datetimeFigureOut">
              <a:rPr lang="en-US">
                <a:solidFill>
                  <a:srgbClr val="04617B">
                    <a:shade val="90000"/>
                  </a:srgbClr>
                </a:solidFill>
              </a:rPr>
              <a:pPr>
                <a:defRPr/>
              </a:pPr>
              <a:t>2/16/2015</a:t>
            </a:fld>
            <a:endParaRPr lang="en-US">
              <a:solidFill>
                <a:srgbClr val="04617B">
                  <a:shade val="90000"/>
                </a:srgbClr>
              </a:solidFill>
            </a:endParaRPr>
          </a:p>
        </p:txBody>
      </p:sp>
      <p:sp>
        <p:nvSpPr>
          <p:cNvPr id="8"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9" name="Slide Number Placeholder 17"/>
          <p:cNvSpPr>
            <a:spLocks noGrp="1"/>
          </p:cNvSpPr>
          <p:nvPr>
            <p:ph type="sldNum" sz="quarter" idx="12"/>
          </p:nvPr>
        </p:nvSpPr>
        <p:spPr/>
        <p:txBody>
          <a:bodyPr/>
          <a:lstStyle>
            <a:lvl1pPr>
              <a:defRPr/>
            </a:lvl1pPr>
          </a:lstStyle>
          <a:p>
            <a:pPr>
              <a:defRPr/>
            </a:pPr>
            <a:fld id="{256786F5-C9A5-4775-9BAF-DED0E9D81860}" type="slidenum">
              <a:rPr lang="en-US">
                <a:solidFill>
                  <a:srgbClr val="04617B">
                    <a:shade val="90000"/>
                  </a:srgbClr>
                </a:solidFill>
              </a:rPr>
              <a:pPr>
                <a:defRPr/>
              </a:pPr>
              <a:t>‹#›</a:t>
            </a:fld>
            <a:endParaRPr lang="en-US">
              <a:solidFill>
                <a:srgbClr val="04617B">
                  <a:shade val="90000"/>
                </a:srgbClr>
              </a:solidFill>
            </a:endParaRPr>
          </a:p>
        </p:txBody>
      </p:sp>
    </p:spTree>
    <p:extLst>
      <p:ext uri="{BB962C8B-B14F-4D97-AF65-F5344CB8AC3E}">
        <p14:creationId xmlns:p14="http://schemas.microsoft.com/office/powerpoint/2010/main" val="10036156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1" y="704089"/>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5D2B1223-8E3B-4558-BB49-A67236BBB105}" type="datetimeFigureOut">
              <a:rPr lang="en-US">
                <a:solidFill>
                  <a:srgbClr val="04617B">
                    <a:shade val="90000"/>
                  </a:srgbClr>
                </a:solidFill>
              </a:rPr>
              <a:pPr>
                <a:defRPr/>
              </a:pPr>
              <a:t>2/16/2015</a:t>
            </a:fld>
            <a:endParaRPr lang="en-US">
              <a:solidFill>
                <a:srgbClr val="04617B">
                  <a:shade val="90000"/>
                </a:srgbClr>
              </a:solidFill>
            </a:endParaRPr>
          </a:p>
        </p:txBody>
      </p:sp>
      <p:sp>
        <p:nvSpPr>
          <p:cNvPr id="4"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5" name="Slide Number Placeholder 17"/>
          <p:cNvSpPr>
            <a:spLocks noGrp="1"/>
          </p:cNvSpPr>
          <p:nvPr>
            <p:ph type="sldNum" sz="quarter" idx="12"/>
          </p:nvPr>
        </p:nvSpPr>
        <p:spPr/>
        <p:txBody>
          <a:bodyPr/>
          <a:lstStyle>
            <a:lvl1pPr>
              <a:defRPr/>
            </a:lvl1pPr>
          </a:lstStyle>
          <a:p>
            <a:pPr>
              <a:defRPr/>
            </a:pPr>
            <a:fld id="{A80F7926-72F1-4F1B-8A48-548BC815CDA1}" type="slidenum">
              <a:rPr lang="en-US">
                <a:solidFill>
                  <a:srgbClr val="04617B">
                    <a:shade val="90000"/>
                  </a:srgbClr>
                </a:solidFill>
              </a:rPr>
              <a:pPr>
                <a:defRPr/>
              </a:pPr>
              <a:t>‹#›</a:t>
            </a:fld>
            <a:endParaRPr lang="en-US">
              <a:solidFill>
                <a:srgbClr val="04617B">
                  <a:shade val="90000"/>
                </a:srgbClr>
              </a:solidFill>
            </a:endParaRPr>
          </a:p>
        </p:txBody>
      </p:sp>
    </p:spTree>
    <p:extLst>
      <p:ext uri="{BB962C8B-B14F-4D97-AF65-F5344CB8AC3E}">
        <p14:creationId xmlns:p14="http://schemas.microsoft.com/office/powerpoint/2010/main" val="344202190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EB18A7C8-81F2-4ED5-BF31-54CC1B81A241}" type="datetimeFigureOut">
              <a:rPr lang="en-US">
                <a:solidFill>
                  <a:srgbClr val="04617B">
                    <a:shade val="90000"/>
                  </a:srgbClr>
                </a:solidFill>
              </a:rPr>
              <a:pPr>
                <a:defRPr/>
              </a:pPr>
              <a:t>2/16/2015</a:t>
            </a:fld>
            <a:endParaRPr lang="en-US">
              <a:solidFill>
                <a:srgbClr val="04617B">
                  <a:shade val="90000"/>
                </a:srgbClr>
              </a:solidFill>
            </a:endParaRPr>
          </a:p>
        </p:txBody>
      </p:sp>
      <p:sp>
        <p:nvSpPr>
          <p:cNvPr id="3"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4" name="Slide Number Placeholder 17"/>
          <p:cNvSpPr>
            <a:spLocks noGrp="1"/>
          </p:cNvSpPr>
          <p:nvPr>
            <p:ph type="sldNum" sz="quarter" idx="12"/>
          </p:nvPr>
        </p:nvSpPr>
        <p:spPr/>
        <p:txBody>
          <a:bodyPr/>
          <a:lstStyle>
            <a:lvl1pPr>
              <a:defRPr/>
            </a:lvl1pPr>
          </a:lstStyle>
          <a:p>
            <a:pPr>
              <a:defRPr/>
            </a:pPr>
            <a:fld id="{80D6C5A1-D608-45F6-8C5F-F47F41FE1FB8}" type="slidenum">
              <a:rPr lang="en-US">
                <a:solidFill>
                  <a:srgbClr val="04617B">
                    <a:shade val="90000"/>
                  </a:srgbClr>
                </a:solidFill>
              </a:rPr>
              <a:pPr>
                <a:defRPr/>
              </a:pPr>
              <a:t>‹#›</a:t>
            </a:fld>
            <a:endParaRPr lang="en-US">
              <a:solidFill>
                <a:srgbClr val="04617B">
                  <a:shade val="90000"/>
                </a:srgbClr>
              </a:solidFill>
            </a:endParaRPr>
          </a:p>
        </p:txBody>
      </p:sp>
    </p:spTree>
    <p:extLst>
      <p:ext uri="{BB962C8B-B14F-4D97-AF65-F5344CB8AC3E}">
        <p14:creationId xmlns:p14="http://schemas.microsoft.com/office/powerpoint/2010/main" val="7198945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1" y="514352"/>
            <a:ext cx="2743201"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1" y="1676400"/>
            <a:ext cx="2743201" cy="4572000"/>
          </a:xfrm>
        </p:spPr>
        <p:txBody>
          <a:bodyPr lIns="18279" rIns="18279"/>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C1A77335-5762-4913-B783-F9F6F837055F}" type="datetimeFigureOut">
              <a:rPr lang="en-US">
                <a:solidFill>
                  <a:srgbClr val="04617B">
                    <a:shade val="90000"/>
                  </a:srgbClr>
                </a:solidFill>
              </a:rPr>
              <a:pPr>
                <a:defRPr/>
              </a:pPr>
              <a:t>2/16/2015</a:t>
            </a:fld>
            <a:endParaRPr lang="en-US">
              <a:solidFill>
                <a:srgbClr val="04617B">
                  <a:shade val="90000"/>
                </a:srgbClr>
              </a:solidFill>
            </a:endParaRPr>
          </a:p>
        </p:txBody>
      </p:sp>
      <p:sp>
        <p:nvSpPr>
          <p:cNvPr id="6"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7" name="Slide Number Placeholder 17"/>
          <p:cNvSpPr>
            <a:spLocks noGrp="1"/>
          </p:cNvSpPr>
          <p:nvPr>
            <p:ph type="sldNum" sz="quarter" idx="12"/>
          </p:nvPr>
        </p:nvSpPr>
        <p:spPr/>
        <p:txBody>
          <a:bodyPr/>
          <a:lstStyle>
            <a:lvl1pPr>
              <a:defRPr/>
            </a:lvl1pPr>
          </a:lstStyle>
          <a:p>
            <a:pPr>
              <a:defRPr/>
            </a:pPr>
            <a:fld id="{C9627380-FD46-4969-8C1F-C91EB44F70DB}" type="slidenum">
              <a:rPr lang="en-US">
                <a:solidFill>
                  <a:srgbClr val="04617B">
                    <a:shade val="90000"/>
                  </a:srgbClr>
                </a:solidFill>
              </a:rPr>
              <a:pPr>
                <a:defRPr/>
              </a:pPr>
              <a:t>‹#›</a:t>
            </a:fld>
            <a:endParaRPr lang="en-US">
              <a:solidFill>
                <a:srgbClr val="04617B">
                  <a:shade val="90000"/>
                </a:srgbClr>
              </a:solidFill>
            </a:endParaRPr>
          </a:p>
        </p:txBody>
      </p:sp>
    </p:spTree>
    <p:extLst>
      <p:ext uri="{BB962C8B-B14F-4D97-AF65-F5344CB8AC3E}">
        <p14:creationId xmlns:p14="http://schemas.microsoft.com/office/powerpoint/2010/main" val="31561639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CF011D40-06AD-4BED-B0A0-D01277425E1F}" type="datetimeFigureOut">
              <a:rPr lang="ar-SA" smtClean="0"/>
              <a:pPr/>
              <a:t>27/04/36</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E8BCBA21-3DEF-4787-8055-08E7AFA1B3C2}" type="slidenum">
              <a:rPr lang="ar-SA" smtClean="0"/>
              <a:pPr/>
              <a:t>‹#›</a:t>
            </a:fld>
            <a:endParaRPr lang="ar-SA"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Snip and Round Single Corner Rectangle 13"/>
          <p:cNvSpPr/>
          <p:nvPr/>
        </p:nvSpPr>
        <p:spPr>
          <a:xfrm rot="420000" flipV="1">
            <a:off x="3165748" y="1108417"/>
            <a:ext cx="5258327" cy="4114592"/>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lIns="91395" tIns="45698" rIns="91395" bIns="45698" anchor="ctr"/>
          <a:lstStyle/>
          <a:p>
            <a:pPr algn="ctr" rtl="0" fontAlgn="base">
              <a:spcBef>
                <a:spcPct val="0"/>
              </a:spcBef>
              <a:spcAft>
                <a:spcPct val="0"/>
              </a:spcAft>
              <a:defRPr/>
            </a:pPr>
            <a:endParaRPr lang="en-US" sz="500">
              <a:solidFill>
                <a:prstClr val="white"/>
              </a:solidFill>
            </a:endParaRPr>
          </a:p>
        </p:txBody>
      </p:sp>
      <p:sp>
        <p:nvSpPr>
          <p:cNvPr id="6" name="Right Triangle 14"/>
          <p:cNvSpPr/>
          <p:nvPr/>
        </p:nvSpPr>
        <p:spPr>
          <a:xfrm rot="420000" flipV="1">
            <a:off x="8003640" y="5359604"/>
            <a:ext cx="155503" cy="155367"/>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lIns="91395" tIns="45698" rIns="91395" bIns="45698" anchor="ctr"/>
          <a:lstStyle/>
          <a:p>
            <a:pPr algn="ctr" rtl="0" fontAlgn="base">
              <a:spcBef>
                <a:spcPct val="0"/>
              </a:spcBef>
              <a:spcAft>
                <a:spcPct val="0"/>
              </a:spcAft>
              <a:defRPr/>
            </a:pPr>
            <a:endParaRPr lang="en-US" sz="500">
              <a:solidFill>
                <a:prstClr val="white"/>
              </a:solidFill>
            </a:endParaRPr>
          </a:p>
        </p:txBody>
      </p:sp>
      <p:sp>
        <p:nvSpPr>
          <p:cNvPr id="7" name="Freeform 15"/>
          <p:cNvSpPr>
            <a:spLocks/>
          </p:cNvSpPr>
          <p:nvPr/>
        </p:nvSpPr>
        <p:spPr bwMode="auto">
          <a:xfrm flipV="1">
            <a:off x="-9599" y="5816318"/>
            <a:ext cx="9163198" cy="1041682"/>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lIns="91395" tIns="45698" rIns="91395" bIns="45698"/>
          <a:lstStyle/>
          <a:p>
            <a:pPr algn="l" rtl="0" fontAlgn="base">
              <a:spcBef>
                <a:spcPct val="0"/>
              </a:spcBef>
              <a:spcAft>
                <a:spcPct val="0"/>
              </a:spcAft>
              <a:defRPr/>
            </a:pPr>
            <a:endParaRPr lang="en-US" sz="500">
              <a:solidFill>
                <a:prstClr val="black"/>
              </a:solidFill>
            </a:endParaRPr>
          </a:p>
        </p:txBody>
      </p:sp>
      <p:sp>
        <p:nvSpPr>
          <p:cNvPr id="8" name="Freeform 16"/>
          <p:cNvSpPr>
            <a:spLocks/>
          </p:cNvSpPr>
          <p:nvPr/>
        </p:nvSpPr>
        <p:spPr bwMode="auto">
          <a:xfrm flipV="1">
            <a:off x="4380980" y="6219853"/>
            <a:ext cx="4763021" cy="638147"/>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lIns="91395" tIns="45698" rIns="91395" bIns="45698"/>
          <a:lstStyle/>
          <a:p>
            <a:pPr algn="l" rtl="0" fontAlgn="base">
              <a:spcBef>
                <a:spcPct val="0"/>
              </a:spcBef>
              <a:spcAft>
                <a:spcPct val="0"/>
              </a:spcAft>
              <a:defRPr/>
            </a:pPr>
            <a:endParaRPr lang="en-US" sz="500">
              <a:solidFill>
                <a:prstClr val="black"/>
              </a:solidFill>
            </a:endParaRPr>
          </a:p>
        </p:txBody>
      </p:sp>
      <p:sp>
        <p:nvSpPr>
          <p:cNvPr id="2" name="Title 1"/>
          <p:cNvSpPr>
            <a:spLocks noGrp="1"/>
          </p:cNvSpPr>
          <p:nvPr>
            <p:ph type="title"/>
          </p:nvPr>
        </p:nvSpPr>
        <p:spPr>
          <a:xfrm>
            <a:off x="609599" y="1176998"/>
            <a:ext cx="2212849" cy="1582621"/>
          </a:xfrm>
        </p:spPr>
        <p:txBody>
          <a:bodyPr lIns="45698" rIns="45698" bIns="45698"/>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1" y="2828786"/>
            <a:ext cx="2209799" cy="2179320"/>
          </a:xfrm>
        </p:spPr>
        <p:txBody>
          <a:bodyPr lIns="63977" rIns="45698"/>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57D30A5E-7E0C-4CFB-BC1C-3FA1721AEC9F}" type="datetimeFigureOut">
              <a:rPr lang="en-US">
                <a:solidFill>
                  <a:srgbClr val="04617B">
                    <a:shade val="90000"/>
                  </a:srgbClr>
                </a:solidFill>
              </a:rPr>
              <a:pPr>
                <a:defRPr/>
              </a:pPr>
              <a:t>2/16/2015</a:t>
            </a:fld>
            <a:endParaRPr lang="en-US">
              <a:solidFill>
                <a:srgbClr val="04617B">
                  <a:shade val="90000"/>
                </a:srgbClr>
              </a:solidFill>
            </a:endParaRPr>
          </a:p>
        </p:txBody>
      </p:sp>
      <p:sp>
        <p:nvSpPr>
          <p:cNvPr id="10" name="Footer Placeholder 5"/>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11" name="Slide Number Placeholder 6"/>
          <p:cNvSpPr>
            <a:spLocks noGrp="1"/>
          </p:cNvSpPr>
          <p:nvPr>
            <p:ph type="sldNum" sz="quarter" idx="12"/>
          </p:nvPr>
        </p:nvSpPr>
        <p:spPr>
          <a:xfrm>
            <a:off x="8076593" y="6356449"/>
            <a:ext cx="610496" cy="364953"/>
          </a:xfrm>
        </p:spPr>
        <p:txBody>
          <a:bodyPr/>
          <a:lstStyle>
            <a:lvl1pPr>
              <a:defRPr/>
            </a:lvl1pPr>
          </a:lstStyle>
          <a:p>
            <a:pPr>
              <a:defRPr/>
            </a:pPr>
            <a:fld id="{A5966AED-13B1-4CA4-AF90-3484BC27961E}" type="slidenum">
              <a:rPr lang="en-US">
                <a:solidFill>
                  <a:srgbClr val="04617B">
                    <a:shade val="90000"/>
                  </a:srgbClr>
                </a:solidFill>
              </a:rPr>
              <a:pPr>
                <a:defRPr/>
              </a:pPr>
              <a:t>‹#›</a:t>
            </a:fld>
            <a:endParaRPr lang="en-US">
              <a:solidFill>
                <a:srgbClr val="04617B">
                  <a:shade val="90000"/>
                </a:srgbClr>
              </a:solidFill>
            </a:endParaRPr>
          </a:p>
        </p:txBody>
      </p:sp>
    </p:spTree>
    <p:extLst>
      <p:ext uri="{BB962C8B-B14F-4D97-AF65-F5344CB8AC3E}">
        <p14:creationId xmlns:p14="http://schemas.microsoft.com/office/powerpoint/2010/main" val="323398386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0B7F9803-8E70-4482-9AA6-4F6A828FFDB0}" type="datetimeFigureOut">
              <a:rPr lang="en-US">
                <a:solidFill>
                  <a:srgbClr val="04617B">
                    <a:shade val="90000"/>
                  </a:srgbClr>
                </a:solidFill>
              </a:rPr>
              <a:pPr>
                <a:defRPr/>
              </a:pPr>
              <a:t>2/16/2015</a:t>
            </a:fld>
            <a:endParaRPr lang="en-US">
              <a:solidFill>
                <a:srgbClr val="04617B">
                  <a:shade val="90000"/>
                </a:srgbClr>
              </a:solidFill>
            </a:endParaRPr>
          </a:p>
        </p:txBody>
      </p:sp>
      <p:sp>
        <p:nvSpPr>
          <p:cNvPr id="5"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6" name="Slide Number Placeholder 17"/>
          <p:cNvSpPr>
            <a:spLocks noGrp="1"/>
          </p:cNvSpPr>
          <p:nvPr>
            <p:ph type="sldNum" sz="quarter" idx="12"/>
          </p:nvPr>
        </p:nvSpPr>
        <p:spPr/>
        <p:txBody>
          <a:bodyPr/>
          <a:lstStyle>
            <a:lvl1pPr>
              <a:defRPr/>
            </a:lvl1pPr>
          </a:lstStyle>
          <a:p>
            <a:pPr>
              <a:defRPr/>
            </a:pPr>
            <a:fld id="{E6EE28AD-EDC3-4C6C-B0BE-D393A8E00182}" type="slidenum">
              <a:rPr lang="en-US">
                <a:solidFill>
                  <a:srgbClr val="04617B">
                    <a:shade val="90000"/>
                  </a:srgbClr>
                </a:solidFill>
              </a:rPr>
              <a:pPr>
                <a:defRPr/>
              </a:pPr>
              <a:t>‹#›</a:t>
            </a:fld>
            <a:endParaRPr lang="en-US">
              <a:solidFill>
                <a:srgbClr val="04617B">
                  <a:shade val="90000"/>
                </a:srgbClr>
              </a:solidFill>
            </a:endParaRPr>
          </a:p>
        </p:txBody>
      </p:sp>
    </p:spTree>
    <p:extLst>
      <p:ext uri="{BB962C8B-B14F-4D97-AF65-F5344CB8AC3E}">
        <p14:creationId xmlns:p14="http://schemas.microsoft.com/office/powerpoint/2010/main" val="267596467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DA089A63-28AC-4159-9517-93247BCF4E36}" type="datetimeFigureOut">
              <a:rPr lang="en-US">
                <a:solidFill>
                  <a:srgbClr val="04617B">
                    <a:shade val="90000"/>
                  </a:srgbClr>
                </a:solidFill>
              </a:rPr>
              <a:pPr>
                <a:defRPr/>
              </a:pPr>
              <a:t>2/16/2015</a:t>
            </a:fld>
            <a:endParaRPr lang="en-US">
              <a:solidFill>
                <a:srgbClr val="04617B">
                  <a:shade val="90000"/>
                </a:srgbClr>
              </a:solidFill>
            </a:endParaRPr>
          </a:p>
        </p:txBody>
      </p:sp>
      <p:sp>
        <p:nvSpPr>
          <p:cNvPr id="5"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6" name="Slide Number Placeholder 17"/>
          <p:cNvSpPr>
            <a:spLocks noGrp="1"/>
          </p:cNvSpPr>
          <p:nvPr>
            <p:ph type="sldNum" sz="quarter" idx="12"/>
          </p:nvPr>
        </p:nvSpPr>
        <p:spPr/>
        <p:txBody>
          <a:bodyPr/>
          <a:lstStyle>
            <a:lvl1pPr>
              <a:defRPr/>
            </a:lvl1pPr>
          </a:lstStyle>
          <a:p>
            <a:pPr>
              <a:defRPr/>
            </a:pPr>
            <a:fld id="{8C8A3DC7-C5DA-4A52-8D61-C4A78D78E1EF}" type="slidenum">
              <a:rPr lang="en-US">
                <a:solidFill>
                  <a:srgbClr val="04617B">
                    <a:shade val="90000"/>
                  </a:srgbClr>
                </a:solidFill>
              </a:rPr>
              <a:pPr>
                <a:defRPr/>
              </a:pPr>
              <a:t>‹#›</a:t>
            </a:fld>
            <a:endParaRPr lang="en-US">
              <a:solidFill>
                <a:srgbClr val="04617B">
                  <a:shade val="90000"/>
                </a:srgbClr>
              </a:solidFill>
            </a:endParaRPr>
          </a:p>
        </p:txBody>
      </p:sp>
    </p:spTree>
    <p:extLst>
      <p:ext uri="{BB962C8B-B14F-4D97-AF65-F5344CB8AC3E}">
        <p14:creationId xmlns:p14="http://schemas.microsoft.com/office/powerpoint/2010/main" val="28122011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CF011D40-06AD-4BED-B0A0-D01277425E1F}" type="datetimeFigureOut">
              <a:rPr lang="ar-SA" smtClean="0"/>
              <a:pPr/>
              <a:t>27/04/36</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E8BCBA21-3DEF-4787-8055-08E7AFA1B3C2}" type="slidenum">
              <a:rPr lang="ar-SA" smtClean="0"/>
              <a:pPr/>
              <a:t>‹#›</a:t>
            </a:fld>
            <a:endParaRPr lang="ar-SA"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CF011D40-06AD-4BED-B0A0-D01277425E1F}" type="datetimeFigureOut">
              <a:rPr lang="ar-SA" smtClean="0"/>
              <a:pPr/>
              <a:t>27/04/36</a:t>
            </a:fld>
            <a:endParaRPr lang="ar-SA" dirty="0"/>
          </a:p>
        </p:txBody>
      </p:sp>
      <p:sp>
        <p:nvSpPr>
          <p:cNvPr id="6" name="عنصر نائب للتذييل 5"/>
          <p:cNvSpPr>
            <a:spLocks noGrp="1"/>
          </p:cNvSpPr>
          <p:nvPr>
            <p:ph type="ftr" sz="quarter" idx="11"/>
          </p:nvPr>
        </p:nvSpPr>
        <p:spPr/>
        <p:txBody>
          <a:bodyPr/>
          <a:lstStyle/>
          <a:p>
            <a:endParaRPr lang="ar-SA" dirty="0"/>
          </a:p>
        </p:txBody>
      </p:sp>
      <p:sp>
        <p:nvSpPr>
          <p:cNvPr id="7" name="عنصر نائب لرقم الشريحة 6"/>
          <p:cNvSpPr>
            <a:spLocks noGrp="1"/>
          </p:cNvSpPr>
          <p:nvPr>
            <p:ph type="sldNum" sz="quarter" idx="12"/>
          </p:nvPr>
        </p:nvSpPr>
        <p:spPr/>
        <p:txBody>
          <a:bodyPr/>
          <a:lstStyle/>
          <a:p>
            <a:fld id="{E8BCBA21-3DEF-4787-8055-08E7AFA1B3C2}" type="slidenum">
              <a:rPr lang="ar-SA" smtClean="0"/>
              <a:pPr/>
              <a:t>‹#›</a:t>
            </a:fld>
            <a:endParaRPr lang="ar-SA"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CF011D40-06AD-4BED-B0A0-D01277425E1F}" type="datetimeFigureOut">
              <a:rPr lang="ar-SA" smtClean="0"/>
              <a:pPr/>
              <a:t>27/04/36</a:t>
            </a:fld>
            <a:endParaRPr lang="ar-SA" dirty="0"/>
          </a:p>
        </p:txBody>
      </p:sp>
      <p:sp>
        <p:nvSpPr>
          <p:cNvPr id="8" name="عنصر نائب للتذييل 7"/>
          <p:cNvSpPr>
            <a:spLocks noGrp="1"/>
          </p:cNvSpPr>
          <p:nvPr>
            <p:ph type="ftr" sz="quarter" idx="11"/>
          </p:nvPr>
        </p:nvSpPr>
        <p:spPr/>
        <p:txBody>
          <a:bodyPr/>
          <a:lstStyle/>
          <a:p>
            <a:endParaRPr lang="ar-SA" dirty="0"/>
          </a:p>
        </p:txBody>
      </p:sp>
      <p:sp>
        <p:nvSpPr>
          <p:cNvPr id="9" name="عنصر نائب لرقم الشريحة 8"/>
          <p:cNvSpPr>
            <a:spLocks noGrp="1"/>
          </p:cNvSpPr>
          <p:nvPr>
            <p:ph type="sldNum" sz="quarter" idx="12"/>
          </p:nvPr>
        </p:nvSpPr>
        <p:spPr/>
        <p:txBody>
          <a:bodyPr/>
          <a:lstStyle/>
          <a:p>
            <a:fld id="{E8BCBA21-3DEF-4787-8055-08E7AFA1B3C2}" type="slidenum">
              <a:rPr lang="ar-SA" smtClean="0"/>
              <a:pPr/>
              <a:t>‹#›</a:t>
            </a:fld>
            <a:endParaRPr lang="ar-SA"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CF011D40-06AD-4BED-B0A0-D01277425E1F}" type="datetimeFigureOut">
              <a:rPr lang="ar-SA" smtClean="0"/>
              <a:pPr/>
              <a:t>27/04/36</a:t>
            </a:fld>
            <a:endParaRPr lang="ar-SA" dirty="0"/>
          </a:p>
        </p:txBody>
      </p:sp>
      <p:sp>
        <p:nvSpPr>
          <p:cNvPr id="4" name="عنصر نائب للتذييل 3"/>
          <p:cNvSpPr>
            <a:spLocks noGrp="1"/>
          </p:cNvSpPr>
          <p:nvPr>
            <p:ph type="ftr" sz="quarter" idx="11"/>
          </p:nvPr>
        </p:nvSpPr>
        <p:spPr/>
        <p:txBody>
          <a:bodyPr/>
          <a:lstStyle/>
          <a:p>
            <a:endParaRPr lang="ar-SA" dirty="0"/>
          </a:p>
        </p:txBody>
      </p:sp>
      <p:sp>
        <p:nvSpPr>
          <p:cNvPr id="5" name="عنصر نائب لرقم الشريحة 4"/>
          <p:cNvSpPr>
            <a:spLocks noGrp="1"/>
          </p:cNvSpPr>
          <p:nvPr>
            <p:ph type="sldNum" sz="quarter" idx="12"/>
          </p:nvPr>
        </p:nvSpPr>
        <p:spPr/>
        <p:txBody>
          <a:bodyPr/>
          <a:lstStyle/>
          <a:p>
            <a:fld id="{E8BCBA21-3DEF-4787-8055-08E7AFA1B3C2}" type="slidenum">
              <a:rPr lang="ar-SA" smtClean="0"/>
              <a:pPr/>
              <a:t>‹#›</a:t>
            </a:fld>
            <a:endParaRPr lang="ar-SA"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CF011D40-06AD-4BED-B0A0-D01277425E1F}" type="datetimeFigureOut">
              <a:rPr lang="ar-SA" smtClean="0"/>
              <a:pPr/>
              <a:t>27/04/36</a:t>
            </a:fld>
            <a:endParaRPr lang="ar-SA" dirty="0"/>
          </a:p>
        </p:txBody>
      </p:sp>
      <p:sp>
        <p:nvSpPr>
          <p:cNvPr id="3" name="عنصر نائب للتذييل 2"/>
          <p:cNvSpPr>
            <a:spLocks noGrp="1"/>
          </p:cNvSpPr>
          <p:nvPr>
            <p:ph type="ftr" sz="quarter" idx="11"/>
          </p:nvPr>
        </p:nvSpPr>
        <p:spPr/>
        <p:txBody>
          <a:bodyPr/>
          <a:lstStyle/>
          <a:p>
            <a:endParaRPr lang="ar-SA" dirty="0"/>
          </a:p>
        </p:txBody>
      </p:sp>
      <p:sp>
        <p:nvSpPr>
          <p:cNvPr id="4" name="عنصر نائب لرقم الشريحة 3"/>
          <p:cNvSpPr>
            <a:spLocks noGrp="1"/>
          </p:cNvSpPr>
          <p:nvPr>
            <p:ph type="sldNum" sz="quarter" idx="12"/>
          </p:nvPr>
        </p:nvSpPr>
        <p:spPr/>
        <p:txBody>
          <a:bodyPr/>
          <a:lstStyle/>
          <a:p>
            <a:fld id="{E8BCBA21-3DEF-4787-8055-08E7AFA1B3C2}" type="slidenum">
              <a:rPr lang="ar-SA" smtClean="0"/>
              <a:pPr/>
              <a:t>‹#›</a:t>
            </a:fld>
            <a:endParaRPr lang="ar-SA"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CF011D40-06AD-4BED-B0A0-D01277425E1F}" type="datetimeFigureOut">
              <a:rPr lang="ar-SA" smtClean="0"/>
              <a:pPr/>
              <a:t>27/04/36</a:t>
            </a:fld>
            <a:endParaRPr lang="ar-SA" dirty="0"/>
          </a:p>
        </p:txBody>
      </p:sp>
      <p:sp>
        <p:nvSpPr>
          <p:cNvPr id="6" name="عنصر نائب للتذييل 5"/>
          <p:cNvSpPr>
            <a:spLocks noGrp="1"/>
          </p:cNvSpPr>
          <p:nvPr>
            <p:ph type="ftr" sz="quarter" idx="11"/>
          </p:nvPr>
        </p:nvSpPr>
        <p:spPr/>
        <p:txBody>
          <a:bodyPr/>
          <a:lstStyle/>
          <a:p>
            <a:endParaRPr lang="ar-SA" dirty="0"/>
          </a:p>
        </p:txBody>
      </p:sp>
      <p:sp>
        <p:nvSpPr>
          <p:cNvPr id="7" name="عنصر نائب لرقم الشريحة 6"/>
          <p:cNvSpPr>
            <a:spLocks noGrp="1"/>
          </p:cNvSpPr>
          <p:nvPr>
            <p:ph type="sldNum" sz="quarter" idx="12"/>
          </p:nvPr>
        </p:nvSpPr>
        <p:spPr/>
        <p:txBody>
          <a:bodyPr/>
          <a:lstStyle/>
          <a:p>
            <a:fld id="{E8BCBA21-3DEF-4787-8055-08E7AFA1B3C2}" type="slidenum">
              <a:rPr lang="ar-SA" smtClean="0"/>
              <a:pPr/>
              <a:t>‹#›</a:t>
            </a:fld>
            <a:endParaRPr lang="ar-SA"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dirty="0"/>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CF011D40-06AD-4BED-B0A0-D01277425E1F}" type="datetimeFigureOut">
              <a:rPr lang="ar-SA" smtClean="0"/>
              <a:pPr/>
              <a:t>27/04/36</a:t>
            </a:fld>
            <a:endParaRPr lang="ar-SA" dirty="0"/>
          </a:p>
        </p:txBody>
      </p:sp>
      <p:sp>
        <p:nvSpPr>
          <p:cNvPr id="6" name="عنصر نائب للتذييل 5"/>
          <p:cNvSpPr>
            <a:spLocks noGrp="1"/>
          </p:cNvSpPr>
          <p:nvPr>
            <p:ph type="ftr" sz="quarter" idx="11"/>
          </p:nvPr>
        </p:nvSpPr>
        <p:spPr/>
        <p:txBody>
          <a:bodyPr/>
          <a:lstStyle/>
          <a:p>
            <a:endParaRPr lang="ar-SA" dirty="0"/>
          </a:p>
        </p:txBody>
      </p:sp>
      <p:sp>
        <p:nvSpPr>
          <p:cNvPr id="7" name="عنصر نائب لرقم الشريحة 6"/>
          <p:cNvSpPr>
            <a:spLocks noGrp="1"/>
          </p:cNvSpPr>
          <p:nvPr>
            <p:ph type="sldNum" sz="quarter" idx="12"/>
          </p:nvPr>
        </p:nvSpPr>
        <p:spPr/>
        <p:txBody>
          <a:bodyPr/>
          <a:lstStyle/>
          <a:p>
            <a:fld id="{E8BCBA21-3DEF-4787-8055-08E7AFA1B3C2}" type="slidenum">
              <a:rPr lang="ar-SA" smtClean="0"/>
              <a:pPr/>
              <a:t>‹#›</a:t>
            </a:fld>
            <a:endParaRPr lang="ar-SA"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CF011D40-06AD-4BED-B0A0-D01277425E1F}" type="datetimeFigureOut">
              <a:rPr lang="ar-SA" smtClean="0"/>
              <a:pPr/>
              <a:t>27/04/36</a:t>
            </a:fld>
            <a:endParaRPr lang="ar-SA" dirty="0"/>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dirty="0"/>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E8BCBA21-3DEF-4787-8055-08E7AFA1B3C2}" type="slidenum">
              <a:rPr lang="ar-SA" smtClean="0"/>
              <a:pPr/>
              <a:t>‹#›</a:t>
            </a:fld>
            <a:endParaRPr lang="ar-SA"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00000">
              <a:schemeClr val="accent1">
                <a:tint val="66000"/>
                <a:satMod val="160000"/>
              </a:schemeClr>
            </a:gs>
            <a:gs pos="18000">
              <a:schemeClr val="bg1"/>
            </a:gs>
            <a:gs pos="96000">
              <a:schemeClr val="accent3">
                <a:lumMod val="20000"/>
                <a:lumOff val="80000"/>
              </a:schemeClr>
            </a:gs>
          </a:gsLst>
          <a:lin ang="5400000" scaled="0"/>
          <a:tileRect/>
        </a:grad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99" y="-7299"/>
            <a:ext cx="9163198" cy="1041682"/>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lIns="91395" tIns="45698" rIns="91395" bIns="45698"/>
          <a:lstStyle/>
          <a:p>
            <a:pPr algn="l" rtl="0" fontAlgn="base">
              <a:spcBef>
                <a:spcPct val="0"/>
              </a:spcBef>
              <a:spcAft>
                <a:spcPct val="0"/>
              </a:spcAft>
              <a:defRPr/>
            </a:pPr>
            <a:endParaRPr lang="en-US" sz="500">
              <a:solidFill>
                <a:prstClr val="black"/>
              </a:solidFill>
            </a:endParaRPr>
          </a:p>
        </p:txBody>
      </p:sp>
      <p:sp>
        <p:nvSpPr>
          <p:cNvPr id="8" name="Freeform 7"/>
          <p:cNvSpPr>
            <a:spLocks/>
          </p:cNvSpPr>
          <p:nvPr/>
        </p:nvSpPr>
        <p:spPr bwMode="auto">
          <a:xfrm>
            <a:off x="4380980" y="-7299"/>
            <a:ext cx="4763021" cy="638148"/>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lIns="91395" tIns="45698" rIns="91395" bIns="45698"/>
          <a:lstStyle/>
          <a:p>
            <a:pPr algn="l" rtl="0" fontAlgn="base">
              <a:spcBef>
                <a:spcPct val="0"/>
              </a:spcBef>
              <a:spcAft>
                <a:spcPct val="0"/>
              </a:spcAft>
              <a:defRPr/>
            </a:pPr>
            <a:endParaRPr lang="en-US" sz="500">
              <a:solidFill>
                <a:prstClr val="black"/>
              </a:solidFill>
            </a:endParaRPr>
          </a:p>
        </p:txBody>
      </p:sp>
      <p:sp>
        <p:nvSpPr>
          <p:cNvPr id="1028" name="Title Placeholder 8"/>
          <p:cNvSpPr>
            <a:spLocks noGrp="1"/>
          </p:cNvSpPr>
          <p:nvPr>
            <p:ph type="title"/>
          </p:nvPr>
        </p:nvSpPr>
        <p:spPr bwMode="auto">
          <a:xfrm>
            <a:off x="456913" y="703840"/>
            <a:ext cx="8230176" cy="11428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698" rIns="0" bIns="0" numCol="1" anchor="b" anchorCtr="0" compatLnSpc="1">
            <a:prstTxWarp prst="textNoShape">
              <a:avLst/>
            </a:prstTxWarp>
          </a:bodyPr>
          <a:lstStyle/>
          <a:p>
            <a:pPr lvl="0"/>
            <a:r>
              <a:rPr lang="en-US" altLang="en-US" smtClean="0"/>
              <a:t>Click to edit Master title style</a:t>
            </a:r>
          </a:p>
        </p:txBody>
      </p:sp>
      <p:sp>
        <p:nvSpPr>
          <p:cNvPr id="1029" name="Text Placeholder 29"/>
          <p:cNvSpPr>
            <a:spLocks noGrp="1"/>
          </p:cNvSpPr>
          <p:nvPr>
            <p:ph type="body" idx="1"/>
          </p:nvPr>
        </p:nvSpPr>
        <p:spPr bwMode="auto">
          <a:xfrm>
            <a:off x="456913" y="1935297"/>
            <a:ext cx="8230176" cy="4388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95" tIns="45698" rIns="91395" bIns="4569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 name="Date Placeholder 9"/>
          <p:cNvSpPr>
            <a:spLocks noGrp="1"/>
          </p:cNvSpPr>
          <p:nvPr>
            <p:ph type="dt" sz="half" idx="2"/>
          </p:nvPr>
        </p:nvSpPr>
        <p:spPr>
          <a:xfrm>
            <a:off x="456912" y="6356449"/>
            <a:ext cx="2134816" cy="364953"/>
          </a:xfrm>
          <a:prstGeom prst="rect">
            <a:avLst/>
          </a:prstGeom>
        </p:spPr>
        <p:txBody>
          <a:bodyPr vert="horz" lIns="0" tIns="0" rIns="0" bIns="0" anchor="b"/>
          <a:lstStyle>
            <a:lvl1pPr algn="l" eaLnBrk="1" latinLnBrk="0" hangingPunct="1">
              <a:defRPr kumimoji="0" sz="1200">
                <a:solidFill>
                  <a:schemeClr val="tx2">
                    <a:shade val="90000"/>
                  </a:schemeClr>
                </a:solidFill>
                <a:latin typeface="Arial" charset="0"/>
              </a:defRPr>
            </a:lvl1pPr>
          </a:lstStyle>
          <a:p>
            <a:pPr rtl="0" fontAlgn="base">
              <a:spcBef>
                <a:spcPct val="0"/>
              </a:spcBef>
              <a:spcAft>
                <a:spcPct val="0"/>
              </a:spcAft>
              <a:defRPr/>
            </a:pPr>
            <a:fld id="{2FD8E297-8AD9-4F20-8699-063F0A8066FE}" type="datetimeFigureOut">
              <a:rPr lang="en-US">
                <a:solidFill>
                  <a:srgbClr val="04617B">
                    <a:shade val="90000"/>
                  </a:srgbClr>
                </a:solidFill>
              </a:rPr>
              <a:pPr rtl="0" fontAlgn="base">
                <a:spcBef>
                  <a:spcPct val="0"/>
                </a:spcBef>
                <a:spcAft>
                  <a:spcPct val="0"/>
                </a:spcAft>
                <a:defRPr/>
              </a:pPr>
              <a:t>2/16/2015</a:t>
            </a:fld>
            <a:endParaRPr lang="en-US">
              <a:solidFill>
                <a:srgbClr val="04617B">
                  <a:shade val="90000"/>
                </a:srgbClr>
              </a:solidFill>
            </a:endParaRPr>
          </a:p>
        </p:txBody>
      </p:sp>
      <p:sp>
        <p:nvSpPr>
          <p:cNvPr id="22" name="Footer Placeholder 21"/>
          <p:cNvSpPr>
            <a:spLocks noGrp="1"/>
          </p:cNvSpPr>
          <p:nvPr>
            <p:ph type="ftr" sz="quarter" idx="3"/>
          </p:nvPr>
        </p:nvSpPr>
        <p:spPr>
          <a:xfrm>
            <a:off x="2666601" y="6356449"/>
            <a:ext cx="3353887" cy="364953"/>
          </a:xfrm>
          <a:prstGeom prst="rect">
            <a:avLst/>
          </a:prstGeom>
        </p:spPr>
        <p:txBody>
          <a:bodyPr vert="horz" lIns="0" tIns="0" rIns="0" bIns="0" anchor="b"/>
          <a:lstStyle>
            <a:lvl1pPr algn="l" eaLnBrk="1" latinLnBrk="0" hangingPunct="1">
              <a:defRPr kumimoji="0" sz="1200">
                <a:solidFill>
                  <a:schemeClr val="tx2">
                    <a:shade val="90000"/>
                  </a:schemeClr>
                </a:solidFill>
                <a:latin typeface="Arial" charset="0"/>
              </a:defRPr>
            </a:lvl1pPr>
          </a:lstStyle>
          <a:p>
            <a:pPr rtl="0" fontAlgn="base">
              <a:spcBef>
                <a:spcPct val="0"/>
              </a:spcBef>
              <a:spcAft>
                <a:spcPct val="0"/>
              </a:spcAft>
              <a:defRPr/>
            </a:pPr>
            <a:endParaRPr lang="en-US">
              <a:solidFill>
                <a:srgbClr val="04617B">
                  <a:shade val="90000"/>
                </a:srgbClr>
              </a:solidFill>
            </a:endParaRPr>
          </a:p>
        </p:txBody>
      </p:sp>
      <p:sp>
        <p:nvSpPr>
          <p:cNvPr id="18" name="Slide Number Placeholder 17"/>
          <p:cNvSpPr>
            <a:spLocks noGrp="1"/>
          </p:cNvSpPr>
          <p:nvPr>
            <p:ph type="sldNum" sz="quarter" idx="4"/>
          </p:nvPr>
        </p:nvSpPr>
        <p:spPr>
          <a:xfrm>
            <a:off x="7924928" y="6356449"/>
            <a:ext cx="762161" cy="364953"/>
          </a:xfrm>
          <a:prstGeom prst="rect">
            <a:avLst/>
          </a:prstGeom>
        </p:spPr>
        <p:txBody>
          <a:bodyPr vert="horz" lIns="0" tIns="0" rIns="0" bIns="0" anchor="b"/>
          <a:lstStyle>
            <a:lvl1pPr algn="r" eaLnBrk="1" latinLnBrk="0" hangingPunct="1">
              <a:defRPr kumimoji="0" sz="1200">
                <a:solidFill>
                  <a:schemeClr val="tx2">
                    <a:shade val="90000"/>
                  </a:schemeClr>
                </a:solidFill>
                <a:latin typeface="Arial" charset="0"/>
              </a:defRPr>
            </a:lvl1pPr>
          </a:lstStyle>
          <a:p>
            <a:pPr rtl="0" fontAlgn="base">
              <a:spcBef>
                <a:spcPct val="0"/>
              </a:spcBef>
              <a:spcAft>
                <a:spcPct val="0"/>
              </a:spcAft>
              <a:defRPr/>
            </a:pPr>
            <a:fld id="{084D234B-7062-4765-BB67-8F391E966EA2}" type="slidenum">
              <a:rPr lang="en-US">
                <a:solidFill>
                  <a:srgbClr val="04617B">
                    <a:shade val="90000"/>
                  </a:srgbClr>
                </a:solidFill>
              </a:rPr>
              <a:pPr rtl="0" fontAlgn="base">
                <a:spcBef>
                  <a:spcPct val="0"/>
                </a:spcBef>
                <a:spcAft>
                  <a:spcPct val="0"/>
                </a:spcAft>
                <a:defRPr/>
              </a:pPr>
              <a:t>‹#›</a:t>
            </a:fld>
            <a:endParaRPr lang="en-US">
              <a:solidFill>
                <a:srgbClr val="04617B">
                  <a:shade val="90000"/>
                </a:srgbClr>
              </a:solidFill>
            </a:endParaRPr>
          </a:p>
        </p:txBody>
      </p:sp>
      <p:grpSp>
        <p:nvGrpSpPr>
          <p:cNvPr id="1033" name="Group 1"/>
          <p:cNvGrpSpPr>
            <a:grpSpLocks/>
          </p:cNvGrpSpPr>
          <p:nvPr/>
        </p:nvGrpSpPr>
        <p:grpSpPr bwMode="auto">
          <a:xfrm>
            <a:off x="-19196" y="202289"/>
            <a:ext cx="9180475" cy="649618"/>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lgn="l" rtl="0" eaLnBrk="0" fontAlgn="base" hangingPunct="0">
                <a:spcBef>
                  <a:spcPct val="0"/>
                </a:spcBef>
                <a:spcAft>
                  <a:spcPct val="0"/>
                </a:spcAft>
                <a:defRPr/>
              </a:pPr>
              <a:endParaRPr lang="en-US" sz="500">
                <a:solidFill>
                  <a:prstClr val="black"/>
                </a:solidFill>
                <a:latin typeface="Arial" charset="0"/>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lgn="l" rtl="0" eaLnBrk="0" fontAlgn="base" hangingPunct="0">
                <a:spcBef>
                  <a:spcPct val="0"/>
                </a:spcBef>
                <a:spcAft>
                  <a:spcPct val="0"/>
                </a:spcAft>
                <a:defRPr/>
              </a:pPr>
              <a:endParaRPr lang="en-US" sz="500">
                <a:solidFill>
                  <a:prstClr val="black"/>
                </a:solidFill>
                <a:latin typeface="Arial" charset="0"/>
              </a:endParaRPr>
            </a:p>
          </p:txBody>
        </p:sp>
      </p:grpSp>
    </p:spTree>
    <p:extLst>
      <p:ext uri="{BB962C8B-B14F-4D97-AF65-F5344CB8AC3E}">
        <p14:creationId xmlns:p14="http://schemas.microsoft.com/office/powerpoint/2010/main" val="1704590343"/>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99964" algn="l" rtl="0" fontAlgn="base">
        <a:spcBef>
          <a:spcPct val="0"/>
        </a:spcBef>
        <a:spcAft>
          <a:spcPct val="0"/>
        </a:spcAft>
        <a:defRPr sz="5000">
          <a:solidFill>
            <a:schemeClr val="tx2"/>
          </a:solidFill>
          <a:latin typeface="Calibri" pitchFamily="34" charset="0"/>
        </a:defRPr>
      </a:lvl6pPr>
      <a:lvl7pPr marL="199928" algn="l" rtl="0" fontAlgn="base">
        <a:spcBef>
          <a:spcPct val="0"/>
        </a:spcBef>
        <a:spcAft>
          <a:spcPct val="0"/>
        </a:spcAft>
        <a:defRPr sz="5000">
          <a:solidFill>
            <a:schemeClr val="tx2"/>
          </a:solidFill>
          <a:latin typeface="Calibri" pitchFamily="34" charset="0"/>
        </a:defRPr>
      </a:lvl7pPr>
      <a:lvl8pPr marL="299894" algn="l" rtl="0" fontAlgn="base">
        <a:spcBef>
          <a:spcPct val="0"/>
        </a:spcBef>
        <a:spcAft>
          <a:spcPct val="0"/>
        </a:spcAft>
        <a:defRPr sz="5000">
          <a:solidFill>
            <a:schemeClr val="tx2"/>
          </a:solidFill>
          <a:latin typeface="Calibri" pitchFamily="34" charset="0"/>
        </a:defRPr>
      </a:lvl8pPr>
      <a:lvl9pPr marL="399858" algn="l" rtl="0" fontAlgn="base">
        <a:spcBef>
          <a:spcPct val="0"/>
        </a:spcBef>
        <a:spcAft>
          <a:spcPct val="0"/>
        </a:spcAft>
        <a:defRPr sz="5000">
          <a:solidFill>
            <a:schemeClr val="tx2"/>
          </a:solidFill>
          <a:latin typeface="Calibri" pitchFamily="34" charset="0"/>
        </a:defRPr>
      </a:lvl9pPr>
    </p:titleStyle>
    <p:bodyStyle>
      <a:lvl1pPr marL="273728" indent="-273728"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170" indent="-245509"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2898" indent="-245509"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8037" indent="-208824"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1765" indent="-208824"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6513" indent="-210209"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19305" indent="-182791"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3491" indent="-182791"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7678" indent="-182791"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6977" algn="l" rtl="0" eaLnBrk="1" latinLnBrk="0" hangingPunct="1">
        <a:defRPr kumimoji="0" kern="1200">
          <a:solidFill>
            <a:schemeClr val="tx1"/>
          </a:solidFill>
          <a:latin typeface="+mn-lt"/>
          <a:ea typeface="+mn-ea"/>
          <a:cs typeface="+mn-cs"/>
        </a:defRPr>
      </a:lvl2pPr>
      <a:lvl3pPr marL="913955" algn="l" rtl="0" eaLnBrk="1" latinLnBrk="0" hangingPunct="1">
        <a:defRPr kumimoji="0" kern="1200">
          <a:solidFill>
            <a:schemeClr val="tx1"/>
          </a:solidFill>
          <a:latin typeface="+mn-lt"/>
          <a:ea typeface="+mn-ea"/>
          <a:cs typeface="+mn-cs"/>
        </a:defRPr>
      </a:lvl3pPr>
      <a:lvl4pPr marL="1370931" algn="l" rtl="0" eaLnBrk="1" latinLnBrk="0" hangingPunct="1">
        <a:defRPr kumimoji="0" kern="1200">
          <a:solidFill>
            <a:schemeClr val="tx1"/>
          </a:solidFill>
          <a:latin typeface="+mn-lt"/>
          <a:ea typeface="+mn-ea"/>
          <a:cs typeface="+mn-cs"/>
        </a:defRPr>
      </a:lvl4pPr>
      <a:lvl5pPr marL="1827909" algn="l" rtl="0" eaLnBrk="1" latinLnBrk="0" hangingPunct="1">
        <a:defRPr kumimoji="0" kern="1200">
          <a:solidFill>
            <a:schemeClr val="tx1"/>
          </a:solidFill>
          <a:latin typeface="+mn-lt"/>
          <a:ea typeface="+mn-ea"/>
          <a:cs typeface="+mn-cs"/>
        </a:defRPr>
      </a:lvl5pPr>
      <a:lvl6pPr marL="2284886" algn="l" rtl="0" eaLnBrk="1" latinLnBrk="0" hangingPunct="1">
        <a:defRPr kumimoji="0" kern="1200">
          <a:solidFill>
            <a:schemeClr val="tx1"/>
          </a:solidFill>
          <a:latin typeface="+mn-lt"/>
          <a:ea typeface="+mn-ea"/>
          <a:cs typeface="+mn-cs"/>
        </a:defRPr>
      </a:lvl6pPr>
      <a:lvl7pPr marL="2741864" algn="l" rtl="0" eaLnBrk="1" latinLnBrk="0" hangingPunct="1">
        <a:defRPr kumimoji="0" kern="1200">
          <a:solidFill>
            <a:schemeClr val="tx1"/>
          </a:solidFill>
          <a:latin typeface="+mn-lt"/>
          <a:ea typeface="+mn-ea"/>
          <a:cs typeface="+mn-cs"/>
        </a:defRPr>
      </a:lvl7pPr>
      <a:lvl8pPr marL="3198841" algn="l" rtl="0" eaLnBrk="1" latinLnBrk="0" hangingPunct="1">
        <a:defRPr kumimoji="0" kern="1200">
          <a:solidFill>
            <a:schemeClr val="tx1"/>
          </a:solidFill>
          <a:latin typeface="+mn-lt"/>
          <a:ea typeface="+mn-ea"/>
          <a:cs typeface="+mn-cs"/>
        </a:defRPr>
      </a:lvl8pPr>
      <a:lvl9pPr marL="3655818"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9.xml"/></Relationships>
</file>

<file path=ppt/slides/_rels/slide2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عنوان 1"/>
          <p:cNvSpPr>
            <a:spLocks noGrp="1"/>
          </p:cNvSpPr>
          <p:nvPr>
            <p:ph type="title"/>
          </p:nvPr>
        </p:nvSpPr>
        <p:spPr>
          <a:xfrm>
            <a:off x="592916" y="948539"/>
            <a:ext cx="2211608" cy="1582856"/>
          </a:xfrm>
        </p:spPr>
        <p:txBody>
          <a:bodyPr/>
          <a:lstStyle/>
          <a:p>
            <a:endParaRPr lang="ar-SA" smtClean="0"/>
          </a:p>
        </p:txBody>
      </p:sp>
      <p:sp>
        <p:nvSpPr>
          <p:cNvPr id="5123" name="عنصر نائب للنص 2"/>
          <p:cNvSpPr>
            <a:spLocks noGrp="1"/>
          </p:cNvSpPr>
          <p:nvPr>
            <p:ph type="body" sz="half" idx="2"/>
          </p:nvPr>
        </p:nvSpPr>
        <p:spPr>
          <a:xfrm>
            <a:off x="610497" y="2828914"/>
            <a:ext cx="2194027" cy="2179294"/>
          </a:xfrm>
        </p:spPr>
        <p:txBody>
          <a:bodyPr/>
          <a:lstStyle/>
          <a:p>
            <a:pPr>
              <a:spcBef>
                <a:spcPts val="244"/>
              </a:spcBef>
            </a:pPr>
            <a:endParaRPr lang="ar-SA" smtClean="0">
              <a:ea typeface="Majalla UI"/>
            </a:endParaRPr>
          </a:p>
        </p:txBody>
      </p:sp>
      <p:pic>
        <p:nvPicPr>
          <p:cNvPr id="5" name="عنصر نائب للصورة 4" descr="http://1.bp.blogspot.com/-wpjPTza8TuM/T6aPS7cwryI/AAAAAAAAABg/O0yHnAIA3V4/s200/brain-cogs%5B1%5D.jpg"/>
          <p:cNvPicPr>
            <a:picLocks noGrp="1"/>
          </p:cNvPicPr>
          <p:nvPr>
            <p:ph type="pic" idx="1"/>
          </p:nvPr>
        </p:nvPicPr>
        <p:blipFill>
          <a:blip r:embed="rId2">
            <a:extLst>
              <a:ext uri="{28A0092B-C50C-407E-A947-70E740481C1C}">
                <a14:useLocalDpi xmlns:a14="http://schemas.microsoft.com/office/drawing/2010/main" val="0"/>
              </a:ext>
            </a:extLst>
          </a:blip>
          <a:srcRect t="7211" b="7211"/>
          <a:stretch>
            <a:fillRect/>
          </a:stretch>
        </p:blipFill>
        <p:spPr bwMode="auto">
          <a:xfrm>
            <a:off x="685800" y="3657600"/>
            <a:ext cx="1905000" cy="11430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6" name="صورة 5" descr="http://1.bp.blogspot.com/-LxY1kZb0OZE/T6aTa-nK_CI/AAAAAAAAAB4/7u3L1IBzz14/s200/%D8%A7%D8%AF%D8%B1%D8%A7%D9%83+%D8%AD%D8%B3++%D8%AD%D8%B1%D9%83%D9%8A+2.jpg"/>
          <p:cNvPicPr/>
          <p:nvPr/>
        </p:nvPicPr>
        <p:blipFill>
          <a:blip r:embed="rId3">
            <a:extLst>
              <a:ext uri="{28A0092B-C50C-407E-A947-70E740481C1C}">
                <a14:useLocalDpi xmlns:a14="http://schemas.microsoft.com/office/drawing/2010/main" val="0"/>
              </a:ext>
            </a:extLst>
          </a:blip>
          <a:srcRect/>
          <a:stretch>
            <a:fillRect/>
          </a:stretch>
        </p:blipFill>
        <p:spPr bwMode="auto">
          <a:xfrm>
            <a:off x="685800" y="1240808"/>
            <a:ext cx="2118724" cy="1883391"/>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3" name="مخطط انسيابي: متعدد المستندات 2"/>
          <p:cNvSpPr/>
          <p:nvPr/>
        </p:nvSpPr>
        <p:spPr>
          <a:xfrm rot="392982">
            <a:off x="3240301" y="1221131"/>
            <a:ext cx="4997915" cy="3815817"/>
          </a:xfrm>
          <a:prstGeom prst="flowChartMultidocument">
            <a:avLst/>
          </a:prstGeom>
          <a:ln w="57150"/>
        </p:spPr>
        <p:style>
          <a:lnRef idx="2">
            <a:schemeClr val="accent3"/>
          </a:lnRef>
          <a:fillRef idx="1">
            <a:schemeClr val="lt1"/>
          </a:fillRef>
          <a:effectRef idx="0">
            <a:schemeClr val="accent3"/>
          </a:effectRef>
          <a:fontRef idx="minor">
            <a:schemeClr val="dk1"/>
          </a:fontRef>
        </p:style>
        <p:txBody>
          <a:bodyPr rtlCol="1" anchor="ctr"/>
          <a:lstStyle/>
          <a:p>
            <a:pPr algn="ctr"/>
            <a:r>
              <a:rPr lang="ar-SA" sz="6000" b="1" dirty="0">
                <a:solidFill>
                  <a:srgbClr val="C00000"/>
                </a:solidFill>
                <a:effectLst>
                  <a:outerShdw blurRad="38100" dist="38100" dir="2700000" algn="tl">
                    <a:srgbClr val="000000">
                      <a:alpha val="43137"/>
                    </a:srgbClr>
                  </a:outerShdw>
                </a:effectLst>
                <a:latin typeface="Calibri"/>
                <a:cs typeface="Hesham Free" pitchFamily="2" charset="-78"/>
              </a:rPr>
              <a:t>صعوبات التعلم النمائية </a:t>
            </a:r>
            <a:endParaRPr lang="ar-SA" sz="2400" dirty="0">
              <a:solidFill>
                <a:srgbClr val="C00000"/>
              </a:solidFill>
            </a:endParaRPr>
          </a:p>
        </p:txBody>
      </p:sp>
      <p:sp>
        <p:nvSpPr>
          <p:cNvPr id="4" name="مربع نص 3"/>
          <p:cNvSpPr txBox="1"/>
          <p:nvPr/>
        </p:nvSpPr>
        <p:spPr>
          <a:xfrm>
            <a:off x="289924" y="5105400"/>
            <a:ext cx="5029200" cy="1323439"/>
          </a:xfrm>
          <a:prstGeom prst="rect">
            <a:avLst/>
          </a:prstGeom>
          <a:noFill/>
        </p:spPr>
        <p:txBody>
          <a:bodyPr wrap="square" rtlCol="1">
            <a:spAutoFit/>
          </a:bodyPr>
          <a:lstStyle/>
          <a:p>
            <a:pPr algn="ctr"/>
            <a:r>
              <a:rPr lang="ar-SA" sz="2000" b="1" dirty="0" smtClean="0">
                <a:ln w="1905"/>
                <a:solidFill>
                  <a:schemeClr val="accent1">
                    <a:lumMod val="50000"/>
                  </a:schemeClr>
                </a:solidFill>
                <a:effectLst>
                  <a:innerShdw blurRad="69850" dist="43180" dir="5400000">
                    <a:srgbClr val="000000">
                      <a:alpha val="65000"/>
                    </a:srgbClr>
                  </a:innerShdw>
                </a:effectLst>
              </a:rPr>
              <a:t>اعداد </a:t>
            </a:r>
          </a:p>
          <a:p>
            <a:pPr algn="ctr"/>
            <a:r>
              <a:rPr lang="ar-SA" sz="2000" b="1" dirty="0" smtClean="0">
                <a:ln w="1905"/>
                <a:solidFill>
                  <a:schemeClr val="accent1">
                    <a:lumMod val="50000"/>
                  </a:schemeClr>
                </a:solidFill>
                <a:effectLst>
                  <a:innerShdw blurRad="69850" dist="43180" dir="5400000">
                    <a:srgbClr val="000000">
                      <a:alpha val="65000"/>
                    </a:srgbClr>
                  </a:innerShdw>
                </a:effectLst>
              </a:rPr>
              <a:t>د. احلام عبد العظيم مبروك </a:t>
            </a:r>
          </a:p>
          <a:p>
            <a:pPr algn="ctr"/>
            <a:r>
              <a:rPr lang="ar-SA" sz="2000" b="1" dirty="0" smtClean="0">
                <a:ln w="1905"/>
                <a:solidFill>
                  <a:schemeClr val="accent1">
                    <a:lumMod val="50000"/>
                  </a:schemeClr>
                </a:solidFill>
                <a:effectLst>
                  <a:innerShdw blurRad="69850" dist="43180" dir="5400000">
                    <a:srgbClr val="000000">
                      <a:alpha val="65000"/>
                    </a:srgbClr>
                  </a:innerShdw>
                </a:effectLst>
              </a:rPr>
              <a:t>استاذ ساعد تخصص المناهج وطرق التدريس </a:t>
            </a:r>
          </a:p>
          <a:p>
            <a:pPr algn="ctr"/>
            <a:r>
              <a:rPr lang="ar-SA" sz="2000" b="1" dirty="0" smtClean="0">
                <a:ln w="1905"/>
                <a:solidFill>
                  <a:schemeClr val="accent1">
                    <a:lumMod val="50000"/>
                  </a:schemeClr>
                </a:solidFill>
                <a:effectLst>
                  <a:innerShdw blurRad="69850" dist="43180" dir="5400000">
                    <a:srgbClr val="000000">
                      <a:alpha val="65000"/>
                    </a:srgbClr>
                  </a:innerShdw>
                </a:effectLst>
              </a:rPr>
              <a:t>قسم العلوم التربوية </a:t>
            </a:r>
            <a:endParaRPr lang="ar-SA" sz="2000" b="1" dirty="0">
              <a:ln w="1905"/>
              <a:solidFill>
                <a:schemeClr val="accent1">
                  <a:lumMod val="50000"/>
                </a:schemeClr>
              </a:solidFill>
              <a:effectLst>
                <a:innerShdw blurRad="69850" dist="43180" dir="5400000">
                  <a:srgbClr val="000000">
                    <a:alpha val="65000"/>
                  </a:srgbClr>
                </a:innerShdw>
              </a:effectLst>
            </a:endParaRPr>
          </a:p>
        </p:txBody>
      </p:sp>
    </p:spTree>
    <p:extLst>
      <p:ext uri="{BB962C8B-B14F-4D97-AF65-F5344CB8AC3E}">
        <p14:creationId xmlns:p14="http://schemas.microsoft.com/office/powerpoint/2010/main" val="85416341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09600" y="533400"/>
            <a:ext cx="8229600" cy="5562600"/>
          </a:xfrm>
        </p:spPr>
        <p:txBody>
          <a:bodyPr>
            <a:normAutofit fontScale="70000" lnSpcReduction="20000"/>
            <a:scene3d>
              <a:camera prst="orthographicFront"/>
              <a:lightRig rig="flat" dir="tl">
                <a:rot lat="0" lon="0" rev="6600000"/>
              </a:lightRig>
            </a:scene3d>
            <a:sp3d extrusionH="25400" contourW="8890">
              <a:bevelT w="38100" h="31750"/>
              <a:contourClr>
                <a:schemeClr val="accent2">
                  <a:shade val="75000"/>
                </a:schemeClr>
              </a:contourClr>
            </a:sp3d>
          </a:bodyPr>
          <a:lstStyle/>
          <a:p>
            <a:r>
              <a:rPr lang="ar-SA" sz="51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التحميل الزائد على النظم الادراكية :</a:t>
            </a:r>
          </a:p>
          <a:p>
            <a:pPr marL="0" indent="0">
              <a:buNone/>
            </a:pPr>
            <a:endParaRPr lang="ar-SA"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pPr marL="0" indent="0">
              <a:lnSpc>
                <a:spcPct val="160000"/>
              </a:lnSpc>
              <a:buNone/>
            </a:pPr>
            <a:r>
              <a:rPr lang="ar-SA" sz="4600" u="sng" dirty="0" smtClean="0">
                <a:solidFill>
                  <a:schemeClr val="tx1">
                    <a:lumMod val="95000"/>
                    <a:lumOff val="5000"/>
                  </a:schemeClr>
                </a:solidFill>
              </a:rPr>
              <a:t>هناك بعض الاطفال الذين يتأثر ادراكهم بما مفاده :</a:t>
            </a:r>
            <a:r>
              <a:rPr lang="ar-SA" sz="3600" dirty="0" smtClean="0">
                <a:solidFill>
                  <a:schemeClr val="tx1">
                    <a:lumMod val="95000"/>
                    <a:lumOff val="5000"/>
                  </a:schemeClr>
                </a:solidFill>
              </a:rPr>
              <a:t>ان المعلومات التي يتم استقبالها من قناه معينه تشوش على المعلومات التي يتم ادخالها من قناه اخري .</a:t>
            </a:r>
          </a:p>
          <a:p>
            <a:pPr marL="0" indent="0">
              <a:lnSpc>
                <a:spcPct val="160000"/>
              </a:lnSpc>
              <a:buNone/>
            </a:pPr>
            <a:r>
              <a:rPr lang="ar-SA" sz="3600" dirty="0" smtClean="0">
                <a:solidFill>
                  <a:schemeClr val="tx1">
                    <a:lumMod val="95000"/>
                    <a:lumOff val="5000"/>
                  </a:schemeClr>
                </a:solidFill>
              </a:rPr>
              <a:t>مثل هؤلاء الاطفال يوجد لديهم ما يسمي انخفاض القدرة على </a:t>
            </a:r>
            <a:r>
              <a:rPr lang="ar-SA" sz="3600" smtClean="0">
                <a:solidFill>
                  <a:schemeClr val="tx1">
                    <a:lumMod val="95000"/>
                    <a:lumOff val="5000"/>
                  </a:schemeClr>
                </a:solidFill>
              </a:rPr>
              <a:t>تحمل استبدال </a:t>
            </a:r>
            <a:r>
              <a:rPr lang="ar-SA" sz="3600" dirty="0" smtClean="0">
                <a:solidFill>
                  <a:schemeClr val="tx1">
                    <a:lumMod val="95000"/>
                    <a:lumOff val="5000"/>
                  </a:schemeClr>
                </a:solidFill>
              </a:rPr>
              <a:t>المعلومات والمكاملة بينها ، والتي تتأتي من قنوات متعددة في الوقت نفسه .ان عدم القدرة على قبول ومعالجه وفره المعلومات المتدفقة من اكثر من قناه حسيه في الوقت نفسه هي التي تسمي بالحمل الزائد على النظم الادراكية .</a:t>
            </a:r>
            <a:endParaRPr lang="ar-SA" sz="3600" dirty="0">
              <a:solidFill>
                <a:schemeClr val="tx1">
                  <a:lumMod val="95000"/>
                  <a:lumOff val="5000"/>
                </a:schemeClr>
              </a:solidFill>
            </a:endParaRPr>
          </a:p>
        </p:txBody>
      </p:sp>
    </p:spTree>
    <p:extLst>
      <p:ext uri="{BB962C8B-B14F-4D97-AF65-F5344CB8AC3E}">
        <p14:creationId xmlns:p14="http://schemas.microsoft.com/office/powerpoint/2010/main" val="4114333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fade">
                                      <p:cBhvr>
                                        <p:cTn id="13" dur="1000"/>
                                        <p:tgtEl>
                                          <p:spTgt spid="3">
                                            <p:txEl>
                                              <p:pRg st="3" end="3"/>
                                            </p:txEl>
                                          </p:spTgt>
                                        </p:tgtEl>
                                      </p:cBhvr>
                                    </p:animEffect>
                                    <p:anim calcmode="lin" valueType="num">
                                      <p:cBhvr>
                                        <p:cTn id="1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1752600" y="228600"/>
            <a:ext cx="6248400" cy="1066799"/>
          </a:xfrm>
          <a:prstGeom prst="rect">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ar-SA" sz="3200" b="1" dirty="0" smtClean="0">
                <a:effectLst/>
              </a:rPr>
              <a:t>العوامل المؤثرة في الادراك </a:t>
            </a:r>
          </a:p>
          <a:p>
            <a:pPr algn="ctr"/>
            <a:r>
              <a:rPr lang="ar-SA" sz="3200" b="1" dirty="0" smtClean="0">
                <a:solidFill>
                  <a:srgbClr val="C00000"/>
                </a:solidFill>
              </a:rPr>
              <a:t>اولا :المؤثرات الداخلية للإدراك</a:t>
            </a:r>
            <a:endParaRPr lang="ar-SA" sz="3200" b="1" dirty="0">
              <a:solidFill>
                <a:srgbClr val="C00000"/>
              </a:solidFill>
              <a:effectLst/>
            </a:endParaRPr>
          </a:p>
        </p:txBody>
      </p:sp>
      <p:sp>
        <p:nvSpPr>
          <p:cNvPr id="6" name="مستطيل 5"/>
          <p:cNvSpPr/>
          <p:nvPr/>
        </p:nvSpPr>
        <p:spPr>
          <a:xfrm>
            <a:off x="3733800" y="1524000"/>
            <a:ext cx="3543300" cy="457200"/>
          </a:xfrm>
          <a:prstGeom prst="rect">
            <a:avLst/>
          </a:prstGeom>
        </p:spPr>
        <p:style>
          <a:lnRef idx="1">
            <a:schemeClr val="accent5"/>
          </a:lnRef>
          <a:fillRef idx="2">
            <a:schemeClr val="accent5"/>
          </a:fillRef>
          <a:effectRef idx="1">
            <a:schemeClr val="accent5"/>
          </a:effectRef>
          <a:fontRef idx="minor">
            <a:schemeClr val="dk1"/>
          </a:fontRef>
        </p:style>
        <p:txBody>
          <a:bodyPr rtlCol="1" anchor="ctr"/>
          <a:lstStyle/>
          <a:p>
            <a:r>
              <a:rPr lang="ar-SA" sz="4000" dirty="0" smtClean="0">
                <a:cs typeface="Hesham Free" pitchFamily="2" charset="-78"/>
              </a:rPr>
              <a:t>1- الدافعية </a:t>
            </a:r>
            <a:endParaRPr lang="ar-SA" sz="4000" dirty="0">
              <a:cs typeface="Hesham Free" pitchFamily="2" charset="-78"/>
            </a:endParaRPr>
          </a:p>
        </p:txBody>
      </p:sp>
      <p:sp>
        <p:nvSpPr>
          <p:cNvPr id="7" name="مستطيل 6"/>
          <p:cNvSpPr/>
          <p:nvPr/>
        </p:nvSpPr>
        <p:spPr>
          <a:xfrm>
            <a:off x="3719014" y="2303060"/>
            <a:ext cx="3502924" cy="457200"/>
          </a:xfrm>
          <a:prstGeom prst="rect">
            <a:avLst/>
          </a:prstGeom>
        </p:spPr>
        <p:style>
          <a:lnRef idx="1">
            <a:schemeClr val="accent3"/>
          </a:lnRef>
          <a:fillRef idx="2">
            <a:schemeClr val="accent3"/>
          </a:fillRef>
          <a:effectRef idx="1">
            <a:schemeClr val="accent3"/>
          </a:effectRef>
          <a:fontRef idx="minor">
            <a:schemeClr val="dk1"/>
          </a:fontRef>
        </p:style>
        <p:txBody>
          <a:bodyPr rtlCol="1" anchor="ctr"/>
          <a:lstStyle/>
          <a:p>
            <a:r>
              <a:rPr lang="ar-SA" sz="4000" dirty="0" smtClean="0">
                <a:cs typeface="Hesham Free" pitchFamily="2" charset="-78"/>
              </a:rPr>
              <a:t>2- الخبرة السابقة </a:t>
            </a:r>
            <a:endParaRPr lang="ar-SA" sz="4000" dirty="0">
              <a:cs typeface="Hesham Free" pitchFamily="2" charset="-78"/>
            </a:endParaRPr>
          </a:p>
        </p:txBody>
      </p:sp>
      <p:sp>
        <p:nvSpPr>
          <p:cNvPr id="8" name="مستطيل 7"/>
          <p:cNvSpPr/>
          <p:nvPr/>
        </p:nvSpPr>
        <p:spPr>
          <a:xfrm>
            <a:off x="3719014" y="2971800"/>
            <a:ext cx="3502923" cy="457200"/>
          </a:xfrm>
          <a:prstGeom prst="rect">
            <a:avLst/>
          </a:prstGeom>
        </p:spPr>
        <p:style>
          <a:lnRef idx="1">
            <a:schemeClr val="accent4"/>
          </a:lnRef>
          <a:fillRef idx="2">
            <a:schemeClr val="accent4"/>
          </a:fillRef>
          <a:effectRef idx="1">
            <a:schemeClr val="accent4"/>
          </a:effectRef>
          <a:fontRef idx="minor">
            <a:schemeClr val="dk1"/>
          </a:fontRef>
        </p:style>
        <p:txBody>
          <a:bodyPr rtlCol="1" anchor="ctr"/>
          <a:lstStyle/>
          <a:p>
            <a:r>
              <a:rPr lang="ar-SA" sz="3600" dirty="0" smtClean="0">
                <a:cs typeface="Hesham Free" pitchFamily="2" charset="-78"/>
              </a:rPr>
              <a:t>3- العواطف والميول </a:t>
            </a:r>
            <a:endParaRPr lang="ar-SA" sz="3600" dirty="0">
              <a:cs typeface="Hesham Free" pitchFamily="2" charset="-78"/>
            </a:endParaRPr>
          </a:p>
        </p:txBody>
      </p:sp>
      <p:sp>
        <p:nvSpPr>
          <p:cNvPr id="10" name="مستطيل 9"/>
          <p:cNvSpPr/>
          <p:nvPr/>
        </p:nvSpPr>
        <p:spPr>
          <a:xfrm>
            <a:off x="3719013" y="3657600"/>
            <a:ext cx="3502924" cy="457200"/>
          </a:xfrm>
          <a:prstGeom prst="rect">
            <a:avLst/>
          </a:prstGeom>
        </p:spPr>
        <p:style>
          <a:lnRef idx="1">
            <a:schemeClr val="accent2"/>
          </a:lnRef>
          <a:fillRef idx="2">
            <a:schemeClr val="accent2"/>
          </a:fillRef>
          <a:effectRef idx="1">
            <a:schemeClr val="accent2"/>
          </a:effectRef>
          <a:fontRef idx="minor">
            <a:schemeClr val="dk1"/>
          </a:fontRef>
        </p:style>
        <p:txBody>
          <a:bodyPr rtlCol="1" anchor="ctr"/>
          <a:lstStyle/>
          <a:p>
            <a:r>
              <a:rPr lang="ar-SA" sz="3600" dirty="0" smtClean="0">
                <a:cs typeface="Hesham Free" pitchFamily="2" charset="-78"/>
              </a:rPr>
              <a:t>4- الحالة المزاجية والانفعالية</a:t>
            </a:r>
            <a:endParaRPr lang="ar-SA" sz="3600" dirty="0">
              <a:cs typeface="Hesham Free" pitchFamily="2" charset="-78"/>
            </a:endParaRPr>
          </a:p>
        </p:txBody>
      </p:sp>
      <p:sp>
        <p:nvSpPr>
          <p:cNvPr id="12" name="مستطيل 11"/>
          <p:cNvSpPr/>
          <p:nvPr/>
        </p:nvSpPr>
        <p:spPr>
          <a:xfrm>
            <a:off x="3698825" y="4394580"/>
            <a:ext cx="3543299" cy="457200"/>
          </a:xfrm>
          <a:prstGeom prst="rect">
            <a:avLst/>
          </a:prstGeom>
        </p:spPr>
        <p:style>
          <a:lnRef idx="1">
            <a:schemeClr val="accent5"/>
          </a:lnRef>
          <a:fillRef idx="2">
            <a:schemeClr val="accent5"/>
          </a:fillRef>
          <a:effectRef idx="1">
            <a:schemeClr val="accent5"/>
          </a:effectRef>
          <a:fontRef idx="minor">
            <a:schemeClr val="dk1"/>
          </a:fontRef>
        </p:style>
        <p:txBody>
          <a:bodyPr rtlCol="1" anchor="ctr"/>
          <a:lstStyle/>
          <a:p>
            <a:r>
              <a:rPr lang="ar-SA" sz="4000" dirty="0" smtClean="0">
                <a:cs typeface="Hesham Free" pitchFamily="2" charset="-78"/>
              </a:rPr>
              <a:t>5- اتجاهات وقيم الفرد </a:t>
            </a:r>
            <a:endParaRPr lang="ar-SA" sz="4000" dirty="0">
              <a:cs typeface="Hesham Free" pitchFamily="2" charset="-78"/>
            </a:endParaRPr>
          </a:p>
        </p:txBody>
      </p:sp>
      <p:sp>
        <p:nvSpPr>
          <p:cNvPr id="13" name="مستطيل 12"/>
          <p:cNvSpPr/>
          <p:nvPr/>
        </p:nvSpPr>
        <p:spPr>
          <a:xfrm>
            <a:off x="3668970" y="5105400"/>
            <a:ext cx="3552967" cy="457200"/>
          </a:xfrm>
          <a:prstGeom prst="rect">
            <a:avLst/>
          </a:prstGeom>
        </p:spPr>
        <p:style>
          <a:lnRef idx="1">
            <a:schemeClr val="accent3"/>
          </a:lnRef>
          <a:fillRef idx="2">
            <a:schemeClr val="accent3"/>
          </a:fillRef>
          <a:effectRef idx="1">
            <a:schemeClr val="accent3"/>
          </a:effectRef>
          <a:fontRef idx="minor">
            <a:schemeClr val="dk1"/>
          </a:fontRef>
        </p:style>
        <p:txBody>
          <a:bodyPr rtlCol="1" anchor="ctr"/>
          <a:lstStyle/>
          <a:p>
            <a:r>
              <a:rPr lang="ar-SA" sz="4000" dirty="0" smtClean="0">
                <a:cs typeface="Hesham Free" pitchFamily="2" charset="-78"/>
              </a:rPr>
              <a:t>6- الحالة الصحية </a:t>
            </a:r>
            <a:endParaRPr lang="ar-SA" sz="4000" dirty="0">
              <a:cs typeface="Hesham Free" pitchFamily="2" charset="-78"/>
            </a:endParaRPr>
          </a:p>
        </p:txBody>
      </p:sp>
      <p:sp>
        <p:nvSpPr>
          <p:cNvPr id="14" name="مستطيل 13"/>
          <p:cNvSpPr/>
          <p:nvPr/>
        </p:nvSpPr>
        <p:spPr>
          <a:xfrm>
            <a:off x="3676931" y="5794612"/>
            <a:ext cx="3552967" cy="457200"/>
          </a:xfrm>
          <a:prstGeom prst="rect">
            <a:avLst/>
          </a:prstGeom>
        </p:spPr>
        <p:style>
          <a:lnRef idx="1">
            <a:schemeClr val="accent4"/>
          </a:lnRef>
          <a:fillRef idx="2">
            <a:schemeClr val="accent4"/>
          </a:fillRef>
          <a:effectRef idx="1">
            <a:schemeClr val="accent4"/>
          </a:effectRef>
          <a:fontRef idx="minor">
            <a:schemeClr val="dk1"/>
          </a:fontRef>
        </p:style>
        <p:txBody>
          <a:bodyPr rtlCol="1" anchor="ctr"/>
          <a:lstStyle/>
          <a:p>
            <a:r>
              <a:rPr lang="ar-SA" sz="4000" dirty="0" smtClean="0">
                <a:cs typeface="Hesham Free" pitchFamily="2" charset="-78"/>
              </a:rPr>
              <a:t>7- العوامل الوراثية </a:t>
            </a:r>
            <a:endParaRPr lang="ar-SA" sz="4000" dirty="0">
              <a:cs typeface="Hesham Free"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blinds(horizontal)">
                                      <p:cBhvr>
                                        <p:cTn id="13" dur="500"/>
                                        <p:tgtEl>
                                          <p:spTgt spid="6"/>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blinds(horizontal)">
                                      <p:cBhvr>
                                        <p:cTn id="18" dur="5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blinds(horizontal)">
                                      <p:cBhvr>
                                        <p:cTn id="23" dur="500"/>
                                        <p:tgtEl>
                                          <p:spTgt spid="8"/>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blinds(horizontal)">
                                      <p:cBhvr>
                                        <p:cTn id="28" dur="500"/>
                                        <p:tgtEl>
                                          <p:spTgt spid="10"/>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12"/>
                                        </p:tgtEl>
                                        <p:attrNameLst>
                                          <p:attrName>style.visibility</p:attrName>
                                        </p:attrNameLst>
                                      </p:cBhvr>
                                      <p:to>
                                        <p:strVal val="visible"/>
                                      </p:to>
                                    </p:set>
                                    <p:animEffect transition="in" filter="blinds(horizontal)">
                                      <p:cBhvr>
                                        <p:cTn id="33" dur="500"/>
                                        <p:tgtEl>
                                          <p:spTgt spid="12"/>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ntr" presetSubtype="10" fill="hold" grpId="0" nodeType="clickEffect">
                                  <p:stCondLst>
                                    <p:cond delay="0"/>
                                  </p:stCondLst>
                                  <p:childTnLst>
                                    <p:set>
                                      <p:cBhvr>
                                        <p:cTn id="37" dur="1" fill="hold">
                                          <p:stCondLst>
                                            <p:cond delay="0"/>
                                          </p:stCondLst>
                                        </p:cTn>
                                        <p:tgtEl>
                                          <p:spTgt spid="13"/>
                                        </p:tgtEl>
                                        <p:attrNameLst>
                                          <p:attrName>style.visibility</p:attrName>
                                        </p:attrNameLst>
                                      </p:cBhvr>
                                      <p:to>
                                        <p:strVal val="visible"/>
                                      </p:to>
                                    </p:set>
                                    <p:animEffect transition="in" filter="blinds(horizontal)">
                                      <p:cBhvr>
                                        <p:cTn id="38" dur="500"/>
                                        <p:tgtEl>
                                          <p:spTgt spid="13"/>
                                        </p:tgtEl>
                                      </p:cBhvr>
                                    </p:animEffect>
                                  </p:childTnLst>
                                </p:cTn>
                              </p:par>
                            </p:childTnLst>
                          </p:cTn>
                        </p:par>
                      </p:childTnLst>
                    </p:cTn>
                  </p:par>
                  <p:par>
                    <p:cTn id="39" fill="hold">
                      <p:stCondLst>
                        <p:cond delay="indefinite"/>
                      </p:stCondLst>
                      <p:childTnLst>
                        <p:par>
                          <p:cTn id="40" fill="hold">
                            <p:stCondLst>
                              <p:cond delay="0"/>
                            </p:stCondLst>
                            <p:childTnLst>
                              <p:par>
                                <p:cTn id="41" presetID="3" presetClass="entr" presetSubtype="10" fill="hold" grpId="0" nodeType="click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blinds(horizontal)">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7" grpId="0" animBg="1"/>
      <p:bldP spid="8" grpId="0" animBg="1"/>
      <p:bldP spid="10"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429000" y="304800"/>
            <a:ext cx="5181600" cy="609600"/>
          </a:xfrm>
          <a:prstGeom prst="rect">
            <a:avLst/>
          </a:prstGeom>
          <a:solidFill>
            <a:schemeClr val="bg1"/>
          </a:solidFill>
        </p:spPr>
        <p:style>
          <a:lnRef idx="1">
            <a:schemeClr val="accent4"/>
          </a:lnRef>
          <a:fillRef idx="2">
            <a:schemeClr val="accent4"/>
          </a:fillRef>
          <a:effectRef idx="1">
            <a:schemeClr val="accent4"/>
          </a:effectRef>
          <a:fontRef idx="minor">
            <a:schemeClr val="dk1"/>
          </a:fontRef>
        </p:style>
        <p:txBody>
          <a:bodyPr rtlCol="1" anchor="ctr"/>
          <a:lstStyle/>
          <a:p>
            <a:r>
              <a:rPr lang="ar-SA" sz="4800" b="1" dirty="0" smtClean="0">
                <a:solidFill>
                  <a:srgbClr val="FF0000"/>
                </a:solidFill>
                <a:cs typeface="Hesham Free" pitchFamily="2" charset="-78"/>
              </a:rPr>
              <a:t>المؤثرات الخارجية للإدراك </a:t>
            </a:r>
            <a:endParaRPr lang="ar-SA" sz="4800" b="1" dirty="0">
              <a:solidFill>
                <a:srgbClr val="FF0000"/>
              </a:solidFill>
              <a:cs typeface="Hesham Free" pitchFamily="2" charset="-78"/>
            </a:endParaRPr>
          </a:p>
        </p:txBody>
      </p:sp>
      <p:sp>
        <p:nvSpPr>
          <p:cNvPr id="5" name="شكل بيضاوي 4"/>
          <p:cNvSpPr/>
          <p:nvPr/>
        </p:nvSpPr>
        <p:spPr>
          <a:xfrm>
            <a:off x="4289946" y="1066800"/>
            <a:ext cx="4648200" cy="1924050"/>
          </a:xfrm>
          <a:prstGeom prst="ellipse">
            <a:avLst/>
          </a:prstGeom>
        </p:spPr>
        <p:style>
          <a:lnRef idx="1">
            <a:schemeClr val="accent3"/>
          </a:lnRef>
          <a:fillRef idx="2">
            <a:schemeClr val="accent3"/>
          </a:fillRef>
          <a:effectRef idx="1">
            <a:schemeClr val="accent3"/>
          </a:effectRef>
          <a:fontRef idx="minor">
            <a:schemeClr val="dk1"/>
          </a:fontRef>
        </p:style>
        <p:txBody>
          <a:bodyPr rtlCol="1" anchor="ctr"/>
          <a:lstStyle/>
          <a:p>
            <a:pPr algn="ctr"/>
            <a:r>
              <a:rPr lang="ar-SA" sz="3200" b="1" u="sng" dirty="0" smtClean="0">
                <a:solidFill>
                  <a:schemeClr val="accent3">
                    <a:lumMod val="50000"/>
                  </a:schemeClr>
                </a:solidFill>
                <a:effectLst>
                  <a:outerShdw blurRad="38100" dist="38100" dir="2700000" algn="tl">
                    <a:srgbClr val="000000">
                      <a:alpha val="43137"/>
                    </a:srgbClr>
                  </a:outerShdw>
                </a:effectLst>
                <a:cs typeface="Hesham Free" pitchFamily="2" charset="-78"/>
              </a:rPr>
              <a:t>1- عامل التقارب : </a:t>
            </a:r>
            <a:r>
              <a:rPr lang="ar-SA" sz="3200" dirty="0" smtClean="0">
                <a:solidFill>
                  <a:schemeClr val="accent3">
                    <a:lumMod val="50000"/>
                  </a:schemeClr>
                </a:solidFill>
                <a:effectLst>
                  <a:outerShdw blurRad="38100" dist="38100" dir="2700000" algn="tl">
                    <a:srgbClr val="000000">
                      <a:alpha val="43137"/>
                    </a:srgbClr>
                  </a:outerShdw>
                </a:effectLst>
                <a:cs typeface="Hesham Free" pitchFamily="2" charset="-78"/>
              </a:rPr>
              <a:t>ان العناصر البصرية المتقاربة في المكان تدرك كوحده واحده </a:t>
            </a:r>
            <a:endParaRPr lang="ar-SA" sz="3200" dirty="0">
              <a:solidFill>
                <a:schemeClr val="accent3">
                  <a:lumMod val="50000"/>
                </a:schemeClr>
              </a:solidFill>
              <a:effectLst>
                <a:outerShdw blurRad="38100" dist="38100" dir="2700000" algn="tl">
                  <a:srgbClr val="000000">
                    <a:alpha val="43137"/>
                  </a:srgbClr>
                </a:outerShdw>
              </a:effectLst>
              <a:cs typeface="Hesham Free" pitchFamily="2" charset="-78"/>
            </a:endParaRPr>
          </a:p>
        </p:txBody>
      </p:sp>
      <p:sp>
        <p:nvSpPr>
          <p:cNvPr id="6" name="شكل بيضاوي 5"/>
          <p:cNvSpPr/>
          <p:nvPr/>
        </p:nvSpPr>
        <p:spPr>
          <a:xfrm>
            <a:off x="271106" y="2238375"/>
            <a:ext cx="4834293" cy="1828800"/>
          </a:xfrm>
          <a:prstGeom prst="ellipse">
            <a:avLst/>
          </a:prstGeom>
        </p:spPr>
        <p:style>
          <a:lnRef idx="1">
            <a:schemeClr val="accent4"/>
          </a:lnRef>
          <a:fillRef idx="2">
            <a:schemeClr val="accent4"/>
          </a:fillRef>
          <a:effectRef idx="1">
            <a:schemeClr val="accent4"/>
          </a:effectRef>
          <a:fontRef idx="minor">
            <a:schemeClr val="dk1"/>
          </a:fontRef>
        </p:style>
        <p:txBody>
          <a:bodyPr rtlCol="1" anchor="ctr"/>
          <a:lstStyle/>
          <a:p>
            <a:pPr algn="ctr"/>
            <a:r>
              <a:rPr lang="ar-SA" sz="2400" b="1" u="sng" dirty="0" smtClean="0">
                <a:solidFill>
                  <a:srgbClr val="C00000"/>
                </a:solidFill>
                <a:effectLst>
                  <a:outerShdw blurRad="38100" dist="38100" dir="2700000" algn="tl">
                    <a:srgbClr val="000000">
                      <a:alpha val="43137"/>
                    </a:srgbClr>
                  </a:outerShdw>
                </a:effectLst>
                <a:cs typeface="Hesham Free" pitchFamily="2" charset="-78"/>
              </a:rPr>
              <a:t>2- عامل التشابه : </a:t>
            </a:r>
            <a:r>
              <a:rPr lang="ar-SA" sz="2400" dirty="0" smtClean="0">
                <a:solidFill>
                  <a:schemeClr val="accent3">
                    <a:lumMod val="50000"/>
                  </a:schemeClr>
                </a:solidFill>
                <a:effectLst>
                  <a:outerShdw blurRad="38100" dist="38100" dir="2700000" algn="tl">
                    <a:srgbClr val="000000">
                      <a:alpha val="43137"/>
                    </a:srgbClr>
                  </a:outerShdw>
                </a:effectLst>
                <a:cs typeface="Hesham Free" pitchFamily="2" charset="-78"/>
              </a:rPr>
              <a:t>تميل الاشياء المتشابهة في الشكل او اللون او التركيب او اتجاه الحركة ان تتجمع  معا في المجال الادراكي وتبدو كأنها وحده واحده </a:t>
            </a:r>
            <a:endParaRPr lang="ar-SA" sz="2400" dirty="0">
              <a:solidFill>
                <a:schemeClr val="accent3">
                  <a:lumMod val="50000"/>
                </a:schemeClr>
              </a:solidFill>
              <a:effectLst>
                <a:outerShdw blurRad="38100" dist="38100" dir="2700000" algn="tl">
                  <a:srgbClr val="000000">
                    <a:alpha val="43137"/>
                  </a:srgbClr>
                </a:outerShdw>
              </a:effectLst>
              <a:cs typeface="Hesham Free" pitchFamily="2" charset="-78"/>
            </a:endParaRPr>
          </a:p>
        </p:txBody>
      </p:sp>
      <p:sp>
        <p:nvSpPr>
          <p:cNvPr id="7" name="شكل بيضاوي 6"/>
          <p:cNvSpPr/>
          <p:nvPr/>
        </p:nvSpPr>
        <p:spPr>
          <a:xfrm>
            <a:off x="4137546" y="3581400"/>
            <a:ext cx="4800600" cy="1828800"/>
          </a:xfrm>
          <a:prstGeom prst="ellipse">
            <a:avLst/>
          </a:prstGeom>
        </p:spPr>
        <p:style>
          <a:lnRef idx="1">
            <a:schemeClr val="accent2"/>
          </a:lnRef>
          <a:fillRef idx="2">
            <a:schemeClr val="accent2"/>
          </a:fillRef>
          <a:effectRef idx="1">
            <a:schemeClr val="accent2"/>
          </a:effectRef>
          <a:fontRef idx="minor">
            <a:schemeClr val="dk1"/>
          </a:fontRef>
        </p:style>
        <p:txBody>
          <a:bodyPr rtlCol="1" anchor="ctr"/>
          <a:lstStyle/>
          <a:p>
            <a:pPr algn="ctr"/>
            <a:r>
              <a:rPr lang="ar-SA" sz="2800" b="1" u="sng" dirty="0" smtClean="0">
                <a:solidFill>
                  <a:srgbClr val="C00000"/>
                </a:solidFill>
                <a:effectLst>
                  <a:outerShdw blurRad="38100" dist="38100" dir="2700000" algn="tl">
                    <a:srgbClr val="000000">
                      <a:alpha val="43137"/>
                    </a:srgbClr>
                  </a:outerShdw>
                </a:effectLst>
                <a:cs typeface="Hesham Free" pitchFamily="2" charset="-78"/>
              </a:rPr>
              <a:t>3- مبدأ الاستمرار :     </a:t>
            </a:r>
            <a:r>
              <a:rPr lang="ar-SA" sz="2800" dirty="0" smtClean="0">
                <a:solidFill>
                  <a:schemeClr val="accent2">
                    <a:lumMod val="50000"/>
                  </a:schemeClr>
                </a:solidFill>
                <a:effectLst>
                  <a:outerShdw blurRad="38100" dist="38100" dir="2700000" algn="tl">
                    <a:srgbClr val="000000">
                      <a:alpha val="43137"/>
                    </a:srgbClr>
                  </a:outerShdw>
                </a:effectLst>
                <a:cs typeface="Hesham Free" pitchFamily="2" charset="-78"/>
              </a:rPr>
              <a:t>ان الاشياء المستمرة مع بعضاه ستتميز عن خلفياتها وتدرك على انها شكل واحد </a:t>
            </a:r>
            <a:endParaRPr lang="ar-SA" sz="2800" dirty="0">
              <a:solidFill>
                <a:schemeClr val="accent2">
                  <a:lumMod val="50000"/>
                </a:schemeClr>
              </a:solidFill>
              <a:effectLst>
                <a:outerShdw blurRad="38100" dist="38100" dir="2700000" algn="tl">
                  <a:srgbClr val="000000">
                    <a:alpha val="43137"/>
                  </a:srgbClr>
                </a:outerShdw>
              </a:effectLst>
              <a:cs typeface="Hesham Free" pitchFamily="2" charset="-78"/>
            </a:endParaRPr>
          </a:p>
        </p:txBody>
      </p:sp>
      <p:sp>
        <p:nvSpPr>
          <p:cNvPr id="8" name="شكل بيضاوي 7"/>
          <p:cNvSpPr/>
          <p:nvPr/>
        </p:nvSpPr>
        <p:spPr>
          <a:xfrm>
            <a:off x="304800" y="4693693"/>
            <a:ext cx="4800600" cy="1981200"/>
          </a:xfrm>
          <a:prstGeom prst="ellipse">
            <a:avLst/>
          </a:prstGeom>
        </p:spPr>
        <p:style>
          <a:lnRef idx="1">
            <a:schemeClr val="accent1"/>
          </a:lnRef>
          <a:fillRef idx="2">
            <a:schemeClr val="accent1"/>
          </a:fillRef>
          <a:effectRef idx="1">
            <a:schemeClr val="accent1"/>
          </a:effectRef>
          <a:fontRef idx="minor">
            <a:schemeClr val="dk1"/>
          </a:fontRef>
        </p:style>
        <p:txBody>
          <a:bodyPr rtlCol="1" anchor="ctr"/>
          <a:lstStyle/>
          <a:p>
            <a:pPr algn="ctr"/>
            <a:r>
              <a:rPr lang="ar-SA" sz="2800" b="1" u="sng" dirty="0" smtClean="0">
                <a:solidFill>
                  <a:srgbClr val="C00000"/>
                </a:solidFill>
                <a:effectLst>
                  <a:outerShdw blurRad="38100" dist="38100" dir="2700000" algn="tl">
                    <a:srgbClr val="000000">
                      <a:alpha val="43137"/>
                    </a:srgbClr>
                  </a:outerShdw>
                </a:effectLst>
                <a:cs typeface="Hesham Free" pitchFamily="2" charset="-78"/>
              </a:rPr>
              <a:t>4- مبدأ الاغلاق :   </a:t>
            </a:r>
            <a:r>
              <a:rPr lang="ar-SA" sz="2800" dirty="0" smtClean="0">
                <a:effectLst>
                  <a:outerShdw blurRad="38100" dist="38100" dir="2700000" algn="tl">
                    <a:srgbClr val="000000">
                      <a:alpha val="43137"/>
                    </a:srgbClr>
                  </a:outerShdw>
                </a:effectLst>
                <a:cs typeface="Hesham Free" pitchFamily="2" charset="-78"/>
              </a:rPr>
              <a:t>يميل الفرد الى اغلاق واكمال الخبرات الناقصة أي ادراك المثيرات غير الكاملة على انها كامله </a:t>
            </a:r>
            <a:endParaRPr lang="ar-SA" sz="2800" dirty="0">
              <a:effectLst>
                <a:outerShdw blurRad="38100" dist="38100" dir="2700000" algn="tl">
                  <a:srgbClr val="000000">
                    <a:alpha val="43137"/>
                  </a:srgbClr>
                </a:outerShdw>
              </a:effectLst>
              <a:cs typeface="Hesham Free"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 presetClass="entr" presetSubtype="1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checkerboard(across)">
                                      <p:cBhvr>
                                        <p:cTn id="13" dur="500"/>
                                        <p:tgtEl>
                                          <p:spTgt spid="6"/>
                                        </p:tgtEl>
                                      </p:cBhvr>
                                    </p:animEffect>
                                  </p:childTnLst>
                                </p:cTn>
                              </p:par>
                            </p:childTnLst>
                          </p:cTn>
                        </p:par>
                      </p:childTnLst>
                    </p:cTn>
                  </p:par>
                  <p:par>
                    <p:cTn id="14" fill="hold">
                      <p:stCondLst>
                        <p:cond delay="indefinite"/>
                      </p:stCondLst>
                      <p:childTnLst>
                        <p:par>
                          <p:cTn id="15" fill="hold">
                            <p:stCondLst>
                              <p:cond delay="0"/>
                            </p:stCondLst>
                            <p:childTnLst>
                              <p:par>
                                <p:cTn id="16" presetID="20" presetClass="entr" presetSubtype="0"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wedge">
                                      <p:cBhvr>
                                        <p:cTn id="18" dur="20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anim calcmode="lin" valueType="num">
                                      <p:cBhvr additive="base">
                                        <p:cTn id="23" dur="500" fill="hold"/>
                                        <p:tgtEl>
                                          <p:spTgt spid="8"/>
                                        </p:tgtEl>
                                        <p:attrNameLst>
                                          <p:attrName>ppt_x</p:attrName>
                                        </p:attrNameLst>
                                      </p:cBhvr>
                                      <p:tavLst>
                                        <p:tav tm="0">
                                          <p:val>
                                            <p:strVal val="#ppt_x"/>
                                          </p:val>
                                        </p:tav>
                                        <p:tav tm="100000">
                                          <p:val>
                                            <p:strVal val="#ppt_x"/>
                                          </p:val>
                                        </p:tav>
                                      </p:tavLst>
                                    </p:anim>
                                    <p:anim calcmode="lin" valueType="num">
                                      <p:cBhvr additive="base">
                                        <p:cTn id="2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5257800" y="1143000"/>
            <a:ext cx="3657600" cy="584775"/>
          </a:xfrm>
          <a:prstGeom prst="rect">
            <a:avLst/>
          </a:prstGeom>
          <a:solidFill>
            <a:schemeClr val="accent3">
              <a:lumMod val="40000"/>
              <a:lumOff val="60000"/>
            </a:schemeClr>
          </a:solidFill>
        </p:spPr>
        <p:style>
          <a:lnRef idx="2">
            <a:schemeClr val="accent3"/>
          </a:lnRef>
          <a:fillRef idx="1">
            <a:schemeClr val="lt1"/>
          </a:fillRef>
          <a:effectRef idx="0">
            <a:schemeClr val="accent3"/>
          </a:effectRef>
          <a:fontRef idx="minor">
            <a:schemeClr val="dk1"/>
          </a:fontRef>
        </p:style>
        <p:txBody>
          <a:bodyPr wrap="square">
            <a:spAutoFit/>
          </a:bodyPr>
          <a:lstStyle/>
          <a:p>
            <a:pPr algn="ctr"/>
            <a:r>
              <a:rPr lang="ar-SA" sz="3200" dirty="0"/>
              <a:t>أولا : الإدراك البصري</a:t>
            </a:r>
            <a:endParaRPr lang="ar-SA" sz="3200" u="sng" dirty="0">
              <a:cs typeface="Hesham Free" pitchFamily="2" charset="-78"/>
            </a:endParaRPr>
          </a:p>
        </p:txBody>
      </p:sp>
      <p:sp>
        <p:nvSpPr>
          <p:cNvPr id="3" name="مستطيل 2"/>
          <p:cNvSpPr/>
          <p:nvPr/>
        </p:nvSpPr>
        <p:spPr>
          <a:xfrm>
            <a:off x="762000" y="2057400"/>
            <a:ext cx="8001000" cy="1507992"/>
          </a:xfrm>
          <a:prstGeom prst="rect">
            <a:avLst/>
          </a:prstGeom>
        </p:spPr>
        <p:style>
          <a:lnRef idx="1">
            <a:schemeClr val="accent2"/>
          </a:lnRef>
          <a:fillRef idx="2">
            <a:schemeClr val="accent2"/>
          </a:fillRef>
          <a:effectRef idx="1">
            <a:schemeClr val="accent2"/>
          </a:effectRef>
          <a:fontRef idx="minor">
            <a:schemeClr val="dk1"/>
          </a:fontRef>
        </p:style>
        <p:txBody>
          <a:bodyPr rtlCol="1" anchor="ctr"/>
          <a:lstStyle/>
          <a:p>
            <a:pPr algn="ctr"/>
            <a:r>
              <a:rPr lang="ar-SA" sz="2800" b="1" u="sng" dirty="0">
                <a:solidFill>
                  <a:srgbClr val="666666"/>
                </a:solidFill>
                <a:latin typeface="Arial"/>
              </a:rPr>
              <a:t>تعريف الادراك البصري :</a:t>
            </a:r>
            <a:r>
              <a:rPr lang="ar-SA" sz="2800" b="1" u="sng" dirty="0">
                <a:solidFill>
                  <a:srgbClr val="0B5394"/>
                </a:solidFill>
                <a:latin typeface="Arial"/>
              </a:rPr>
              <a:t> </a:t>
            </a:r>
            <a:r>
              <a:rPr lang="ar-SA" sz="2800" dirty="0">
                <a:solidFill>
                  <a:schemeClr val="tx1"/>
                </a:solidFill>
                <a:latin typeface="Arial"/>
              </a:rPr>
              <a:t>هو ما يتكون لدينا من مفهوم أو فكرة نتيجة لمؤثرات بيئية بصرية عن طريق العين . </a:t>
            </a:r>
            <a:endParaRPr lang="ar-SA" sz="2800" dirty="0">
              <a:solidFill>
                <a:schemeClr val="tx1"/>
              </a:solidFill>
              <a:effectLst/>
            </a:endParaRPr>
          </a:p>
        </p:txBody>
      </p:sp>
      <p:sp>
        <p:nvSpPr>
          <p:cNvPr id="4" name="مستطيل 3"/>
          <p:cNvSpPr/>
          <p:nvPr/>
        </p:nvSpPr>
        <p:spPr>
          <a:xfrm>
            <a:off x="914400" y="3886200"/>
            <a:ext cx="7848600" cy="2286000"/>
          </a:xfrm>
          <a:prstGeom prst="rect">
            <a:avLst/>
          </a:prstGeom>
        </p:spPr>
        <p:style>
          <a:lnRef idx="0">
            <a:schemeClr val="accent2"/>
          </a:lnRef>
          <a:fillRef idx="3">
            <a:schemeClr val="accent2"/>
          </a:fillRef>
          <a:effectRef idx="3">
            <a:schemeClr val="accent2"/>
          </a:effectRef>
          <a:fontRef idx="minor">
            <a:schemeClr val="lt1"/>
          </a:fontRef>
        </p:style>
        <p:txBody>
          <a:bodyPr rtlCol="1" anchor="ctr"/>
          <a:lstStyle/>
          <a:p>
            <a:pPr marL="457200" indent="-457200" algn="ctr">
              <a:buFont typeface="Arial" pitchFamily="34" charset="0"/>
              <a:buChar char="•"/>
            </a:pPr>
            <a:r>
              <a:rPr lang="ar-SA" sz="2800" b="1" u="sng" dirty="0">
                <a:solidFill>
                  <a:schemeClr val="tx1"/>
                </a:solidFill>
                <a:latin typeface="Arial"/>
              </a:rPr>
              <a:t>يتكون الادراك البصري من الاتي :</a:t>
            </a:r>
            <a:r>
              <a:rPr lang="ar-SA" sz="2800" dirty="0">
                <a:solidFill>
                  <a:schemeClr val="tx1"/>
                </a:solidFill>
                <a:latin typeface="Arial"/>
              </a:rPr>
              <a:t>المطابقة - التمييز البصري - الثبات الادراكي - ادراك العلاقات المكانية - صعوبة التمييز بين الشكل والأرضية - الاغلاق البصري - التآزر البصري الحركي.</a:t>
            </a:r>
            <a:br>
              <a:rPr lang="ar-SA" sz="2800" dirty="0">
                <a:solidFill>
                  <a:schemeClr val="tx1"/>
                </a:solidFill>
                <a:latin typeface="Arial"/>
              </a:rPr>
            </a:br>
            <a:r>
              <a:rPr lang="ar-SA" sz="2800" dirty="0">
                <a:solidFill>
                  <a:schemeClr val="tx1"/>
                </a:solidFill>
                <a:latin typeface="Arial"/>
              </a:rPr>
              <a:t>ولكل من هذه </a:t>
            </a:r>
            <a:r>
              <a:rPr lang="ar-SA" sz="2800" dirty="0" smtClean="0">
                <a:solidFill>
                  <a:schemeClr val="tx1"/>
                </a:solidFill>
                <a:latin typeface="Arial"/>
              </a:rPr>
              <a:t>المكونات </a:t>
            </a:r>
            <a:r>
              <a:rPr lang="ar-SA" sz="2800" dirty="0">
                <a:solidFill>
                  <a:schemeClr val="tx1"/>
                </a:solidFill>
                <a:latin typeface="Arial"/>
              </a:rPr>
              <a:t>تعريفا خاصا به .</a:t>
            </a:r>
            <a:endParaRPr lang="ar-SA" sz="2800" dirty="0">
              <a:solidFill>
                <a:schemeClr val="tx1"/>
              </a:solidFill>
              <a:effectLst>
                <a:outerShdw blurRad="38100" dist="38100" dir="2700000" algn="tl">
                  <a:srgbClr val="000000">
                    <a:alpha val="43137"/>
                  </a:srgbClr>
                </a:outerShdw>
              </a:effectLst>
              <a:cs typeface="Hesham Free" pitchFamily="2" charset="-78"/>
            </a:endParaRPr>
          </a:p>
        </p:txBody>
      </p:sp>
      <p:sp>
        <p:nvSpPr>
          <p:cNvPr id="5" name="مستطيل 4"/>
          <p:cNvSpPr/>
          <p:nvPr/>
        </p:nvSpPr>
        <p:spPr>
          <a:xfrm>
            <a:off x="762000" y="152400"/>
            <a:ext cx="7239000" cy="609600"/>
          </a:xfrm>
          <a:prstGeom prst="rect">
            <a:avLst/>
          </a:prstGeom>
        </p:spPr>
        <p:style>
          <a:lnRef idx="0">
            <a:schemeClr val="accent1"/>
          </a:lnRef>
          <a:fillRef idx="3">
            <a:schemeClr val="accent1"/>
          </a:fillRef>
          <a:effectRef idx="3">
            <a:schemeClr val="accent1"/>
          </a:effectRef>
          <a:fontRef idx="minor">
            <a:schemeClr val="lt1"/>
          </a:fontRef>
        </p:style>
        <p:txBody>
          <a:bodyPr rtlCol="1" anchor="ctr"/>
          <a:lstStyle/>
          <a:p>
            <a:pPr marL="457200" indent="-457200" algn="ctr">
              <a:buFont typeface="Arial" pitchFamily="34" charset="0"/>
              <a:buChar char="•"/>
            </a:pPr>
            <a:r>
              <a:rPr lang="ar-SA" sz="4800" dirty="0" smtClean="0">
                <a:effectLst>
                  <a:outerShdw blurRad="38100" dist="38100" dir="2700000" algn="tl">
                    <a:srgbClr val="000000">
                      <a:alpha val="43137"/>
                    </a:srgbClr>
                  </a:outerShdw>
                </a:effectLst>
                <a:cs typeface="Hesham Free" pitchFamily="2" charset="-78"/>
              </a:rPr>
              <a:t>مظاهر صعوبات التعلم </a:t>
            </a:r>
            <a:endParaRPr lang="ar-SA" sz="4800" dirty="0">
              <a:effectLst>
                <a:outerShdw blurRad="38100" dist="38100" dir="2700000" algn="tl">
                  <a:srgbClr val="000000">
                    <a:alpha val="43137"/>
                  </a:srgbClr>
                </a:outerShdw>
              </a:effectLst>
              <a:cs typeface="Hesham Free"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500" fill="hold"/>
                                        <p:tgtEl>
                                          <p:spTgt spid="3"/>
                                        </p:tgtEl>
                                        <p:attrNameLst>
                                          <p:attrName>ppt_x</p:attrName>
                                        </p:attrNameLst>
                                      </p:cBhvr>
                                      <p:tavLst>
                                        <p:tav tm="0">
                                          <p:val>
                                            <p:strVal val="#ppt_x"/>
                                          </p:val>
                                        </p:tav>
                                        <p:tav tm="100000">
                                          <p:val>
                                            <p:strVal val="#ppt_x"/>
                                          </p:val>
                                        </p:tav>
                                      </p:tavLst>
                                    </p:anim>
                                    <p:anim calcmode="lin" valueType="num">
                                      <p:cBhvr additive="base">
                                        <p:cTn id="2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additive="base">
                                        <p:cTn id="25" dur="500" fill="hold"/>
                                        <p:tgtEl>
                                          <p:spTgt spid="4"/>
                                        </p:tgtEl>
                                        <p:attrNameLst>
                                          <p:attrName>ppt_x</p:attrName>
                                        </p:attrNameLst>
                                      </p:cBhvr>
                                      <p:tavLst>
                                        <p:tav tm="0">
                                          <p:val>
                                            <p:strVal val="#ppt_x"/>
                                          </p:val>
                                        </p:tav>
                                        <p:tav tm="100000">
                                          <p:val>
                                            <p:strVal val="#ppt_x"/>
                                          </p:val>
                                        </p:tav>
                                      </p:tavLst>
                                    </p:anim>
                                    <p:anim calcmode="lin" valueType="num">
                                      <p:cBhvr additive="base">
                                        <p:cTn id="26"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مستدير الزوايا 2"/>
          <p:cNvSpPr/>
          <p:nvPr/>
        </p:nvSpPr>
        <p:spPr>
          <a:xfrm>
            <a:off x="775649" y="381000"/>
            <a:ext cx="7696200" cy="990600"/>
          </a:xfrm>
          <a:prstGeom prst="roundRect">
            <a:avLst/>
          </a:prstGeom>
        </p:spPr>
        <p:style>
          <a:lnRef idx="2">
            <a:schemeClr val="accent3"/>
          </a:lnRef>
          <a:fillRef idx="1">
            <a:schemeClr val="lt1"/>
          </a:fillRef>
          <a:effectRef idx="0">
            <a:schemeClr val="accent3"/>
          </a:effectRef>
          <a:fontRef idx="minor">
            <a:schemeClr val="dk1"/>
          </a:fontRef>
        </p:style>
        <p:txBody>
          <a:bodyPr rtlCol="1" anchor="ctr"/>
          <a:lstStyle/>
          <a:p>
            <a:pPr algn="ctr"/>
            <a:r>
              <a:rPr lang="ar-SA" sz="6000" dirty="0">
                <a:solidFill>
                  <a:schemeClr val="tx2"/>
                </a:solidFill>
              </a:rPr>
              <a:t>صعوبات الإدراك البصري: </a:t>
            </a:r>
            <a:endParaRPr lang="ar-SA" sz="6000" dirty="0">
              <a:effectLst>
                <a:outerShdw blurRad="38100" dist="38100" dir="2700000" algn="tl">
                  <a:srgbClr val="000000">
                    <a:alpha val="43137"/>
                  </a:srgbClr>
                </a:outerShdw>
              </a:effectLst>
              <a:cs typeface="Hesham Free" pitchFamily="2" charset="-78"/>
            </a:endParaRPr>
          </a:p>
        </p:txBody>
      </p:sp>
      <p:sp>
        <p:nvSpPr>
          <p:cNvPr id="4" name="مستطيل مستدير الزوايا 3"/>
          <p:cNvSpPr/>
          <p:nvPr/>
        </p:nvSpPr>
        <p:spPr>
          <a:xfrm>
            <a:off x="2438400" y="1676400"/>
            <a:ext cx="6019801" cy="4953000"/>
          </a:xfrm>
          <a:prstGeom prst="roundRect">
            <a:avLst/>
          </a:prstGeom>
        </p:spPr>
        <p:style>
          <a:lnRef idx="2">
            <a:schemeClr val="accent5"/>
          </a:lnRef>
          <a:fillRef idx="1">
            <a:schemeClr val="lt1"/>
          </a:fillRef>
          <a:effectRef idx="0">
            <a:schemeClr val="accent5"/>
          </a:effectRef>
          <a:fontRef idx="minor">
            <a:schemeClr val="dk1"/>
          </a:fontRef>
        </p:style>
        <p:txBody>
          <a:bodyPr rtlCol="1" anchor="ctr"/>
          <a:lstStyle/>
          <a:p>
            <a:pPr algn="ctr"/>
            <a:r>
              <a:rPr lang="ar-SA" sz="2400" dirty="0" smtClean="0">
                <a:solidFill>
                  <a:schemeClr val="tx2"/>
                </a:solidFill>
                <a:latin typeface="Arial"/>
              </a:rPr>
              <a:t>تحدث </a:t>
            </a:r>
            <a:r>
              <a:rPr lang="ar-SA" sz="2400" dirty="0">
                <a:solidFill>
                  <a:schemeClr val="tx2"/>
                </a:solidFill>
                <a:latin typeface="Arial"/>
              </a:rPr>
              <a:t>الصعوبات في الإدراك البصري عند الطفل حين تختلط عليه الأمور فلا يراها أو يميزها بشفافية بصرية واضحة، وإنما يكون كمن يلفه الضباب، وتحوطه الغيوم. فيلتبس الأمر عليه حين يقرأ، أو حين ينسخ الدرس أو يكتب رسالة. هناك علاقة ارتباطيه دالة موجبة بين صعوبات الإدراك البصري والقدرة على القراءة وفهم اللغة، لأن الإدراك في أساسه ما هو إلا تأويل أو تفسير للمدركات الحسية سواء كانت بصرية أو سمعية .ويلعب الإدراك البصري دوراً بالغ الأهمية في التعلم المدرسي، وبصفة خاصة في القراءة، والكتابة. ويجد الأطفال ذوي صعوبات التعلم، صعوبات ملموسة في المهام التي تتطلب تمييزاً بصرياً للحروف والكلمات .</a:t>
            </a:r>
            <a:endParaRPr lang="ar-SA" sz="2400" dirty="0">
              <a:solidFill>
                <a:schemeClr val="tx2"/>
              </a:solidFill>
              <a:effectLst>
                <a:outerShdw blurRad="38100" dist="38100" dir="2700000" algn="tl">
                  <a:srgbClr val="000000">
                    <a:alpha val="43137"/>
                  </a:srgbClr>
                </a:outerShdw>
              </a:effectLst>
              <a:cs typeface="Hesham Free"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blinds(horizontal)">
                                      <p:cBhvr>
                                        <p:cTn id="1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وسيلة شرح على شكل سحابة 1"/>
          <p:cNvSpPr/>
          <p:nvPr/>
        </p:nvSpPr>
        <p:spPr>
          <a:xfrm>
            <a:off x="492457" y="304800"/>
            <a:ext cx="3962400" cy="1981200"/>
          </a:xfrm>
          <a:prstGeom prst="cloudCallout">
            <a:avLst/>
          </a:prstGeom>
        </p:spPr>
        <p:style>
          <a:lnRef idx="1">
            <a:schemeClr val="accent2"/>
          </a:lnRef>
          <a:fillRef idx="2">
            <a:schemeClr val="accent2"/>
          </a:fillRef>
          <a:effectRef idx="1">
            <a:schemeClr val="accent2"/>
          </a:effectRef>
          <a:fontRef idx="minor">
            <a:schemeClr val="dk1"/>
          </a:fontRef>
        </p:style>
        <p:txBody>
          <a:bodyPr rtlCol="1" anchor="ctr"/>
          <a:lstStyle/>
          <a:p>
            <a:pPr algn="ctr"/>
            <a:endParaRPr lang="ar-SA" sz="2400" dirty="0" smtClean="0">
              <a:solidFill>
                <a:srgbClr val="666666"/>
              </a:solidFill>
              <a:latin typeface="Arial"/>
            </a:endParaRPr>
          </a:p>
          <a:p>
            <a:pPr algn="ctr"/>
            <a:r>
              <a:rPr lang="ar-SA" sz="2400" dirty="0" smtClean="0">
                <a:solidFill>
                  <a:srgbClr val="666666"/>
                </a:solidFill>
                <a:latin typeface="Arial"/>
              </a:rPr>
              <a:t>ويعاني </a:t>
            </a:r>
            <a:r>
              <a:rPr lang="ar-SA" sz="2400" dirty="0">
                <a:solidFill>
                  <a:srgbClr val="666666"/>
                </a:solidFill>
                <a:latin typeface="Arial"/>
              </a:rPr>
              <a:t>أطفال صعوبات الإدراك البصري، من الصعوبات التالية:</a:t>
            </a:r>
            <a:endParaRPr lang="ar-SA" sz="2400" dirty="0"/>
          </a:p>
          <a:p>
            <a:pPr algn="ctr"/>
            <a:endParaRPr lang="ar-SA" sz="4800" dirty="0">
              <a:effectLst>
                <a:outerShdw blurRad="38100" dist="38100" dir="2700000" algn="tl">
                  <a:srgbClr val="000000">
                    <a:alpha val="43137"/>
                  </a:srgbClr>
                </a:outerShdw>
              </a:effectLst>
              <a:cs typeface="Hesham Free" pitchFamily="2" charset="-78"/>
            </a:endParaRPr>
          </a:p>
        </p:txBody>
      </p:sp>
      <p:pic>
        <p:nvPicPr>
          <p:cNvPr id="3" name="صورة 2" descr="imagesCABMOL0T.jpg"/>
          <p:cNvPicPr>
            <a:picLocks noChangeAspect="1"/>
          </p:cNvPicPr>
          <p:nvPr/>
        </p:nvPicPr>
        <p:blipFill>
          <a:blip r:embed="rId2" cstate="print"/>
          <a:stretch>
            <a:fillRect/>
          </a:stretch>
        </p:blipFill>
        <p:spPr>
          <a:xfrm>
            <a:off x="685800" y="2895600"/>
            <a:ext cx="3048000" cy="3166140"/>
          </a:xfrm>
          <a:prstGeom prst="rect">
            <a:avLst/>
          </a:prstGeom>
          <a:ln>
            <a:noFill/>
          </a:ln>
          <a:effectLst>
            <a:softEdge rad="112500"/>
          </a:effectLst>
        </p:spPr>
      </p:pic>
      <p:sp>
        <p:nvSpPr>
          <p:cNvPr id="4" name="مستطيل 3"/>
          <p:cNvSpPr/>
          <p:nvPr/>
        </p:nvSpPr>
        <p:spPr>
          <a:xfrm>
            <a:off x="4419600" y="1600200"/>
            <a:ext cx="4529919" cy="4766340"/>
          </a:xfrm>
          <a:prstGeom prst="rect">
            <a:avLst/>
          </a:prstGeom>
        </p:spPr>
        <p:style>
          <a:lnRef idx="1">
            <a:schemeClr val="accent1"/>
          </a:lnRef>
          <a:fillRef idx="2">
            <a:schemeClr val="accent1"/>
          </a:fillRef>
          <a:effectRef idx="1">
            <a:schemeClr val="accent1"/>
          </a:effectRef>
          <a:fontRef idx="minor">
            <a:schemeClr val="dk1"/>
          </a:fontRef>
        </p:style>
        <p:txBody>
          <a:bodyPr rtlCol="1" anchor="ctr"/>
          <a:lstStyle/>
          <a:p>
            <a:r>
              <a:rPr lang="ar-SA" sz="2400" dirty="0" smtClean="0">
                <a:solidFill>
                  <a:schemeClr val="tx2"/>
                </a:solidFill>
                <a:latin typeface="Arial"/>
              </a:rPr>
              <a:t>1- </a:t>
            </a:r>
            <a:r>
              <a:rPr lang="ar-SA" sz="3200" dirty="0">
                <a:solidFill>
                  <a:schemeClr val="tx2"/>
                </a:solidFill>
                <a:latin typeface="Arial"/>
              </a:rPr>
              <a:t>صعوبات التمييز </a:t>
            </a:r>
            <a:r>
              <a:rPr lang="ar-SA" sz="3200" dirty="0" smtClean="0">
                <a:solidFill>
                  <a:schemeClr val="tx2"/>
                </a:solidFill>
                <a:latin typeface="Arial"/>
              </a:rPr>
              <a:t>البصري</a:t>
            </a:r>
            <a:r>
              <a:rPr lang="en-US" sz="3200" dirty="0" smtClean="0">
                <a:solidFill>
                  <a:schemeClr val="tx2"/>
                </a:solidFill>
                <a:latin typeface="Arial"/>
              </a:rPr>
              <a:t>  .</a:t>
            </a:r>
            <a:r>
              <a:rPr lang="en-US" sz="3200" dirty="0">
                <a:solidFill>
                  <a:schemeClr val="tx2"/>
                </a:solidFill>
                <a:latin typeface="Arial"/>
              </a:rPr>
              <a:t/>
            </a:r>
            <a:br>
              <a:rPr lang="en-US" sz="3200" dirty="0">
                <a:solidFill>
                  <a:schemeClr val="tx2"/>
                </a:solidFill>
                <a:latin typeface="Arial"/>
              </a:rPr>
            </a:br>
            <a:r>
              <a:rPr lang="ar-SA" sz="3200" dirty="0" smtClean="0">
                <a:solidFill>
                  <a:schemeClr val="tx2"/>
                </a:solidFill>
                <a:latin typeface="Arial"/>
              </a:rPr>
              <a:t>2</a:t>
            </a:r>
            <a:r>
              <a:rPr lang="en-US" sz="3200" dirty="0" smtClean="0">
                <a:solidFill>
                  <a:schemeClr val="tx2"/>
                </a:solidFill>
                <a:latin typeface="Arial"/>
              </a:rPr>
              <a:t>- </a:t>
            </a:r>
            <a:r>
              <a:rPr lang="ar-SA" sz="3200" dirty="0">
                <a:solidFill>
                  <a:schemeClr val="tx2"/>
                </a:solidFill>
                <a:latin typeface="Arial"/>
              </a:rPr>
              <a:t>صعوبات الإغلاق </a:t>
            </a:r>
            <a:r>
              <a:rPr lang="ar-SA" sz="3200" dirty="0" smtClean="0">
                <a:solidFill>
                  <a:schemeClr val="tx2"/>
                </a:solidFill>
                <a:latin typeface="Arial"/>
              </a:rPr>
              <a:t>البصري .</a:t>
            </a:r>
          </a:p>
          <a:p>
            <a:r>
              <a:rPr lang="ar-SA" sz="3200" dirty="0" smtClean="0">
                <a:solidFill>
                  <a:schemeClr val="tx2"/>
                </a:solidFill>
                <a:latin typeface="Arial"/>
              </a:rPr>
              <a:t>3- صعوبات </a:t>
            </a:r>
            <a:r>
              <a:rPr lang="ar-SA" sz="3200" dirty="0">
                <a:solidFill>
                  <a:schemeClr val="tx2"/>
                </a:solidFill>
                <a:latin typeface="Arial"/>
              </a:rPr>
              <a:t>الذاكرة </a:t>
            </a:r>
            <a:r>
              <a:rPr lang="ar-SA" sz="3200" dirty="0" smtClean="0">
                <a:solidFill>
                  <a:schemeClr val="tx2"/>
                </a:solidFill>
                <a:latin typeface="Arial"/>
              </a:rPr>
              <a:t>البصرية .</a:t>
            </a:r>
            <a:r>
              <a:rPr lang="en-US" sz="3200" dirty="0">
                <a:solidFill>
                  <a:schemeClr val="tx2"/>
                </a:solidFill>
                <a:latin typeface="Arial"/>
              </a:rPr>
              <a:t/>
            </a:r>
            <a:br>
              <a:rPr lang="en-US" sz="3200" dirty="0">
                <a:solidFill>
                  <a:schemeClr val="tx2"/>
                </a:solidFill>
                <a:latin typeface="Arial"/>
              </a:rPr>
            </a:br>
            <a:r>
              <a:rPr lang="ar-SA" sz="3200" dirty="0" smtClean="0">
                <a:solidFill>
                  <a:schemeClr val="tx2"/>
                </a:solidFill>
                <a:latin typeface="Arial"/>
              </a:rPr>
              <a:t>4-</a:t>
            </a:r>
            <a:r>
              <a:rPr lang="en-US" sz="3200" dirty="0" smtClean="0">
                <a:solidFill>
                  <a:schemeClr val="tx2"/>
                </a:solidFill>
                <a:latin typeface="Arial"/>
              </a:rPr>
              <a:t>  </a:t>
            </a:r>
            <a:r>
              <a:rPr lang="ar-SA" sz="3200" dirty="0">
                <a:solidFill>
                  <a:schemeClr val="tx2"/>
                </a:solidFill>
                <a:latin typeface="Arial"/>
              </a:rPr>
              <a:t>صعوبات تمييز الشكل والأرضية </a:t>
            </a:r>
            <a:r>
              <a:rPr lang="ar-SA" sz="3200" dirty="0" smtClean="0">
                <a:solidFill>
                  <a:schemeClr val="tx2"/>
                </a:solidFill>
                <a:latin typeface="Arial"/>
              </a:rPr>
              <a:t>.</a:t>
            </a:r>
          </a:p>
          <a:p>
            <a:r>
              <a:rPr lang="ar-SA" sz="3200" dirty="0" smtClean="0">
                <a:solidFill>
                  <a:schemeClr val="tx2"/>
                </a:solidFill>
                <a:latin typeface="Arial"/>
              </a:rPr>
              <a:t>5- مشكلات </a:t>
            </a:r>
            <a:r>
              <a:rPr lang="ar-SA" sz="3200" dirty="0">
                <a:solidFill>
                  <a:schemeClr val="tx2"/>
                </a:solidFill>
                <a:latin typeface="Arial"/>
              </a:rPr>
              <a:t>إدراك العلاقات </a:t>
            </a:r>
            <a:r>
              <a:rPr lang="ar-SA" sz="3200" dirty="0" smtClean="0">
                <a:solidFill>
                  <a:schemeClr val="tx2"/>
                </a:solidFill>
                <a:latin typeface="Arial"/>
              </a:rPr>
              <a:t>المكانية .</a:t>
            </a:r>
          </a:p>
          <a:p>
            <a:r>
              <a:rPr lang="ar-SA" sz="3200" dirty="0" smtClean="0">
                <a:solidFill>
                  <a:schemeClr val="tx2"/>
                </a:solidFill>
                <a:effectLst/>
                <a:latin typeface="Arial"/>
              </a:rPr>
              <a:t>6 – الخلط بين الكل والجزء وهذه تمثل مشكله في القراءة .</a:t>
            </a:r>
            <a:endParaRPr lang="en-US" sz="3200" dirty="0">
              <a:solidFill>
                <a:schemeClr val="tx2"/>
              </a:solidFill>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7" presetClass="entr" presetSubtype="0" fill="hold" grpId="0" nodeType="clickEffect">
                                  <p:stCondLst>
                                    <p:cond delay="0"/>
                                  </p:stCondLst>
                                  <p:iterate type="lt">
                                    <p:tmPct val="50000"/>
                                  </p:iterate>
                                  <p:childTnLst>
                                    <p:set>
                                      <p:cBhvr>
                                        <p:cTn id="11" dur="1" fill="hold">
                                          <p:stCondLst>
                                            <p:cond delay="0"/>
                                          </p:stCondLst>
                                        </p:cTn>
                                        <p:tgtEl>
                                          <p:spTgt spid="4"/>
                                        </p:tgtEl>
                                        <p:attrNameLst>
                                          <p:attrName>style.visibility</p:attrName>
                                        </p:attrNameLst>
                                      </p:cBhvr>
                                      <p:to>
                                        <p:strVal val="visible"/>
                                      </p:to>
                                    </p:set>
                                    <p:anim calcmode="discrete" valueType="clr">
                                      <p:cBhvr override="childStyle">
                                        <p:cTn id="12" dur="80"/>
                                        <p:tgtEl>
                                          <p:spTgt spid="4"/>
                                        </p:tgtEl>
                                        <p:attrNameLst>
                                          <p:attrName>style.color</p:attrName>
                                        </p:attrNameLst>
                                      </p:cBhvr>
                                      <p:tavLst>
                                        <p:tav tm="0">
                                          <p:val>
                                            <p:clrVal>
                                              <a:schemeClr val="accent2"/>
                                            </p:clrVal>
                                          </p:val>
                                        </p:tav>
                                        <p:tav tm="50000">
                                          <p:val>
                                            <p:clrVal>
                                              <a:schemeClr val="hlink"/>
                                            </p:clrVal>
                                          </p:val>
                                        </p:tav>
                                      </p:tavLst>
                                    </p:anim>
                                    <p:anim calcmode="discrete" valueType="clr">
                                      <p:cBhvr>
                                        <p:cTn id="13" dur="80"/>
                                        <p:tgtEl>
                                          <p:spTgt spid="4"/>
                                        </p:tgtEl>
                                        <p:attrNameLst>
                                          <p:attrName>fillcolor</p:attrName>
                                        </p:attrNameLst>
                                      </p:cBhvr>
                                      <p:tavLst>
                                        <p:tav tm="0">
                                          <p:val>
                                            <p:clrVal>
                                              <a:schemeClr val="accent2"/>
                                            </p:clrVal>
                                          </p:val>
                                        </p:tav>
                                        <p:tav tm="50000">
                                          <p:val>
                                            <p:clrVal>
                                              <a:schemeClr val="hlink"/>
                                            </p:clrVal>
                                          </p:val>
                                        </p:tav>
                                      </p:tavLst>
                                    </p:anim>
                                    <p:set>
                                      <p:cBhvr>
                                        <p:cTn id="14" dur="80"/>
                                        <p:tgtEl>
                                          <p:spTgt spid="4"/>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وجة 1"/>
          <p:cNvSpPr/>
          <p:nvPr/>
        </p:nvSpPr>
        <p:spPr>
          <a:xfrm>
            <a:off x="2286000" y="48904"/>
            <a:ext cx="5715000" cy="1551296"/>
          </a:xfrm>
          <a:prstGeom prst="wave">
            <a:avLst/>
          </a:prstGeom>
        </p:spPr>
        <p:style>
          <a:lnRef idx="1">
            <a:schemeClr val="accent4"/>
          </a:lnRef>
          <a:fillRef idx="2">
            <a:schemeClr val="accent4"/>
          </a:fillRef>
          <a:effectRef idx="1">
            <a:schemeClr val="accent4"/>
          </a:effectRef>
          <a:fontRef idx="minor">
            <a:schemeClr val="dk1"/>
          </a:fontRef>
        </p:style>
        <p:txBody>
          <a:bodyPr rtlCol="1" anchor="ctr"/>
          <a:lstStyle/>
          <a:p>
            <a:pPr algn="ctr"/>
            <a:r>
              <a:rPr lang="ar-SA" sz="4000" b="1" dirty="0" smtClean="0">
                <a:solidFill>
                  <a:schemeClr val="tx1">
                    <a:lumMod val="95000"/>
                    <a:lumOff val="5000"/>
                  </a:schemeClr>
                </a:solidFill>
              </a:rPr>
              <a:t>صعوبات الادراك اللمسي </a:t>
            </a:r>
            <a:endParaRPr lang="ar-SA" sz="4000" b="1" dirty="0">
              <a:solidFill>
                <a:schemeClr val="tx1">
                  <a:lumMod val="95000"/>
                  <a:lumOff val="5000"/>
                </a:schemeClr>
              </a:solidFill>
            </a:endParaRPr>
          </a:p>
        </p:txBody>
      </p:sp>
      <p:sp>
        <p:nvSpPr>
          <p:cNvPr id="6" name="مستطيل مستدير الزوايا 5"/>
          <p:cNvSpPr/>
          <p:nvPr/>
        </p:nvSpPr>
        <p:spPr>
          <a:xfrm>
            <a:off x="533400" y="1905000"/>
            <a:ext cx="8382000" cy="4038600"/>
          </a:xfrm>
          <a:prstGeom prst="roundRect">
            <a:avLst/>
          </a:prstGeom>
        </p:spPr>
        <p:style>
          <a:lnRef idx="1">
            <a:schemeClr val="accent5"/>
          </a:lnRef>
          <a:fillRef idx="2">
            <a:schemeClr val="accent5"/>
          </a:fillRef>
          <a:effectRef idx="1">
            <a:schemeClr val="accent5"/>
          </a:effectRef>
          <a:fontRef idx="minor">
            <a:schemeClr val="dk1"/>
          </a:fontRef>
        </p:style>
        <p:txBody>
          <a:bodyPr rtlCol="1" anchor="ctr"/>
          <a:lstStyle/>
          <a:p>
            <a:pPr algn="ctr"/>
            <a:r>
              <a:rPr lang="ar-SA" sz="2800" dirty="0" smtClean="0"/>
              <a:t>تشترك الحواس بشكل اساسي في تعلم الكثير حول البيئة التي يعيش فيها . وأي قصور في اي حاسة من هذه الحواس سيؤثر في التعلم  ، وبالرغم من ان حاسة اللمس لا ترقي ان تكون بمستوي حاستي السمع والبصر الا ان لها تأثير في تعلم المهارات التي تحتاج الى حاسة اللمس ، اذ يستطيع الفرد من خلالها ان يتعرف على اشياء كثيره مثل معرفة الفرق بين المثيرات الملساء والمتعرجة والحار والبارد .</a:t>
            </a:r>
          </a:p>
          <a:p>
            <a:pPr algn="ctr"/>
            <a:r>
              <a:rPr lang="ar-SA" sz="2800" dirty="0" smtClean="0"/>
              <a:t>وتعتبر حاسة اللمس لها اثر في تعلم الكتابة .واستخدام الابر والتقاط الاشياء  </a:t>
            </a:r>
            <a:endParaRPr lang="ar-SA"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1000"/>
                                        <p:tgtEl>
                                          <p:spTgt spid="6"/>
                                        </p:tgtEl>
                                      </p:cBhvr>
                                    </p:animEffect>
                                    <p:anim calcmode="lin" valueType="num">
                                      <p:cBhvr>
                                        <p:cTn id="14" dur="1000" fill="hold"/>
                                        <p:tgtEl>
                                          <p:spTgt spid="6"/>
                                        </p:tgtEl>
                                        <p:attrNameLst>
                                          <p:attrName>ppt_x</p:attrName>
                                        </p:attrNameLst>
                                      </p:cBhvr>
                                      <p:tavLst>
                                        <p:tav tm="0">
                                          <p:val>
                                            <p:strVal val="#ppt_x"/>
                                          </p:val>
                                        </p:tav>
                                        <p:tav tm="100000">
                                          <p:val>
                                            <p:strVal val="#ppt_x"/>
                                          </p:val>
                                        </p:tav>
                                      </p:tavLst>
                                    </p:anim>
                                    <p:anim calcmode="lin" valueType="num">
                                      <p:cBhvr>
                                        <p:cTn id="15"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وجة 1"/>
          <p:cNvSpPr/>
          <p:nvPr/>
        </p:nvSpPr>
        <p:spPr>
          <a:xfrm>
            <a:off x="2819400" y="152400"/>
            <a:ext cx="5334000" cy="762000"/>
          </a:xfrm>
          <a:prstGeom prst="wave">
            <a:avLst/>
          </a:prstGeom>
        </p:spPr>
        <p:style>
          <a:lnRef idx="1">
            <a:schemeClr val="accent6"/>
          </a:lnRef>
          <a:fillRef idx="2">
            <a:schemeClr val="accent6"/>
          </a:fillRef>
          <a:effectRef idx="1">
            <a:schemeClr val="accent6"/>
          </a:effectRef>
          <a:fontRef idx="minor">
            <a:schemeClr val="dk1"/>
          </a:fontRef>
        </p:style>
        <p:txBody>
          <a:bodyPr rtlCol="1" anchor="ctr"/>
          <a:lstStyle/>
          <a:p>
            <a:pPr algn="ctr"/>
            <a:r>
              <a:rPr lang="ar-SA" sz="4000" dirty="0">
                <a:solidFill>
                  <a:srgbClr val="666666"/>
                </a:solidFill>
              </a:rPr>
              <a:t>ثانيا : الإدراك السمعي : </a:t>
            </a:r>
            <a:endParaRPr lang="ar-SA" sz="4000" b="1" dirty="0">
              <a:solidFill>
                <a:srgbClr val="C00000"/>
              </a:solidFill>
            </a:endParaRPr>
          </a:p>
        </p:txBody>
      </p:sp>
      <p:sp>
        <p:nvSpPr>
          <p:cNvPr id="8" name="وسيلة شرح بيضاوية 7"/>
          <p:cNvSpPr/>
          <p:nvPr/>
        </p:nvSpPr>
        <p:spPr>
          <a:xfrm>
            <a:off x="152400" y="914400"/>
            <a:ext cx="8839200" cy="5791200"/>
          </a:xfrm>
          <a:prstGeom prst="wedgeEllipseCallout">
            <a:avLst>
              <a:gd name="adj1" fmla="val -44159"/>
              <a:gd name="adj2" fmla="val 44106"/>
            </a:avLst>
          </a:prstGeom>
        </p:spPr>
        <p:style>
          <a:lnRef idx="2">
            <a:schemeClr val="accent5"/>
          </a:lnRef>
          <a:fillRef idx="1">
            <a:schemeClr val="lt1"/>
          </a:fillRef>
          <a:effectRef idx="0">
            <a:schemeClr val="accent5"/>
          </a:effectRef>
          <a:fontRef idx="minor">
            <a:schemeClr val="dk1"/>
          </a:fontRef>
        </p:style>
        <p:txBody>
          <a:bodyPr rtlCol="1" anchor="ctr"/>
          <a:lstStyle/>
          <a:p>
            <a:pPr algn="ctr"/>
            <a:r>
              <a:rPr lang="ar-SA" sz="2800" dirty="0" smtClean="0">
                <a:solidFill>
                  <a:srgbClr val="C00000"/>
                </a:solidFill>
                <a:latin typeface="Arial"/>
              </a:rPr>
              <a:t>تعريف </a:t>
            </a:r>
            <a:r>
              <a:rPr lang="ar-SA" sz="2800" dirty="0">
                <a:solidFill>
                  <a:srgbClr val="C00000"/>
                </a:solidFill>
                <a:latin typeface="Arial"/>
              </a:rPr>
              <a:t>الإدراك السمعي : </a:t>
            </a:r>
            <a:endParaRPr lang="ar-SA" sz="2800" dirty="0">
              <a:solidFill>
                <a:srgbClr val="C00000"/>
              </a:solidFill>
            </a:endParaRPr>
          </a:p>
          <a:p>
            <a:pPr algn="ctr"/>
            <a:r>
              <a:rPr lang="ar-SA" sz="2000" b="1" dirty="0">
                <a:solidFill>
                  <a:schemeClr val="tx1">
                    <a:lumMod val="95000"/>
                    <a:lumOff val="5000"/>
                  </a:schemeClr>
                </a:solidFill>
                <a:latin typeface="Arial"/>
              </a:rPr>
              <a:t>تحديد مصدر الصوت وهو الوعي على مركز الصوت واتجاهه. </a:t>
            </a:r>
            <a:endParaRPr lang="ar-SA" sz="2000" b="1" dirty="0">
              <a:solidFill>
                <a:schemeClr val="tx1">
                  <a:lumMod val="95000"/>
                  <a:lumOff val="5000"/>
                </a:schemeClr>
              </a:solidFill>
            </a:endParaRPr>
          </a:p>
          <a:p>
            <a:pPr algn="ctr"/>
            <a:r>
              <a:rPr lang="ar-SA" sz="3200" dirty="0">
                <a:solidFill>
                  <a:srgbClr val="C00000"/>
                </a:solidFill>
                <a:latin typeface="Arial"/>
              </a:rPr>
              <a:t>التمييز السمعي : </a:t>
            </a:r>
            <a:endParaRPr lang="ar-SA" sz="3200" dirty="0">
              <a:solidFill>
                <a:srgbClr val="C00000"/>
              </a:solidFill>
            </a:endParaRPr>
          </a:p>
          <a:p>
            <a:r>
              <a:rPr lang="ar-SA" sz="2400" dirty="0">
                <a:solidFill>
                  <a:srgbClr val="C00000"/>
                </a:solidFill>
                <a:latin typeface="Arial"/>
              </a:rPr>
              <a:t>القدرة على تمييز شدة الصوت وارتفاعه أو انخفاضه والتمييز بين الأصوات اللغوية وغيرها من الأصوات، وتشتمل هذه القدرة أيضاً على التمييز بين الأصوات الأساسية ( </a:t>
            </a:r>
            <a:r>
              <a:rPr lang="ar-SA" sz="2400" dirty="0" err="1">
                <a:solidFill>
                  <a:srgbClr val="C00000"/>
                </a:solidFill>
                <a:latin typeface="Arial"/>
              </a:rPr>
              <a:t>الفونيمات</a:t>
            </a:r>
            <a:r>
              <a:rPr lang="ar-SA" sz="2400" dirty="0">
                <a:solidFill>
                  <a:srgbClr val="C00000"/>
                </a:solidFill>
                <a:latin typeface="Arial"/>
              </a:rPr>
              <a:t> ) وبين الكلمات المتشابهة والمختلفة .</a:t>
            </a:r>
            <a:endParaRPr lang="ar-SA" sz="2400" dirty="0">
              <a:solidFill>
                <a:srgbClr val="C00000"/>
              </a:solidFill>
            </a:endParaRPr>
          </a:p>
          <a:p>
            <a:r>
              <a:rPr lang="ar-SA" sz="2000" dirty="0">
                <a:solidFill>
                  <a:srgbClr val="C00000"/>
                </a:solidFill>
                <a:latin typeface="Arial"/>
              </a:rPr>
              <a:t>وتعتبر هذه المهارة ضرورية للتمييز بين الأصوات المختلفة والمتشابهة وهي تمكننا من إجراء مقارنة بين الأصوات والكلمات، ولذلك لابد من الاحتفـاظ بهذه الأصوات في الذاكرة لفترة معينة من أجل استرجاعها لإجراء المقارنة .</a:t>
            </a:r>
            <a:endParaRPr lang="ar-SA" sz="2000" dirty="0">
              <a:solidFill>
                <a:srgbClr val="C00000"/>
              </a:solidFill>
            </a:endParaRPr>
          </a:p>
          <a:p>
            <a:pPr algn="ctr"/>
            <a:r>
              <a:rPr lang="ar-SA" sz="2000" dirty="0">
                <a:solidFill>
                  <a:srgbClr val="C00000"/>
                </a:solidFill>
              </a:rPr>
              <a:t>تمييز الصوت عن غيره من الأصوات الشبيهة به . </a:t>
            </a:r>
          </a:p>
          <a:p>
            <a:pPr algn="ctr"/>
            <a:r>
              <a:rPr lang="ar-SA" sz="2000" dirty="0">
                <a:solidFill>
                  <a:srgbClr val="C00000"/>
                </a:solidFill>
                <a:latin typeface="Arial"/>
              </a:rPr>
              <a:t>عملية اختيار المثير السمعي المناسب من المثير السمعي غير المناسب ويشار إليه أحياناً على أنه تمييز الصورة – الخلفية السمعية . </a:t>
            </a:r>
            <a:endParaRPr lang="ar-SA" sz="2000" dirty="0">
              <a:solidFill>
                <a:srgbClr val="C00000"/>
              </a:solidFill>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وجة 1"/>
          <p:cNvSpPr/>
          <p:nvPr/>
        </p:nvSpPr>
        <p:spPr>
          <a:xfrm>
            <a:off x="2590800" y="152400"/>
            <a:ext cx="5029200" cy="1371600"/>
          </a:xfrm>
          <a:prstGeom prst="wave">
            <a:avLst/>
          </a:prstGeom>
        </p:spPr>
        <p:style>
          <a:lnRef idx="1">
            <a:schemeClr val="accent1"/>
          </a:lnRef>
          <a:fillRef idx="2">
            <a:schemeClr val="accent1"/>
          </a:fillRef>
          <a:effectRef idx="1">
            <a:schemeClr val="accent1"/>
          </a:effectRef>
          <a:fontRef idx="minor">
            <a:schemeClr val="dk1"/>
          </a:fontRef>
        </p:style>
        <p:txBody>
          <a:bodyPr rtlCol="1" anchor="ctr"/>
          <a:lstStyle/>
          <a:p>
            <a:pPr algn="ctr"/>
            <a:r>
              <a:rPr lang="ar-SA" sz="2800" dirty="0">
                <a:solidFill>
                  <a:srgbClr val="666666"/>
                </a:solidFill>
                <a:latin typeface="Arial"/>
              </a:rPr>
              <a:t>ثالثا: الإدراك الحس حركي </a:t>
            </a:r>
            <a:endParaRPr lang="ar-SA" sz="2800" b="1" dirty="0"/>
          </a:p>
        </p:txBody>
      </p:sp>
      <p:sp>
        <p:nvSpPr>
          <p:cNvPr id="5" name="مربع نص 4"/>
          <p:cNvSpPr txBox="1"/>
          <p:nvPr/>
        </p:nvSpPr>
        <p:spPr>
          <a:xfrm>
            <a:off x="2590800" y="1752600"/>
            <a:ext cx="6324600" cy="2677656"/>
          </a:xfrm>
          <a:prstGeom prst="rect">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2"/>
          </a:lnRef>
          <a:fillRef idx="3">
            <a:schemeClr val="accent2"/>
          </a:fillRef>
          <a:effectRef idx="2">
            <a:schemeClr val="accent2"/>
          </a:effectRef>
          <a:fontRef idx="minor">
            <a:schemeClr val="lt1"/>
          </a:fontRef>
        </p:style>
        <p:txBody>
          <a:bodyPr wrap="square" rtlCol="1">
            <a:spAutoFit/>
          </a:bodyPr>
          <a:lstStyle/>
          <a:p>
            <a:pPr algn="ctr"/>
            <a:r>
              <a:rPr lang="ar-SA" sz="2400" dirty="0">
                <a:solidFill>
                  <a:srgbClr val="FFFFFF"/>
                </a:solidFill>
                <a:latin typeface="Arial"/>
              </a:rPr>
              <a:t>إن دراسة الإحساس هي لقدرة الكائن الحي على هذا الاستجابة لبيئته الداخلية والخارجية </a:t>
            </a:r>
            <a:r>
              <a:rPr lang="ar-SA" sz="2400" dirty="0" err="1">
                <a:solidFill>
                  <a:srgbClr val="FFFFFF"/>
                </a:solidFill>
                <a:latin typeface="Arial"/>
              </a:rPr>
              <a:t>لذالك</a:t>
            </a:r>
            <a:r>
              <a:rPr lang="ar-SA" sz="2400" dirty="0">
                <a:solidFill>
                  <a:srgbClr val="FFFFFF"/>
                </a:solidFill>
                <a:latin typeface="Arial"/>
              </a:rPr>
              <a:t> فان هذه العملية هي النقطة البدء لمعظم سلوكه وقد وردت عده تعاريف للإحساس منها :(( التأثير المباشر لمؤثرات عادية على أعضاء الحواس )) والذي ينشأ من تأثير المتقبلات الحسية للمؤثرات سواء كانت خارج أو داخل الجسم وتقوم هذه المتقبلات بتوصيل المؤثرات إلى أجهزة عصبية خاصة .</a:t>
            </a:r>
            <a:r>
              <a:rPr lang="ar-SA" sz="2400" dirty="0">
                <a:solidFill>
                  <a:srgbClr val="0B5394"/>
                </a:solidFill>
                <a:latin typeface="Arial"/>
              </a:rPr>
              <a:t> </a:t>
            </a:r>
            <a:endParaRPr lang="ar-SA" sz="2400" dirty="0">
              <a:effectLst/>
            </a:endParaRPr>
          </a:p>
        </p:txBody>
      </p:sp>
      <p:sp>
        <p:nvSpPr>
          <p:cNvPr id="6" name="شكل بيضاوي 5"/>
          <p:cNvSpPr/>
          <p:nvPr/>
        </p:nvSpPr>
        <p:spPr>
          <a:xfrm>
            <a:off x="838200" y="3962400"/>
            <a:ext cx="7848600" cy="3124200"/>
          </a:xfrm>
          <a:prstGeom prst="ellipse">
            <a:avLst/>
          </a:prstGeom>
          <a:effectLst>
            <a:outerShdw blurRad="40000" dist="23000" dir="5400000" rotWithShape="0">
              <a:srgbClr val="000000">
                <a:alpha val="35000"/>
              </a:srgbClr>
            </a:outerShdw>
            <a:softEdge rad="635000"/>
          </a:effectLst>
        </p:spPr>
        <p:style>
          <a:lnRef idx="1">
            <a:schemeClr val="accent3"/>
          </a:lnRef>
          <a:fillRef idx="3">
            <a:schemeClr val="accent3"/>
          </a:fillRef>
          <a:effectRef idx="2">
            <a:schemeClr val="accent3"/>
          </a:effectRef>
          <a:fontRef idx="minor">
            <a:schemeClr val="lt1"/>
          </a:fontRef>
        </p:style>
        <p:txBody>
          <a:bodyPr rtlCol="1" anchor="ctr"/>
          <a:lstStyle/>
          <a:p>
            <a:pPr algn="ctr"/>
            <a:r>
              <a:rPr lang="ar-SA" sz="2000" b="1" dirty="0">
                <a:solidFill>
                  <a:schemeClr val="bg1"/>
                </a:solidFill>
                <a:latin typeface="Arial"/>
              </a:rPr>
              <a:t>فالإحساس :هو العملية العقلية الأولى و الاستجابة الأولية لأحد أعضاء الجسم وفيها يتعرف الفرد على الخصائص الفردية للأشياء والأحداث التي تقع في العالم المحيط به . </a:t>
            </a:r>
            <a:endParaRPr lang="ar-SA" sz="2000" b="1" dirty="0">
              <a:solidFill>
                <a:schemeClr val="bg1"/>
              </a:solidFill>
              <a:effectLst/>
            </a:endParaRPr>
          </a:p>
        </p:txBody>
      </p:sp>
      <p:pic>
        <p:nvPicPr>
          <p:cNvPr id="7" name="صورة 6" descr="http://1.bp.blogspot.com/-LxY1kZb0OZE/T6aTa-nK_CI/AAAAAAAAAB4/7u3L1IBzz14/s200/%D8%A7%D8%AF%D8%B1%D8%A7%D9%83+%D8%AD%D8%B3++%D8%AD%D8%B1%D9%83%D9%8A+2.jpg"/>
          <p:cNvPicPr/>
          <p:nvPr/>
        </p:nvPicPr>
        <p:blipFill>
          <a:blip r:embed="rId2">
            <a:extLst>
              <a:ext uri="{28A0092B-C50C-407E-A947-70E740481C1C}">
                <a14:useLocalDpi xmlns:a14="http://schemas.microsoft.com/office/drawing/2010/main" val="0"/>
              </a:ext>
            </a:extLst>
          </a:blip>
          <a:srcRect/>
          <a:stretch>
            <a:fillRect/>
          </a:stretch>
        </p:blipFill>
        <p:spPr bwMode="auto">
          <a:xfrm>
            <a:off x="152400" y="152400"/>
            <a:ext cx="2133600" cy="1981200"/>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blinds(horizontal)">
                                      <p:cBhvr>
                                        <p:cTn id="13"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676400" y="228600"/>
            <a:ext cx="5791200" cy="715962"/>
          </a:xfrm>
        </p:spPr>
        <p:style>
          <a:lnRef idx="2">
            <a:schemeClr val="accent3">
              <a:shade val="50000"/>
            </a:schemeClr>
          </a:lnRef>
          <a:fillRef idx="1">
            <a:schemeClr val="accent3"/>
          </a:fillRef>
          <a:effectRef idx="0">
            <a:schemeClr val="accent3"/>
          </a:effectRef>
          <a:fontRef idx="minor">
            <a:schemeClr val="lt1"/>
          </a:fontRef>
        </p:style>
        <p:txBody>
          <a:bodyPr>
            <a:noAutofit/>
          </a:bodyPr>
          <a:lstStyle/>
          <a:p>
            <a:pPr lvl="0"/>
            <a:r>
              <a:rPr lang="ar-SA" sz="3600" smtClean="0">
                <a:cs typeface="Hesham Free" pitchFamily="2" charset="-78"/>
              </a:rPr>
              <a:t>صعوبات الادراك الحس حركي </a:t>
            </a:r>
            <a:endParaRPr lang="ar-SA" sz="3600" dirty="0">
              <a:cs typeface="Hesham Free" pitchFamily="2" charset="-78"/>
            </a:endParaRPr>
          </a:p>
        </p:txBody>
      </p:sp>
      <p:sp>
        <p:nvSpPr>
          <p:cNvPr id="5" name="مستطيل 4"/>
          <p:cNvSpPr/>
          <p:nvPr/>
        </p:nvSpPr>
        <p:spPr>
          <a:xfrm>
            <a:off x="685801" y="5181600"/>
            <a:ext cx="8055024" cy="6858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1" anchor="ctr"/>
          <a:lstStyle/>
          <a:p>
            <a:pPr algn="ctr" rtl="0"/>
            <a:r>
              <a:rPr lang="ar-SA" b="1" dirty="0" smtClean="0"/>
              <a:t>كما نجد ان الطفل يجد صعوبة في التوافق الادراكي البصري الحركي .وتنفيذ المهارات </a:t>
            </a:r>
            <a:r>
              <a:rPr lang="ar-SA" b="1" dirty="0" err="1" smtClean="0"/>
              <a:t>المركبه</a:t>
            </a:r>
            <a:r>
              <a:rPr lang="ar-SA" b="1" dirty="0" smtClean="0"/>
              <a:t> </a:t>
            </a:r>
            <a:r>
              <a:rPr lang="ar-SA" b="1" dirty="0" err="1" smtClean="0"/>
              <a:t>التى</a:t>
            </a:r>
            <a:r>
              <a:rPr lang="ar-SA" b="1" dirty="0" smtClean="0"/>
              <a:t> تتطلب تأزر العين واليد </a:t>
            </a:r>
            <a:endParaRPr lang="ar-SA" b="1" dirty="0"/>
          </a:p>
        </p:txBody>
      </p:sp>
      <p:sp>
        <p:nvSpPr>
          <p:cNvPr id="6" name="مستطيل 5"/>
          <p:cNvSpPr/>
          <p:nvPr/>
        </p:nvSpPr>
        <p:spPr>
          <a:xfrm>
            <a:off x="685800" y="4267200"/>
            <a:ext cx="8055025" cy="685800"/>
          </a:xfrm>
          <a:prstGeom prst="rect">
            <a:avLst/>
          </a:prstGeom>
        </p:spPr>
        <p:style>
          <a:lnRef idx="1">
            <a:schemeClr val="accent6"/>
          </a:lnRef>
          <a:fillRef idx="3">
            <a:schemeClr val="accent6"/>
          </a:fillRef>
          <a:effectRef idx="2">
            <a:schemeClr val="accent6"/>
          </a:effectRef>
          <a:fontRef idx="minor">
            <a:schemeClr val="lt1"/>
          </a:fontRef>
        </p:style>
        <p:txBody>
          <a:bodyPr rtlCol="1" anchor="ctr"/>
          <a:lstStyle/>
          <a:p>
            <a:pPr algn="ctr"/>
            <a:r>
              <a:rPr lang="ar-SA" b="1" dirty="0" smtClean="0"/>
              <a:t>فنجد مثلا ان العين توجه اليد نحو الشيء الذي تراه بينما يأمر العقل بغير ذلك ويوجه اليد الى الاتجاه المغاير .ويؤدي ذلك الى صعوبة في اكتساب المهارات </a:t>
            </a:r>
            <a:endParaRPr lang="ar-SA" b="1" dirty="0"/>
          </a:p>
        </p:txBody>
      </p:sp>
      <p:sp>
        <p:nvSpPr>
          <p:cNvPr id="7" name="مستطيل 6"/>
          <p:cNvSpPr/>
          <p:nvPr/>
        </p:nvSpPr>
        <p:spPr>
          <a:xfrm>
            <a:off x="549608" y="3352800"/>
            <a:ext cx="8195766" cy="762000"/>
          </a:xfrm>
          <a:prstGeom prst="rect">
            <a:avLst/>
          </a:prstGeom>
        </p:spPr>
        <p:style>
          <a:lnRef idx="1">
            <a:schemeClr val="accent1"/>
          </a:lnRef>
          <a:fillRef idx="3">
            <a:schemeClr val="accent1"/>
          </a:fillRef>
          <a:effectRef idx="2">
            <a:schemeClr val="accent1"/>
          </a:effectRef>
          <a:fontRef idx="minor">
            <a:schemeClr val="lt1"/>
          </a:fontRef>
        </p:style>
        <p:txBody>
          <a:bodyPr rtlCol="1" anchor="ctr"/>
          <a:lstStyle/>
          <a:p>
            <a:pPr algn="ctr" rtl="0"/>
            <a:r>
              <a:rPr lang="ar-SA" b="1" dirty="0" smtClean="0"/>
              <a:t>كما تتضح مهارات الادراك الحسي في المهارات التي تتطلب دقه كالكتابة والرسم والحياكة .وقد يرسم الطفل الاحرف لكن لا يعرف معناها </a:t>
            </a:r>
            <a:endParaRPr lang="ar-SA" b="1" dirty="0"/>
          </a:p>
        </p:txBody>
      </p:sp>
      <p:sp>
        <p:nvSpPr>
          <p:cNvPr id="11" name="مستطيل 10"/>
          <p:cNvSpPr/>
          <p:nvPr/>
        </p:nvSpPr>
        <p:spPr>
          <a:xfrm>
            <a:off x="549607" y="2286000"/>
            <a:ext cx="8286466" cy="685800"/>
          </a:xfrm>
          <a:prstGeom prst="rect">
            <a:avLst/>
          </a:prstGeom>
        </p:spPr>
        <p:style>
          <a:lnRef idx="1">
            <a:schemeClr val="accent6"/>
          </a:lnRef>
          <a:fillRef idx="3">
            <a:schemeClr val="accent6"/>
          </a:fillRef>
          <a:effectRef idx="2">
            <a:schemeClr val="accent6"/>
          </a:effectRef>
          <a:fontRef idx="minor">
            <a:schemeClr val="lt1"/>
          </a:fontRef>
        </p:style>
        <p:txBody>
          <a:bodyPr rtlCol="1" anchor="ctr"/>
          <a:lstStyle/>
          <a:p>
            <a:pPr algn="ctr"/>
            <a:r>
              <a:rPr lang="ar-SA" b="1" dirty="0" smtClean="0"/>
              <a:t>ولصعوبات  الاد راك الحسي تأثير كبير على المهارات النمائية للطفل  وخاصه تلك المتعلقة بالزحف والمشي والوقوف ..............................</a:t>
            </a:r>
            <a:endParaRPr lang="ar-SA" b="1" dirty="0"/>
          </a:p>
        </p:txBody>
      </p:sp>
      <p:sp>
        <p:nvSpPr>
          <p:cNvPr id="12" name="مستطيل 11"/>
          <p:cNvSpPr/>
          <p:nvPr/>
        </p:nvSpPr>
        <p:spPr>
          <a:xfrm>
            <a:off x="549607" y="1143000"/>
            <a:ext cx="8305800" cy="950794"/>
          </a:xfrm>
          <a:prstGeom prst="rect">
            <a:avLst/>
          </a:prstGeom>
        </p:spPr>
        <p:style>
          <a:lnRef idx="1">
            <a:schemeClr val="accent4"/>
          </a:lnRef>
          <a:fillRef idx="3">
            <a:schemeClr val="accent4"/>
          </a:fillRef>
          <a:effectRef idx="2">
            <a:schemeClr val="accent4"/>
          </a:effectRef>
          <a:fontRef idx="minor">
            <a:schemeClr val="lt1"/>
          </a:fontRef>
        </p:style>
        <p:txBody>
          <a:bodyPr rtlCol="1" anchor="ctr"/>
          <a:lstStyle/>
          <a:p>
            <a:pPr algn="ctr"/>
            <a:r>
              <a:rPr lang="ar-SA" sz="3200" dirty="0" smtClean="0">
                <a:effectLst>
                  <a:outerShdw blurRad="38100" dist="38100" dir="2700000" algn="tl">
                    <a:srgbClr val="000000">
                      <a:alpha val="43137"/>
                    </a:srgbClr>
                  </a:outerShdw>
                </a:effectLst>
                <a:cs typeface="Hesham Free" pitchFamily="2" charset="-78"/>
              </a:rPr>
              <a:t>تمثل صعوبات الادراك الحركي أكثر أنماط الصعوبات تأثيرا  على ادراك الطفل لذاته ومدي قدرته على احداث التآزر او التكامل بين محددات توافقيه الادراك الحركي </a:t>
            </a:r>
            <a:endParaRPr lang="ar-SA" sz="3200" dirty="0">
              <a:effectLst>
                <a:outerShdw blurRad="38100" dist="38100" dir="2700000" algn="tl">
                  <a:srgbClr val="000000">
                    <a:alpha val="43137"/>
                  </a:srgbClr>
                </a:outerShdw>
              </a:effectLst>
              <a:cs typeface="Hesham Free"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edge">
                                      <p:cBhvr>
                                        <p:cTn id="12" dur="20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2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edge">
                                      <p:cBhvr>
                                        <p:cTn id="17" dur="20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20" presetClass="entr" presetSubtype="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wedge">
                                      <p:cBhvr>
                                        <p:cTn id="22" dur="20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 calcmode="lin" valueType="num">
                                      <p:cBhvr additive="base">
                                        <p:cTn id="27" dur="500" fill="hold"/>
                                        <p:tgtEl>
                                          <p:spTgt spid="12"/>
                                        </p:tgtEl>
                                        <p:attrNameLst>
                                          <p:attrName>ppt_x</p:attrName>
                                        </p:attrNameLst>
                                      </p:cBhvr>
                                      <p:tavLst>
                                        <p:tav tm="0">
                                          <p:val>
                                            <p:strVal val="#ppt_x"/>
                                          </p:val>
                                        </p:tav>
                                        <p:tav tm="100000">
                                          <p:val>
                                            <p:strVal val="#ppt_x"/>
                                          </p:val>
                                        </p:tav>
                                      </p:tavLst>
                                    </p:anim>
                                    <p:anim calcmode="lin" valueType="num">
                                      <p:cBhvr additive="base">
                                        <p:cTn id="2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11" grpId="0" animBg="1"/>
      <p:bldP spid="1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533400" y="1752600"/>
            <a:ext cx="7772400" cy="1470025"/>
          </a:xfrm>
          <a:effectLst>
            <a:glow rad="228600">
              <a:schemeClr val="accent5">
                <a:satMod val="175000"/>
                <a:alpha val="40000"/>
              </a:schemeClr>
            </a:glow>
            <a:outerShdw blurRad="40000" dist="23000" dir="5400000" rotWithShape="0">
              <a:srgbClr val="000000">
                <a:alpha val="35000"/>
              </a:srgbClr>
            </a:outerShdw>
          </a:effectLst>
        </p:spPr>
        <p:style>
          <a:lnRef idx="0">
            <a:schemeClr val="accent2"/>
          </a:lnRef>
          <a:fillRef idx="3">
            <a:schemeClr val="accent2"/>
          </a:fillRef>
          <a:effectRef idx="3">
            <a:schemeClr val="accent2"/>
          </a:effectRef>
          <a:fontRef idx="minor">
            <a:schemeClr val="lt1"/>
          </a:fontRef>
        </p:style>
        <p:txBody>
          <a:bodyPr>
            <a:normAutofit/>
          </a:bodyPr>
          <a:lstStyle/>
          <a:p>
            <a:r>
              <a:rPr lang="ar-SA" sz="4800" b="1" dirty="0" smtClean="0">
                <a:effectLst>
                  <a:outerShdw blurRad="38100" dist="38100" dir="2700000" algn="tl">
                    <a:srgbClr val="000000">
                      <a:alpha val="43137"/>
                    </a:srgbClr>
                  </a:outerShdw>
                </a:effectLst>
                <a:cs typeface="Hesham Free" pitchFamily="2" charset="-78"/>
              </a:rPr>
              <a:t>صعوبات التعلم النمائية </a:t>
            </a:r>
            <a:endParaRPr lang="ar-SA" sz="4800" b="1" dirty="0">
              <a:effectLst>
                <a:outerShdw blurRad="38100" dist="38100" dir="2700000" algn="tl">
                  <a:srgbClr val="000000">
                    <a:alpha val="43137"/>
                  </a:srgbClr>
                </a:outerShdw>
              </a:effectLst>
              <a:cs typeface="Hesham Free" pitchFamily="2" charset="-78"/>
            </a:endParaRPr>
          </a:p>
        </p:txBody>
      </p:sp>
      <p:sp>
        <p:nvSpPr>
          <p:cNvPr id="3" name="عنوان فرعي 2"/>
          <p:cNvSpPr>
            <a:spLocks noGrp="1"/>
          </p:cNvSpPr>
          <p:nvPr>
            <p:ph type="subTitle" idx="1"/>
          </p:nvPr>
        </p:nvSpPr>
        <p:spPr>
          <a:xfrm>
            <a:off x="2133600" y="3810000"/>
            <a:ext cx="4572000" cy="1371600"/>
          </a:xfrm>
          <a:solidFill>
            <a:schemeClr val="tx2">
              <a:lumMod val="40000"/>
              <a:lumOff val="60000"/>
            </a:schemeClr>
          </a:solidFill>
          <a:effectLst>
            <a:glow rad="228600">
              <a:schemeClr val="accent2">
                <a:satMod val="175000"/>
                <a:alpha val="40000"/>
              </a:schemeClr>
            </a:glow>
          </a:effectLst>
          <a:scene3d>
            <a:camera prst="orthographicFront"/>
            <a:lightRig rig="threePt" dir="t"/>
          </a:scene3d>
          <a:sp3d>
            <a:bevelT prst="angle"/>
          </a:sp3d>
        </p:spPr>
        <p:style>
          <a:lnRef idx="2">
            <a:schemeClr val="accent4"/>
          </a:lnRef>
          <a:fillRef idx="1">
            <a:schemeClr val="lt1"/>
          </a:fillRef>
          <a:effectRef idx="0">
            <a:schemeClr val="accent4"/>
          </a:effectRef>
          <a:fontRef idx="minor">
            <a:schemeClr val="dk1"/>
          </a:fontRef>
        </p:style>
        <p:txBody>
          <a:bodyPr>
            <a:noAutofit/>
          </a:bodyPr>
          <a:lstStyle/>
          <a:p>
            <a:r>
              <a:rPr lang="ar-SA" sz="7200" b="1" dirty="0" smtClean="0">
                <a:solidFill>
                  <a:srgbClr val="C00000"/>
                </a:solidFill>
                <a:effectLst>
                  <a:outerShdw blurRad="38100" dist="38100" dir="2700000" algn="tl">
                    <a:srgbClr val="000000">
                      <a:alpha val="43137"/>
                    </a:srgbClr>
                  </a:outerShdw>
                </a:effectLst>
                <a:cs typeface="Hesham Free" pitchFamily="2" charset="-78"/>
              </a:rPr>
              <a:t>2- الادراك </a:t>
            </a:r>
            <a:endParaRPr lang="ar-SA" sz="7200" b="1" dirty="0">
              <a:solidFill>
                <a:srgbClr val="C00000"/>
              </a:solidFill>
              <a:effectLst>
                <a:outerShdw blurRad="38100" dist="38100" dir="2700000" algn="tl">
                  <a:srgbClr val="000000">
                    <a:alpha val="43137"/>
                  </a:srgbClr>
                </a:outerShdw>
              </a:effectLst>
              <a:cs typeface="Hesham Free" pitchFamily="2" charset="-78"/>
            </a:endParaRPr>
          </a:p>
        </p:txBody>
      </p:sp>
    </p:spTree>
    <p:extLst>
      <p:ext uri="{BB962C8B-B14F-4D97-AF65-F5344CB8AC3E}">
        <p14:creationId xmlns:p14="http://schemas.microsoft.com/office/powerpoint/2010/main" val="27056391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2"/>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4" presetClass="entr" presetSubtype="16" fill="hold" grpId="0" nodeType="clickEffect">
                                  <p:stCondLst>
                                    <p:cond delay="0"/>
                                  </p:stCondLst>
                                  <p:childTnLst>
                                    <p:set>
                                      <p:cBhvr>
                                        <p:cTn id="10" dur="1" fill="hold">
                                          <p:stCondLst>
                                            <p:cond delay="0"/>
                                          </p:stCondLst>
                                        </p:cTn>
                                        <p:tgtEl>
                                          <p:spTgt spid="3">
                                            <p:bg/>
                                          </p:spTgt>
                                        </p:tgtEl>
                                        <p:attrNameLst>
                                          <p:attrName>style.visibility</p:attrName>
                                        </p:attrNameLst>
                                      </p:cBhvr>
                                      <p:to>
                                        <p:strVal val="visible"/>
                                      </p:to>
                                    </p:set>
                                    <p:animEffect transition="in" filter="box(in)">
                                      <p:cBhvr>
                                        <p:cTn id="11" dur="500"/>
                                        <p:tgtEl>
                                          <p:spTgt spid="3">
                                            <p:bg/>
                                          </p:spTgt>
                                        </p:tgtEl>
                                      </p:cBhvr>
                                    </p:animEffect>
                                  </p:childTnLst>
                                </p:cTn>
                              </p:par>
                              <p:par>
                                <p:cTn id="12" presetID="4" presetClass="entr" presetSubtype="16" fill="hold" grpId="0" nodeType="with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box(in)">
                                      <p:cBhvr>
                                        <p:cTn id="14"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uiExpand="1" build="p"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800600" y="381000"/>
            <a:ext cx="3731525" cy="609600"/>
          </a:xfrm>
          <a:solidFill>
            <a:schemeClr val="bg1"/>
          </a:solidFill>
        </p:spPr>
        <p:style>
          <a:lnRef idx="0">
            <a:schemeClr val="accent3"/>
          </a:lnRef>
          <a:fillRef idx="3">
            <a:schemeClr val="accent3"/>
          </a:fillRef>
          <a:effectRef idx="3">
            <a:schemeClr val="accent3"/>
          </a:effectRef>
          <a:fontRef idx="minor">
            <a:schemeClr val="lt1"/>
          </a:fontRef>
        </p:style>
        <p:txBody>
          <a:bodyPr>
            <a:noAutofit/>
          </a:bodyPr>
          <a:lstStyle/>
          <a:p>
            <a:r>
              <a:rPr lang="ar-SA" sz="3200" dirty="0" smtClean="0">
                <a:solidFill>
                  <a:srgbClr val="C00000"/>
                </a:solidFill>
                <a:effectLst>
                  <a:outerShdw blurRad="38100" dist="38100" dir="2700000" algn="tl">
                    <a:srgbClr val="000000">
                      <a:alpha val="43137"/>
                    </a:srgbClr>
                  </a:outerShdw>
                </a:effectLst>
                <a:cs typeface="Hesham Free" pitchFamily="2" charset="-78"/>
              </a:rPr>
              <a:t>علاج صعوبات الادراك </a:t>
            </a:r>
            <a:endParaRPr lang="ar-SA" sz="3200" dirty="0">
              <a:solidFill>
                <a:srgbClr val="C00000"/>
              </a:solidFill>
              <a:effectLst>
                <a:outerShdw blurRad="38100" dist="38100" dir="2700000" algn="tl">
                  <a:srgbClr val="000000">
                    <a:alpha val="43137"/>
                  </a:srgbClr>
                </a:outerShdw>
              </a:effectLst>
              <a:cs typeface="Hesham Free" pitchFamily="2" charset="-78"/>
            </a:endParaRPr>
          </a:p>
        </p:txBody>
      </p:sp>
      <p:sp>
        <p:nvSpPr>
          <p:cNvPr id="15" name="وسيلة شرح على شكل سحابة 14"/>
          <p:cNvSpPr/>
          <p:nvPr/>
        </p:nvSpPr>
        <p:spPr>
          <a:xfrm>
            <a:off x="1371600" y="1079310"/>
            <a:ext cx="6901218" cy="4788090"/>
          </a:xfrm>
          <a:prstGeom prst="cloudCallout">
            <a:avLst>
              <a:gd name="adj1" fmla="val -30566"/>
              <a:gd name="adj2" fmla="val 61833"/>
            </a:avLst>
          </a:prstGeom>
          <a:solidFill>
            <a:schemeClr val="accent3">
              <a:lumMod val="40000"/>
              <a:lumOff val="6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3"/>
          </a:lnRef>
          <a:fillRef idx="2">
            <a:schemeClr val="accent3"/>
          </a:fillRef>
          <a:effectRef idx="1">
            <a:schemeClr val="accent3"/>
          </a:effectRef>
          <a:fontRef idx="minor">
            <a:schemeClr val="dk1"/>
          </a:fontRef>
        </p:style>
        <p:txBody>
          <a:bodyPr rtlCol="1" anchor="ctr"/>
          <a:lstStyle/>
          <a:p>
            <a:pPr algn="ctr"/>
            <a:r>
              <a:rPr lang="ar-SA" sz="3600" b="1" dirty="0" smtClean="0">
                <a:solidFill>
                  <a:srgbClr val="C00000"/>
                </a:solidFill>
                <a:effectLst>
                  <a:outerShdw blurRad="38100" dist="38100" dir="2700000" algn="tl">
                    <a:srgbClr val="000000">
                      <a:alpha val="43137"/>
                    </a:srgbClr>
                  </a:outerShdw>
                </a:effectLst>
                <a:cs typeface="Hesham Free" pitchFamily="2" charset="-78"/>
              </a:rPr>
              <a:t>علاج صعوبات الادراك البصري : يمكن تقسيم الأنشطة متعلقة بالتمييز البصري وانشطه لتحسين الذاكرة البصرية وانشطه اخري خاصه بالتركيز البصري </a:t>
            </a:r>
            <a:endParaRPr lang="ar-SA" sz="3600" b="1" dirty="0">
              <a:solidFill>
                <a:srgbClr val="C00000"/>
              </a:solidFill>
              <a:effectLst>
                <a:outerShdw blurRad="38100" dist="38100" dir="2700000" algn="tl">
                  <a:srgbClr val="000000">
                    <a:alpha val="43137"/>
                  </a:srgbClr>
                </a:outerShdw>
              </a:effectLst>
              <a:cs typeface="Hesham Free" pitchFamily="2" charset="-78"/>
            </a:endParaRPr>
          </a:p>
        </p:txBody>
      </p:sp>
    </p:spTree>
    <p:extLst>
      <p:ext uri="{BB962C8B-B14F-4D97-AF65-F5344CB8AC3E}">
        <p14:creationId xmlns:p14="http://schemas.microsoft.com/office/powerpoint/2010/main" val="13562493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ppt_x"/>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5"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مستدير الزوايا 2"/>
          <p:cNvSpPr/>
          <p:nvPr/>
        </p:nvSpPr>
        <p:spPr>
          <a:xfrm>
            <a:off x="2133600" y="304800"/>
            <a:ext cx="6781800" cy="873642"/>
          </a:xfrm>
          <a:prstGeom prst="roundRect">
            <a:avLst/>
          </a:prstGeom>
        </p:spPr>
        <p:style>
          <a:lnRef idx="3">
            <a:schemeClr val="lt1"/>
          </a:lnRef>
          <a:fillRef idx="1">
            <a:schemeClr val="accent3"/>
          </a:fillRef>
          <a:effectRef idx="1">
            <a:schemeClr val="accent3"/>
          </a:effectRef>
          <a:fontRef idx="minor">
            <a:schemeClr val="lt1"/>
          </a:fontRef>
        </p:style>
        <p:txBody>
          <a:bodyPr rtlCol="1" anchor="ctr"/>
          <a:lstStyle/>
          <a:p>
            <a:pPr algn="ctr"/>
            <a:r>
              <a:rPr lang="ar-SA" sz="5400" b="1" dirty="0" smtClean="0">
                <a:solidFill>
                  <a:srgbClr val="C00000"/>
                </a:solidFill>
                <a:cs typeface="Hesham Free" pitchFamily="2" charset="-78"/>
              </a:rPr>
              <a:t>الانشطة الخاصة بالتمييز البصري </a:t>
            </a:r>
            <a:endParaRPr lang="ar-SA" sz="5400" b="1" dirty="0">
              <a:solidFill>
                <a:srgbClr val="C00000"/>
              </a:solidFill>
              <a:cs typeface="Hesham Free" pitchFamily="2" charset="-78"/>
            </a:endParaRPr>
          </a:p>
        </p:txBody>
      </p:sp>
      <p:sp>
        <p:nvSpPr>
          <p:cNvPr id="6" name="شكل بيضاوي 5"/>
          <p:cNvSpPr/>
          <p:nvPr/>
        </p:nvSpPr>
        <p:spPr>
          <a:xfrm>
            <a:off x="228600" y="1524000"/>
            <a:ext cx="8686800" cy="4535037"/>
          </a:xfrm>
          <a:prstGeom prst="ellipse">
            <a:avLst/>
          </a:prstGeom>
        </p:spPr>
        <p:style>
          <a:lnRef idx="3">
            <a:schemeClr val="lt1"/>
          </a:lnRef>
          <a:fillRef idx="1">
            <a:schemeClr val="accent5"/>
          </a:fillRef>
          <a:effectRef idx="1">
            <a:schemeClr val="accent5"/>
          </a:effectRef>
          <a:fontRef idx="minor">
            <a:schemeClr val="lt1"/>
          </a:fontRef>
        </p:style>
        <p:txBody>
          <a:bodyPr rtlCol="1" anchor="ctr"/>
          <a:lstStyle/>
          <a:p>
            <a:pPr>
              <a:lnSpc>
                <a:spcPct val="150000"/>
              </a:lnSpc>
            </a:pPr>
            <a:r>
              <a:rPr lang="ar-SA" sz="2000" b="1" dirty="0" smtClean="0"/>
              <a:t>1- تدريب الطفل على التمييز بين الاشياء المختلفة  من حيث اللون او الشكل الحجم ....</a:t>
            </a:r>
          </a:p>
          <a:p>
            <a:pPr>
              <a:lnSpc>
                <a:spcPct val="150000"/>
              </a:lnSpc>
            </a:pPr>
            <a:r>
              <a:rPr lang="ar-SA" sz="2000" b="1" dirty="0" smtClean="0"/>
              <a:t>2- تدريب الطفل على ايجاد التشابه بين الاشياء .</a:t>
            </a:r>
          </a:p>
          <a:p>
            <a:pPr>
              <a:lnSpc>
                <a:spcPct val="150000"/>
              </a:lnSpc>
            </a:pPr>
            <a:r>
              <a:rPr lang="ar-SA" sz="2000" b="1" dirty="0" smtClean="0"/>
              <a:t>3- التدريب على المقارنات من حيث الطول والارتفاع ...</a:t>
            </a:r>
          </a:p>
          <a:p>
            <a:pPr>
              <a:lnSpc>
                <a:spcPct val="150000"/>
              </a:lnSpc>
            </a:pPr>
            <a:r>
              <a:rPr lang="ar-SA" sz="2000" b="1" dirty="0" smtClean="0"/>
              <a:t>4- المقارنة بين المسافات قريب جدا – قريب – بعيد – بعيد جدا </a:t>
            </a:r>
          </a:p>
          <a:p>
            <a:pPr>
              <a:lnSpc>
                <a:spcPct val="150000"/>
              </a:lnSpc>
            </a:pPr>
            <a:r>
              <a:rPr lang="ar-SA" sz="2000" b="1" dirty="0" smtClean="0"/>
              <a:t>5- التدريب على التصنيف .</a:t>
            </a:r>
          </a:p>
          <a:p>
            <a:pPr algn="ctr">
              <a:lnSpc>
                <a:spcPct val="150000"/>
              </a:lnSpc>
            </a:pPr>
            <a:r>
              <a:rPr lang="ar-SA" sz="2400" b="1" dirty="0" smtClean="0">
                <a:solidFill>
                  <a:srgbClr val="C00000"/>
                </a:solidFill>
              </a:rPr>
              <a:t>الى جانب اهميه التدرج بالطفل من السهل الى الصعب </a:t>
            </a:r>
            <a:endParaRPr lang="ar-SA" sz="2400" b="1" dirty="0">
              <a:solidFill>
                <a:srgbClr val="C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 presetClass="entr" presetSubtype="16"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box(in)">
                                      <p:cBhvr>
                                        <p:cTn id="13" dur="500"/>
                                        <p:tgtEl>
                                          <p:spTgt spid="6"/>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6">
                                            <p:txEl>
                                              <p:pRg st="0" end="0"/>
                                            </p:txEl>
                                          </p:spTgt>
                                        </p:tgtEl>
                                        <p:attrNameLst>
                                          <p:attrName>style.visibility</p:attrName>
                                        </p:attrNameLst>
                                      </p:cBhvr>
                                      <p:to>
                                        <p:strVal val="visible"/>
                                      </p:to>
                                    </p:set>
                                    <p:anim calcmode="lin" valueType="num">
                                      <p:cBhvr additive="base">
                                        <p:cTn id="18"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6">
                                            <p:txEl>
                                              <p:pRg st="1" end="1"/>
                                            </p:txEl>
                                          </p:spTgt>
                                        </p:tgtEl>
                                        <p:attrNameLst>
                                          <p:attrName>style.visibility</p:attrName>
                                        </p:attrNameLst>
                                      </p:cBhvr>
                                      <p:to>
                                        <p:strVal val="visible"/>
                                      </p:to>
                                    </p:set>
                                    <p:anim calcmode="lin" valueType="num">
                                      <p:cBhvr additive="base">
                                        <p:cTn id="24"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6">
                                            <p:txEl>
                                              <p:pRg st="2" end="2"/>
                                            </p:txEl>
                                          </p:spTgt>
                                        </p:tgtEl>
                                        <p:attrNameLst>
                                          <p:attrName>style.visibility</p:attrName>
                                        </p:attrNameLst>
                                      </p:cBhvr>
                                      <p:to>
                                        <p:strVal val="visible"/>
                                      </p:to>
                                    </p:set>
                                    <p:anim calcmode="lin" valueType="num">
                                      <p:cBhvr additive="base">
                                        <p:cTn id="30"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nodeType="clickEffect">
                                  <p:stCondLst>
                                    <p:cond delay="0"/>
                                  </p:stCondLst>
                                  <p:childTnLst>
                                    <p:set>
                                      <p:cBhvr>
                                        <p:cTn id="35" dur="1" fill="hold">
                                          <p:stCondLst>
                                            <p:cond delay="0"/>
                                          </p:stCondLst>
                                        </p:cTn>
                                        <p:tgtEl>
                                          <p:spTgt spid="6">
                                            <p:txEl>
                                              <p:pRg st="3" end="3"/>
                                            </p:txEl>
                                          </p:spTgt>
                                        </p:tgtEl>
                                        <p:attrNameLst>
                                          <p:attrName>style.visibility</p:attrName>
                                        </p:attrNameLst>
                                      </p:cBhvr>
                                      <p:to>
                                        <p:strVal val="visible"/>
                                      </p:to>
                                    </p:set>
                                    <p:anim calcmode="lin" valueType="num">
                                      <p:cBhvr additive="base">
                                        <p:cTn id="36"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nodeType="clickEffect">
                                  <p:stCondLst>
                                    <p:cond delay="0"/>
                                  </p:stCondLst>
                                  <p:childTnLst>
                                    <p:set>
                                      <p:cBhvr>
                                        <p:cTn id="41" dur="1" fill="hold">
                                          <p:stCondLst>
                                            <p:cond delay="0"/>
                                          </p:stCondLst>
                                        </p:cTn>
                                        <p:tgtEl>
                                          <p:spTgt spid="6">
                                            <p:txEl>
                                              <p:pRg st="4" end="4"/>
                                            </p:txEl>
                                          </p:spTgt>
                                        </p:tgtEl>
                                        <p:attrNameLst>
                                          <p:attrName>style.visibility</p:attrName>
                                        </p:attrNameLst>
                                      </p:cBhvr>
                                      <p:to>
                                        <p:strVal val="visible"/>
                                      </p:to>
                                    </p:set>
                                    <p:anim calcmode="lin" valueType="num">
                                      <p:cBhvr additive="base">
                                        <p:cTn id="42"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nodeType="clickEffect">
                                  <p:stCondLst>
                                    <p:cond delay="0"/>
                                  </p:stCondLst>
                                  <p:childTnLst>
                                    <p:set>
                                      <p:cBhvr>
                                        <p:cTn id="47" dur="1" fill="hold">
                                          <p:stCondLst>
                                            <p:cond delay="0"/>
                                          </p:stCondLst>
                                        </p:cTn>
                                        <p:tgtEl>
                                          <p:spTgt spid="6">
                                            <p:txEl>
                                              <p:pRg st="5" end="5"/>
                                            </p:txEl>
                                          </p:spTgt>
                                        </p:tgtEl>
                                        <p:attrNameLst>
                                          <p:attrName>style.visibility</p:attrName>
                                        </p:attrNameLst>
                                      </p:cBhvr>
                                      <p:to>
                                        <p:strVal val="visible"/>
                                      </p:to>
                                    </p:set>
                                    <p:anim calcmode="lin" valueType="num">
                                      <p:cBhvr additive="base">
                                        <p:cTn id="48"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49" dur="500" fill="hold"/>
                                        <p:tgtEl>
                                          <p:spTgt spid="6">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6"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762000" y="1981200"/>
            <a:ext cx="8153399" cy="4038600"/>
          </a:xfrm>
          <a:prstGeom prst="rect">
            <a:avLst/>
          </a:prstGeom>
        </p:spPr>
        <p:style>
          <a:lnRef idx="1">
            <a:schemeClr val="accent2"/>
          </a:lnRef>
          <a:fillRef idx="2">
            <a:schemeClr val="accent2"/>
          </a:fillRef>
          <a:effectRef idx="1">
            <a:schemeClr val="accent2"/>
          </a:effectRef>
          <a:fontRef idx="minor">
            <a:schemeClr val="dk1"/>
          </a:fontRef>
        </p:style>
        <p:txBody>
          <a:bodyPr rtlCol="1" anchor="ctr"/>
          <a:lstStyle/>
          <a:p>
            <a:r>
              <a:rPr lang="ar-SA" sz="3200" dirty="0" smtClean="0">
                <a:solidFill>
                  <a:prstClr val="black"/>
                </a:solidFill>
              </a:rPr>
              <a:t>1- عرض بعض الاشياء المألوفة للطفل ثم تخبئه شيء وسؤاله عن الشيء المفقود .</a:t>
            </a:r>
          </a:p>
          <a:p>
            <a:r>
              <a:rPr lang="ar-SA" sz="3200" dirty="0" smtClean="0">
                <a:solidFill>
                  <a:prstClr val="black"/>
                </a:solidFill>
              </a:rPr>
              <a:t>2- عرض صورتان متشابهتان ويطلب ذكر الاختلاف بينهم .</a:t>
            </a:r>
          </a:p>
          <a:p>
            <a:r>
              <a:rPr lang="ar-SA" sz="3200" dirty="0" smtClean="0">
                <a:solidFill>
                  <a:prstClr val="black"/>
                </a:solidFill>
              </a:rPr>
              <a:t>3- التدريب على اعاده ترتيب صوره بنفس ترتيبها .</a:t>
            </a:r>
          </a:p>
          <a:p>
            <a:r>
              <a:rPr lang="ar-SA" sz="3200" dirty="0" smtClean="0">
                <a:solidFill>
                  <a:prstClr val="black"/>
                </a:solidFill>
              </a:rPr>
              <a:t>4- وصف تفاصيل صوره شاهدها الطفل .</a:t>
            </a:r>
            <a:endParaRPr lang="ar-SA" sz="3200" dirty="0">
              <a:solidFill>
                <a:prstClr val="black"/>
              </a:solidFill>
            </a:endParaRPr>
          </a:p>
          <a:p>
            <a:r>
              <a:rPr lang="ar-SA" sz="3200" dirty="0" smtClean="0">
                <a:solidFill>
                  <a:prstClr val="black"/>
                </a:solidFill>
              </a:rPr>
              <a:t>5- سؤال الطفل عن تفاصيل مشهد في فيلم الكارتون .</a:t>
            </a:r>
          </a:p>
          <a:p>
            <a:r>
              <a:rPr lang="ar-SA" sz="3200" dirty="0" smtClean="0">
                <a:solidFill>
                  <a:prstClr val="black"/>
                </a:solidFill>
              </a:rPr>
              <a:t>6- اعاده ترتبي بعض الادوات .</a:t>
            </a:r>
          </a:p>
        </p:txBody>
      </p:sp>
      <p:sp>
        <p:nvSpPr>
          <p:cNvPr id="4" name="مستطيل 3"/>
          <p:cNvSpPr/>
          <p:nvPr/>
        </p:nvSpPr>
        <p:spPr>
          <a:xfrm>
            <a:off x="3048000" y="304800"/>
            <a:ext cx="4343400" cy="1066800"/>
          </a:xfrm>
          <a:prstGeom prst="rect">
            <a:avLst/>
          </a:prstGeom>
        </p:spPr>
        <p:style>
          <a:lnRef idx="1">
            <a:schemeClr val="accent4"/>
          </a:lnRef>
          <a:fillRef idx="2">
            <a:schemeClr val="accent4"/>
          </a:fillRef>
          <a:effectRef idx="1">
            <a:schemeClr val="accent4"/>
          </a:effectRef>
          <a:fontRef idx="minor">
            <a:schemeClr val="dk1"/>
          </a:fontRef>
        </p:style>
        <p:txBody>
          <a:bodyPr rtlCol="1" anchor="ctr"/>
          <a:lstStyle/>
          <a:p>
            <a:pPr algn="ctr"/>
            <a:r>
              <a:rPr lang="ar-SA" b="1" dirty="0" smtClean="0">
                <a:solidFill>
                  <a:prstClr val="black"/>
                </a:solidFill>
              </a:rPr>
              <a:t>انشطه تحسين الذاكرة البصرية </a:t>
            </a:r>
            <a:endParaRPr lang="ar-SA" b="1" dirty="0">
              <a:solidFill>
                <a:prstClr val="black"/>
              </a:solidFill>
            </a:endParaRPr>
          </a:p>
        </p:txBody>
      </p:sp>
    </p:spTree>
    <p:extLst>
      <p:ext uri="{BB962C8B-B14F-4D97-AF65-F5344CB8AC3E}">
        <p14:creationId xmlns:p14="http://schemas.microsoft.com/office/powerpoint/2010/main" val="2327088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edge">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810000" y="381000"/>
            <a:ext cx="4722125" cy="609600"/>
          </a:xfrm>
          <a:solidFill>
            <a:schemeClr val="bg1"/>
          </a:solidFill>
        </p:spPr>
        <p:style>
          <a:lnRef idx="0">
            <a:schemeClr val="accent3"/>
          </a:lnRef>
          <a:fillRef idx="3">
            <a:schemeClr val="accent3"/>
          </a:fillRef>
          <a:effectRef idx="3">
            <a:schemeClr val="accent3"/>
          </a:effectRef>
          <a:fontRef idx="minor">
            <a:schemeClr val="lt1"/>
          </a:fontRef>
        </p:style>
        <p:txBody>
          <a:bodyPr>
            <a:noAutofit/>
          </a:bodyPr>
          <a:lstStyle/>
          <a:p>
            <a:r>
              <a:rPr lang="ar-SA" sz="4400" dirty="0" smtClean="0">
                <a:solidFill>
                  <a:srgbClr val="C00000"/>
                </a:solidFill>
                <a:effectLst>
                  <a:outerShdw blurRad="38100" dist="38100" dir="2700000" algn="tl">
                    <a:srgbClr val="000000">
                      <a:alpha val="43137"/>
                    </a:srgbClr>
                  </a:outerShdw>
                </a:effectLst>
                <a:cs typeface="Hesham Free" pitchFamily="2" charset="-78"/>
              </a:rPr>
              <a:t>انشطه تحسين التركيز البصري </a:t>
            </a:r>
            <a:endParaRPr lang="ar-SA" sz="4400" dirty="0">
              <a:solidFill>
                <a:srgbClr val="C00000"/>
              </a:solidFill>
              <a:effectLst>
                <a:outerShdw blurRad="38100" dist="38100" dir="2700000" algn="tl">
                  <a:srgbClr val="000000">
                    <a:alpha val="43137"/>
                  </a:srgbClr>
                </a:outerShdw>
              </a:effectLst>
              <a:cs typeface="Hesham Free" pitchFamily="2" charset="-78"/>
            </a:endParaRPr>
          </a:p>
        </p:txBody>
      </p:sp>
      <p:sp>
        <p:nvSpPr>
          <p:cNvPr id="15" name="وسيلة شرح على شكل سحابة 14"/>
          <p:cNvSpPr/>
          <p:nvPr/>
        </p:nvSpPr>
        <p:spPr>
          <a:xfrm>
            <a:off x="2133600" y="1079310"/>
            <a:ext cx="6139218" cy="4407090"/>
          </a:xfrm>
          <a:prstGeom prst="cloudCallout">
            <a:avLst>
              <a:gd name="adj1" fmla="val -30566"/>
              <a:gd name="adj2" fmla="val 61833"/>
            </a:avLst>
          </a:prstGeom>
          <a:solidFill>
            <a:schemeClr val="accent3">
              <a:lumMod val="40000"/>
              <a:lumOff val="6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3"/>
          </a:lnRef>
          <a:fillRef idx="2">
            <a:schemeClr val="accent3"/>
          </a:fillRef>
          <a:effectRef idx="1">
            <a:schemeClr val="accent3"/>
          </a:effectRef>
          <a:fontRef idx="minor">
            <a:schemeClr val="dk1"/>
          </a:fontRef>
        </p:style>
        <p:txBody>
          <a:bodyPr rtlCol="1" anchor="ctr"/>
          <a:lstStyle/>
          <a:p>
            <a:pPr algn="ctr"/>
            <a:r>
              <a:rPr lang="ar-SA" sz="2800" b="1" dirty="0" smtClean="0">
                <a:solidFill>
                  <a:srgbClr val="C00000"/>
                </a:solidFill>
                <a:effectLst>
                  <a:outerShdw blurRad="38100" dist="38100" dir="2700000" algn="tl">
                    <a:srgbClr val="000000">
                      <a:alpha val="43137"/>
                    </a:srgbClr>
                  </a:outerShdw>
                </a:effectLst>
                <a:cs typeface="Hesham Free" pitchFamily="2" charset="-78"/>
              </a:rPr>
              <a:t>1- استخدام السهم واللوحة التي تحتوي على ارقام او اشكال مختلفة .</a:t>
            </a:r>
          </a:p>
          <a:p>
            <a:pPr algn="ctr"/>
            <a:r>
              <a:rPr lang="ar-SA" sz="2800" b="1" dirty="0" smtClean="0">
                <a:solidFill>
                  <a:srgbClr val="C00000"/>
                </a:solidFill>
                <a:effectLst>
                  <a:outerShdw blurRad="38100" dist="38100" dir="2700000" algn="tl">
                    <a:srgbClr val="000000">
                      <a:alpha val="43137"/>
                    </a:srgbClr>
                  </a:outerShdw>
                </a:effectLst>
                <a:cs typeface="Hesham Free" pitchFamily="2" charset="-78"/>
              </a:rPr>
              <a:t>2- يمكن استخدام صندوق ويطلب من الطفل رمي اشياء في الصندوق .</a:t>
            </a:r>
          </a:p>
          <a:p>
            <a:pPr algn="ctr"/>
            <a:endParaRPr lang="ar-SA" sz="2800" b="1" dirty="0">
              <a:solidFill>
                <a:srgbClr val="C00000"/>
              </a:solidFill>
              <a:effectLst>
                <a:outerShdw blurRad="38100" dist="38100" dir="2700000" algn="tl">
                  <a:srgbClr val="000000">
                    <a:alpha val="43137"/>
                  </a:srgbClr>
                </a:outerShdw>
              </a:effectLst>
              <a:cs typeface="Hesham Free" pitchFamily="2" charset="-78"/>
            </a:endParaRPr>
          </a:p>
        </p:txBody>
      </p:sp>
      <p:pic>
        <p:nvPicPr>
          <p:cNvPr id="16" name="صورة 15" descr="https://encrypted-tbn1.gstatic.com/images?q=tbn:ANd9GcTnT3uVHQU4OqLF_CNG8f0iB8Wfs0RujdvfyXp6Cjdh_rDI8lYl"/>
          <p:cNvPicPr/>
          <p:nvPr/>
        </p:nvPicPr>
        <p:blipFill>
          <a:blip r:embed="rId2">
            <a:extLst>
              <a:ext uri="{28A0092B-C50C-407E-A947-70E740481C1C}">
                <a14:useLocalDpi xmlns:a14="http://schemas.microsoft.com/office/drawing/2010/main" val="0"/>
              </a:ext>
            </a:extLst>
          </a:blip>
          <a:srcRect/>
          <a:stretch>
            <a:fillRect/>
          </a:stretch>
        </p:blipFill>
        <p:spPr bwMode="auto">
          <a:xfrm>
            <a:off x="381000" y="4495800"/>
            <a:ext cx="1924050" cy="1981200"/>
          </a:xfrm>
          <a:prstGeom prst="rect">
            <a:avLst/>
          </a:prstGeom>
          <a:noFill/>
          <a:ln>
            <a:noFill/>
          </a:ln>
        </p:spPr>
      </p:pic>
    </p:spTree>
    <p:extLst>
      <p:ext uri="{BB962C8B-B14F-4D97-AF65-F5344CB8AC3E}">
        <p14:creationId xmlns:p14="http://schemas.microsoft.com/office/powerpoint/2010/main" val="7045175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ppt_x"/>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5"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305050" y="381000"/>
            <a:ext cx="6227075" cy="609600"/>
          </a:xfrm>
          <a:solidFill>
            <a:schemeClr val="bg1"/>
          </a:solidFill>
        </p:spPr>
        <p:style>
          <a:lnRef idx="0">
            <a:schemeClr val="accent3"/>
          </a:lnRef>
          <a:fillRef idx="3">
            <a:schemeClr val="accent3"/>
          </a:fillRef>
          <a:effectRef idx="3">
            <a:schemeClr val="accent3"/>
          </a:effectRef>
          <a:fontRef idx="minor">
            <a:schemeClr val="lt1"/>
          </a:fontRef>
        </p:style>
        <p:txBody>
          <a:bodyPr>
            <a:noAutofit/>
          </a:bodyPr>
          <a:lstStyle/>
          <a:p>
            <a:r>
              <a:rPr lang="ar-SA" sz="4000" u="sng" dirty="0" smtClean="0">
                <a:solidFill>
                  <a:srgbClr val="C00000"/>
                </a:solidFill>
                <a:effectLst>
                  <a:outerShdw blurRad="38100" dist="38100" dir="2700000" algn="tl">
                    <a:srgbClr val="000000">
                      <a:alpha val="43137"/>
                    </a:srgbClr>
                  </a:outerShdw>
                </a:effectLst>
                <a:cs typeface="Hesham Free" pitchFamily="2" charset="-78"/>
              </a:rPr>
              <a:t>انشطة لتنميه التمييز السمعي </a:t>
            </a:r>
            <a:endParaRPr lang="ar-SA" sz="4000" u="sng" dirty="0">
              <a:solidFill>
                <a:srgbClr val="C00000"/>
              </a:solidFill>
              <a:effectLst>
                <a:outerShdw blurRad="38100" dist="38100" dir="2700000" algn="tl">
                  <a:srgbClr val="000000">
                    <a:alpha val="43137"/>
                  </a:srgbClr>
                </a:outerShdw>
              </a:effectLst>
              <a:cs typeface="Hesham Free" pitchFamily="2" charset="-78"/>
            </a:endParaRPr>
          </a:p>
        </p:txBody>
      </p:sp>
      <p:sp>
        <p:nvSpPr>
          <p:cNvPr id="12" name="وسيلة شرح على شكل سحابة 11"/>
          <p:cNvSpPr/>
          <p:nvPr/>
        </p:nvSpPr>
        <p:spPr>
          <a:xfrm>
            <a:off x="2209800" y="4800600"/>
            <a:ext cx="4953000" cy="1812878"/>
          </a:xfrm>
          <a:prstGeom prst="cloudCallout">
            <a:avLst>
              <a:gd name="adj1" fmla="val -47285"/>
              <a:gd name="adj2" fmla="val 50455"/>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2"/>
          </a:lnRef>
          <a:fillRef idx="2">
            <a:schemeClr val="accent2"/>
          </a:fillRef>
          <a:effectRef idx="1">
            <a:schemeClr val="accent2"/>
          </a:effectRef>
          <a:fontRef idx="minor">
            <a:schemeClr val="dk1"/>
          </a:fontRef>
        </p:style>
        <p:txBody>
          <a:bodyPr rtlCol="1" anchor="ctr"/>
          <a:lstStyle/>
          <a:p>
            <a:pPr marL="342900" indent="-342900" algn="ctr">
              <a:buFontTx/>
              <a:buChar char="-"/>
            </a:pPr>
            <a:r>
              <a:rPr lang="ar-SA" sz="2400" b="1" dirty="0" smtClean="0">
                <a:solidFill>
                  <a:prstClr val="black"/>
                </a:solidFill>
                <a:effectLst>
                  <a:outerShdw blurRad="38100" dist="38100" dir="2700000" algn="tl">
                    <a:srgbClr val="000000">
                      <a:alpha val="43137"/>
                    </a:srgbClr>
                  </a:outerShdw>
                </a:effectLst>
                <a:cs typeface="Hesham Free" pitchFamily="2" charset="-78"/>
              </a:rPr>
              <a:t>اعطاء الطفل جمله خاطئة ويطلب منه تصحيحها  مثل ( انا اكتب بالقدم ) – </a:t>
            </a:r>
          </a:p>
          <a:p>
            <a:pPr marL="342900" indent="-342900" algn="ctr">
              <a:buFontTx/>
              <a:buChar char="-"/>
            </a:pPr>
            <a:r>
              <a:rPr lang="ar-SA" sz="2400" b="1" dirty="0" smtClean="0">
                <a:solidFill>
                  <a:prstClr val="black"/>
                </a:solidFill>
                <a:effectLst>
                  <a:outerShdw blurRad="38100" dist="38100" dir="2700000" algn="tl">
                    <a:srgbClr val="000000">
                      <a:alpha val="43137"/>
                    </a:srgbClr>
                  </a:outerShdw>
                </a:effectLst>
                <a:cs typeface="Hesham Free" pitchFamily="2" charset="-78"/>
              </a:rPr>
              <a:t>( انا امشط شعري بالشطب)</a:t>
            </a:r>
            <a:endParaRPr lang="ar-SA" sz="2400" b="1" dirty="0">
              <a:solidFill>
                <a:prstClr val="black"/>
              </a:solidFill>
              <a:effectLst>
                <a:outerShdw blurRad="38100" dist="38100" dir="2700000" algn="tl">
                  <a:srgbClr val="000000">
                    <a:alpha val="43137"/>
                  </a:srgbClr>
                </a:outerShdw>
              </a:effectLst>
              <a:cs typeface="Hesham Free" pitchFamily="2" charset="-78"/>
            </a:endParaRPr>
          </a:p>
        </p:txBody>
      </p:sp>
      <p:sp>
        <p:nvSpPr>
          <p:cNvPr id="14" name="وسيلة شرح على شكل سحابة 13"/>
          <p:cNvSpPr/>
          <p:nvPr/>
        </p:nvSpPr>
        <p:spPr>
          <a:xfrm>
            <a:off x="3429000" y="2971800"/>
            <a:ext cx="5108078" cy="1981200"/>
          </a:xfrm>
          <a:prstGeom prst="cloudCallout">
            <a:avLst>
              <a:gd name="adj1" fmla="val -66373"/>
              <a:gd name="adj2" fmla="val 23234"/>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1"/>
          </a:lnRef>
          <a:fillRef idx="2">
            <a:schemeClr val="accent1"/>
          </a:fillRef>
          <a:effectRef idx="1">
            <a:schemeClr val="accent1"/>
          </a:effectRef>
          <a:fontRef idx="minor">
            <a:schemeClr val="dk1"/>
          </a:fontRef>
        </p:style>
        <p:txBody>
          <a:bodyPr rtlCol="1" anchor="ctr"/>
          <a:lstStyle/>
          <a:p>
            <a:pPr algn="ctr"/>
            <a:r>
              <a:rPr lang="ar-SA" sz="2400" b="1" dirty="0" smtClean="0">
                <a:solidFill>
                  <a:srgbClr val="1F497D">
                    <a:lumMod val="50000"/>
                  </a:srgbClr>
                </a:solidFill>
                <a:effectLst>
                  <a:outerShdw blurRad="38100" dist="38100" dir="2700000" algn="tl">
                    <a:srgbClr val="000000">
                      <a:alpha val="43137"/>
                    </a:srgbClr>
                  </a:outerShdw>
                </a:effectLst>
                <a:cs typeface="Hesham Free" pitchFamily="2" charset="-78"/>
              </a:rPr>
              <a:t>مثل :قراءه اسماء او كلمات تختلف في الحروف مثل :جوز – لوز – نحله - نخله - </a:t>
            </a:r>
            <a:endParaRPr lang="ar-SA" sz="2400" b="1" dirty="0">
              <a:solidFill>
                <a:srgbClr val="1F497D">
                  <a:lumMod val="50000"/>
                </a:srgbClr>
              </a:solidFill>
              <a:effectLst>
                <a:outerShdw blurRad="38100" dist="38100" dir="2700000" algn="tl">
                  <a:srgbClr val="000000">
                    <a:alpha val="43137"/>
                  </a:srgbClr>
                </a:outerShdw>
              </a:effectLst>
              <a:cs typeface="Hesham Free" pitchFamily="2" charset="-78"/>
            </a:endParaRPr>
          </a:p>
        </p:txBody>
      </p:sp>
      <p:sp>
        <p:nvSpPr>
          <p:cNvPr id="15" name="وسيلة شرح على شكل سحابة 14"/>
          <p:cNvSpPr/>
          <p:nvPr/>
        </p:nvSpPr>
        <p:spPr>
          <a:xfrm>
            <a:off x="2209800" y="1079310"/>
            <a:ext cx="6705600" cy="2044890"/>
          </a:xfrm>
          <a:prstGeom prst="cloudCallout">
            <a:avLst>
              <a:gd name="adj1" fmla="val -30566"/>
              <a:gd name="adj2" fmla="val 61833"/>
            </a:avLst>
          </a:prstGeom>
          <a:solidFill>
            <a:schemeClr val="accent3">
              <a:lumMod val="40000"/>
              <a:lumOff val="6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3"/>
          </a:lnRef>
          <a:fillRef idx="2">
            <a:schemeClr val="accent3"/>
          </a:fillRef>
          <a:effectRef idx="1">
            <a:schemeClr val="accent3"/>
          </a:effectRef>
          <a:fontRef idx="minor">
            <a:schemeClr val="dk1"/>
          </a:fontRef>
        </p:style>
        <p:txBody>
          <a:bodyPr rtlCol="1" anchor="ctr"/>
          <a:lstStyle/>
          <a:p>
            <a:pPr algn="ctr"/>
            <a:r>
              <a:rPr lang="ar-SA" sz="2400" b="1" dirty="0" smtClean="0">
                <a:solidFill>
                  <a:srgbClr val="C00000"/>
                </a:solidFill>
                <a:effectLst>
                  <a:outerShdw blurRad="38100" dist="38100" dir="2700000" algn="tl">
                    <a:srgbClr val="000000">
                      <a:alpha val="43137"/>
                    </a:srgbClr>
                  </a:outerShdw>
                </a:effectLst>
                <a:cs typeface="Hesham Free" pitchFamily="2" charset="-78"/>
              </a:rPr>
              <a:t>يقصد بالتمييز السمعي قدره الطفل على التمييز بين اصوات اللغة العربية </a:t>
            </a:r>
            <a:endParaRPr lang="ar-SA" sz="2400" b="1" dirty="0">
              <a:solidFill>
                <a:srgbClr val="C00000"/>
              </a:solidFill>
              <a:effectLst>
                <a:outerShdw blurRad="38100" dist="38100" dir="2700000" algn="tl">
                  <a:srgbClr val="000000">
                    <a:alpha val="43137"/>
                  </a:srgbClr>
                </a:outerShdw>
              </a:effectLst>
              <a:cs typeface="Hesham Free" pitchFamily="2" charset="-78"/>
            </a:endParaRPr>
          </a:p>
        </p:txBody>
      </p:sp>
      <p:pic>
        <p:nvPicPr>
          <p:cNvPr id="16" name="صورة 15" descr="https://encrypted-tbn1.gstatic.com/images?q=tbn:ANd9GcTnT3uVHQU4OqLF_CNG8f0iB8Wfs0RujdvfyXp6Cjdh_rDI8lYl"/>
          <p:cNvPicPr/>
          <p:nvPr/>
        </p:nvPicPr>
        <p:blipFill>
          <a:blip r:embed="rId2">
            <a:extLst>
              <a:ext uri="{28A0092B-C50C-407E-A947-70E740481C1C}">
                <a14:useLocalDpi xmlns:a14="http://schemas.microsoft.com/office/drawing/2010/main" val="0"/>
              </a:ext>
            </a:extLst>
          </a:blip>
          <a:srcRect/>
          <a:stretch>
            <a:fillRect/>
          </a:stretch>
        </p:blipFill>
        <p:spPr bwMode="auto">
          <a:xfrm>
            <a:off x="381000" y="4495800"/>
            <a:ext cx="1924050" cy="1981200"/>
          </a:xfrm>
          <a:prstGeom prst="rect">
            <a:avLst/>
          </a:prstGeom>
          <a:noFill/>
          <a:ln>
            <a:noFill/>
          </a:ln>
        </p:spPr>
      </p:pic>
    </p:spTree>
    <p:extLst>
      <p:ext uri="{BB962C8B-B14F-4D97-AF65-F5344CB8AC3E}">
        <p14:creationId xmlns:p14="http://schemas.microsoft.com/office/powerpoint/2010/main" val="7045175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ppt_x"/>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additive="base">
                                        <p:cTn id="19" dur="500" fill="hold"/>
                                        <p:tgtEl>
                                          <p:spTgt spid="14"/>
                                        </p:tgtEl>
                                        <p:attrNameLst>
                                          <p:attrName>ppt_x</p:attrName>
                                        </p:attrNameLst>
                                      </p:cBhvr>
                                      <p:tavLst>
                                        <p:tav tm="0">
                                          <p:val>
                                            <p:strVal val="#ppt_x"/>
                                          </p:val>
                                        </p:tav>
                                        <p:tav tm="100000">
                                          <p:val>
                                            <p:strVal val="#ppt_x"/>
                                          </p:val>
                                        </p:tav>
                                      </p:tavLst>
                                    </p:anim>
                                    <p:anim calcmode="lin" valueType="num">
                                      <p:cBhvr additive="base">
                                        <p:cTn id="20"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additive="base">
                                        <p:cTn id="25" dur="500" fill="hold"/>
                                        <p:tgtEl>
                                          <p:spTgt spid="12"/>
                                        </p:tgtEl>
                                        <p:attrNameLst>
                                          <p:attrName>ppt_x</p:attrName>
                                        </p:attrNameLst>
                                      </p:cBhvr>
                                      <p:tavLst>
                                        <p:tav tm="0">
                                          <p:val>
                                            <p:strVal val="#ppt_x"/>
                                          </p:val>
                                        </p:tav>
                                        <p:tav tm="100000">
                                          <p:val>
                                            <p:strVal val="#ppt_x"/>
                                          </p:val>
                                        </p:tav>
                                      </p:tavLst>
                                    </p:anim>
                                    <p:anim calcmode="lin" valueType="num">
                                      <p:cBhvr additive="base">
                                        <p:cTn id="2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2" grpId="0" animBg="1"/>
      <p:bldP spid="14" grpId="0" animBg="1"/>
      <p:bldP spid="15"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762000" y="1981200"/>
            <a:ext cx="8153399" cy="4038600"/>
          </a:xfrm>
          <a:prstGeom prst="rect">
            <a:avLst/>
          </a:prstGeom>
        </p:spPr>
        <p:style>
          <a:lnRef idx="1">
            <a:schemeClr val="accent2"/>
          </a:lnRef>
          <a:fillRef idx="2">
            <a:schemeClr val="accent2"/>
          </a:fillRef>
          <a:effectRef idx="1">
            <a:schemeClr val="accent2"/>
          </a:effectRef>
          <a:fontRef idx="minor">
            <a:schemeClr val="dk1"/>
          </a:fontRef>
        </p:style>
        <p:txBody>
          <a:bodyPr rtlCol="1" anchor="ctr"/>
          <a:lstStyle/>
          <a:p>
            <a:pPr>
              <a:lnSpc>
                <a:spcPct val="150000"/>
              </a:lnSpc>
            </a:pPr>
            <a:r>
              <a:rPr lang="ar-SA" sz="3200" dirty="0" smtClean="0">
                <a:solidFill>
                  <a:prstClr val="black"/>
                </a:solidFill>
              </a:rPr>
              <a:t>1- فهم المهمة .</a:t>
            </a:r>
          </a:p>
          <a:p>
            <a:pPr>
              <a:lnSpc>
                <a:spcPct val="150000"/>
              </a:lnSpc>
            </a:pPr>
            <a:r>
              <a:rPr lang="ar-SA" sz="3200" dirty="0" smtClean="0">
                <a:solidFill>
                  <a:prstClr val="black"/>
                </a:solidFill>
              </a:rPr>
              <a:t>2- التدريب على ممارسه مكونات محددة .</a:t>
            </a:r>
          </a:p>
          <a:p>
            <a:pPr>
              <a:lnSpc>
                <a:spcPct val="150000"/>
              </a:lnSpc>
            </a:pPr>
            <a:r>
              <a:rPr lang="ar-SA" sz="3200" dirty="0" smtClean="0">
                <a:solidFill>
                  <a:prstClr val="black"/>
                </a:solidFill>
              </a:rPr>
              <a:t>3- التزويد بالتغذية الراجعة .</a:t>
            </a:r>
          </a:p>
          <a:p>
            <a:pPr>
              <a:lnSpc>
                <a:spcPct val="150000"/>
              </a:lnSpc>
            </a:pPr>
            <a:r>
              <a:rPr lang="ar-SA" sz="3200" dirty="0" smtClean="0">
                <a:solidFill>
                  <a:prstClr val="black"/>
                </a:solidFill>
              </a:rPr>
              <a:t>4- التدريب على الاداء في اوضاع مختلفة .</a:t>
            </a:r>
          </a:p>
          <a:p>
            <a:pPr>
              <a:lnSpc>
                <a:spcPct val="150000"/>
              </a:lnSpc>
            </a:pPr>
            <a:r>
              <a:rPr lang="ar-SA" sz="3200" dirty="0" smtClean="0">
                <a:solidFill>
                  <a:prstClr val="black"/>
                </a:solidFill>
              </a:rPr>
              <a:t>5- المواظبة على ممارسه الاداء الحركي .</a:t>
            </a:r>
          </a:p>
        </p:txBody>
      </p:sp>
      <p:sp>
        <p:nvSpPr>
          <p:cNvPr id="4" name="مستطيل 3"/>
          <p:cNvSpPr/>
          <p:nvPr/>
        </p:nvSpPr>
        <p:spPr>
          <a:xfrm>
            <a:off x="3048000" y="304800"/>
            <a:ext cx="4343400" cy="1066800"/>
          </a:xfrm>
          <a:prstGeom prst="rect">
            <a:avLst/>
          </a:prstGeom>
        </p:spPr>
        <p:style>
          <a:lnRef idx="1">
            <a:schemeClr val="accent4"/>
          </a:lnRef>
          <a:fillRef idx="2">
            <a:schemeClr val="accent4"/>
          </a:fillRef>
          <a:effectRef idx="1">
            <a:schemeClr val="accent4"/>
          </a:effectRef>
          <a:fontRef idx="minor">
            <a:schemeClr val="dk1"/>
          </a:fontRef>
        </p:style>
        <p:txBody>
          <a:bodyPr rtlCol="1" anchor="ctr"/>
          <a:lstStyle/>
          <a:p>
            <a:pPr algn="ctr"/>
            <a:r>
              <a:rPr lang="ar-SA" sz="2400" b="1" dirty="0" smtClean="0">
                <a:solidFill>
                  <a:prstClr val="black"/>
                </a:solidFill>
              </a:rPr>
              <a:t>لتحسين الادراك الحركي </a:t>
            </a:r>
            <a:endParaRPr lang="ar-SA" sz="2400" b="1" dirty="0">
              <a:solidFill>
                <a:prstClr val="black"/>
              </a:solidFill>
            </a:endParaRPr>
          </a:p>
        </p:txBody>
      </p:sp>
    </p:spTree>
    <p:extLst>
      <p:ext uri="{BB962C8B-B14F-4D97-AF65-F5344CB8AC3E}">
        <p14:creationId xmlns:p14="http://schemas.microsoft.com/office/powerpoint/2010/main" val="37513517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edge">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وسيلة شرح على شكل سحابة 11"/>
          <p:cNvSpPr/>
          <p:nvPr/>
        </p:nvSpPr>
        <p:spPr>
          <a:xfrm>
            <a:off x="2379260" y="4800600"/>
            <a:ext cx="4953000" cy="1812878"/>
          </a:xfrm>
          <a:prstGeom prst="cloudCallout">
            <a:avLst>
              <a:gd name="adj1" fmla="val -47285"/>
              <a:gd name="adj2" fmla="val 50455"/>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2"/>
          </a:lnRef>
          <a:fillRef idx="2">
            <a:schemeClr val="accent2"/>
          </a:fillRef>
          <a:effectRef idx="1">
            <a:schemeClr val="accent2"/>
          </a:effectRef>
          <a:fontRef idx="minor">
            <a:schemeClr val="dk1"/>
          </a:fontRef>
        </p:style>
        <p:txBody>
          <a:bodyPr rtlCol="1" anchor="ctr"/>
          <a:lstStyle/>
          <a:p>
            <a:pPr algn="ctr"/>
            <a:r>
              <a:rPr lang="ar-SA" sz="2800" b="1" dirty="0" smtClean="0">
                <a:effectLst>
                  <a:outerShdw blurRad="38100" dist="38100" dir="2700000" algn="tl">
                    <a:srgbClr val="000000">
                      <a:alpha val="43137"/>
                    </a:srgbClr>
                  </a:outerShdw>
                </a:effectLst>
                <a:cs typeface="Hesham Free" pitchFamily="2" charset="-78"/>
              </a:rPr>
              <a:t>ان الادراك يقع في موقع متوسط بين العمليات الحسيه والعمليات المعرفية </a:t>
            </a:r>
            <a:endParaRPr lang="ar-SA" sz="2800" b="1" dirty="0">
              <a:effectLst>
                <a:outerShdw blurRad="38100" dist="38100" dir="2700000" algn="tl">
                  <a:srgbClr val="000000">
                    <a:alpha val="43137"/>
                  </a:srgbClr>
                </a:outerShdw>
              </a:effectLst>
              <a:cs typeface="Hesham Free" pitchFamily="2" charset="-78"/>
            </a:endParaRPr>
          </a:p>
        </p:txBody>
      </p:sp>
      <p:sp>
        <p:nvSpPr>
          <p:cNvPr id="14" name="وسيلة شرح على شكل سحابة 13"/>
          <p:cNvSpPr/>
          <p:nvPr/>
        </p:nvSpPr>
        <p:spPr>
          <a:xfrm>
            <a:off x="3747448" y="2819400"/>
            <a:ext cx="5257800" cy="2209800"/>
          </a:xfrm>
          <a:prstGeom prst="cloudCallout">
            <a:avLst>
              <a:gd name="adj1" fmla="val -63777"/>
              <a:gd name="adj2" fmla="val 36821"/>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1"/>
          </a:lnRef>
          <a:fillRef idx="2">
            <a:schemeClr val="accent1"/>
          </a:fillRef>
          <a:effectRef idx="1">
            <a:schemeClr val="accent1"/>
          </a:effectRef>
          <a:fontRef idx="minor">
            <a:schemeClr val="dk1"/>
          </a:fontRef>
        </p:style>
        <p:txBody>
          <a:bodyPr rtlCol="1" anchor="ctr"/>
          <a:lstStyle/>
          <a:p>
            <a:pPr algn="ctr"/>
            <a:r>
              <a:rPr lang="ar-SA" sz="3200" b="1" dirty="0" smtClean="0">
                <a:effectLst>
                  <a:outerShdw blurRad="38100" dist="38100" dir="2700000" algn="tl">
                    <a:srgbClr val="000000">
                      <a:alpha val="43137"/>
                    </a:srgbClr>
                  </a:outerShdw>
                </a:effectLst>
                <a:cs typeface="Hesham Free" pitchFamily="2" charset="-78"/>
              </a:rPr>
              <a:t>الادراك يعد واحد من اكثر وأهم العمليات النفسية  التي في ضوئها يقوم التعلم .</a:t>
            </a:r>
            <a:endParaRPr lang="ar-SA" sz="3200" b="1" dirty="0">
              <a:effectLst>
                <a:outerShdw blurRad="38100" dist="38100" dir="2700000" algn="tl">
                  <a:srgbClr val="000000">
                    <a:alpha val="43137"/>
                  </a:srgbClr>
                </a:outerShdw>
              </a:effectLst>
              <a:cs typeface="Hesham Free" pitchFamily="2" charset="-78"/>
            </a:endParaRPr>
          </a:p>
        </p:txBody>
      </p:sp>
      <p:sp>
        <p:nvSpPr>
          <p:cNvPr id="15" name="وسيلة شرح على شكل سحابة 14"/>
          <p:cNvSpPr/>
          <p:nvPr/>
        </p:nvSpPr>
        <p:spPr>
          <a:xfrm>
            <a:off x="685800" y="228600"/>
            <a:ext cx="6646460" cy="2959290"/>
          </a:xfrm>
          <a:prstGeom prst="cloudCallout">
            <a:avLst>
              <a:gd name="adj1" fmla="val -30566"/>
              <a:gd name="adj2" fmla="val 61833"/>
            </a:avLst>
          </a:prstGeom>
          <a:solidFill>
            <a:schemeClr val="accent3">
              <a:lumMod val="40000"/>
              <a:lumOff val="6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3"/>
          </a:lnRef>
          <a:fillRef idx="2">
            <a:schemeClr val="accent3"/>
          </a:fillRef>
          <a:effectRef idx="1">
            <a:schemeClr val="accent3"/>
          </a:effectRef>
          <a:fontRef idx="minor">
            <a:schemeClr val="dk1"/>
          </a:fontRef>
        </p:style>
        <p:txBody>
          <a:bodyPr rtlCol="1" anchor="ctr"/>
          <a:lstStyle/>
          <a:p>
            <a:pPr algn="ctr"/>
            <a:r>
              <a:rPr lang="ar-SA" sz="2400" b="1" dirty="0" smtClean="0">
                <a:effectLst>
                  <a:outerShdw blurRad="38100" dist="38100" dir="2700000" algn="tl">
                    <a:srgbClr val="000000">
                      <a:alpha val="43137"/>
                    </a:srgbClr>
                  </a:outerShdw>
                </a:effectLst>
                <a:cs typeface="Hesham Free" pitchFamily="2" charset="-78"/>
              </a:rPr>
              <a:t>عمليه تعلم الطفل لا تحدث فجأة في سن الخامسة او السادسة فالطفل خلال سنوات ما قبل المدرسة يكتسب كميه هائلة من المعلومات والقدرات المتطلبة للتعلم الاكاديمي فيما بعد وهو يستخدم هذه المهارات في تسهيل عمليه الادراك وفى الاصغاء ومهاراته وفى توسيع الذاكرة والتفكير ثم يتعلم ان يفهم ويستخدم اللغة . </a:t>
            </a:r>
            <a:endParaRPr lang="ar-SA" sz="2400" b="1" dirty="0">
              <a:effectLst>
                <a:outerShdw blurRad="38100" dist="38100" dir="2700000" algn="tl">
                  <a:srgbClr val="000000">
                    <a:alpha val="43137"/>
                  </a:srgbClr>
                </a:outerShdw>
              </a:effectLst>
              <a:cs typeface="Hesham Free" pitchFamily="2" charset="-78"/>
            </a:endParaRPr>
          </a:p>
        </p:txBody>
      </p:sp>
      <p:pic>
        <p:nvPicPr>
          <p:cNvPr id="9" name="صورة 8" descr="http://1.bp.blogspot.com/-wpjPTza8TuM/T6aPS7cwryI/AAAAAAAAABg/O0yHnAIA3V4/s200/brain-cogs%5B1%5D.jpg"/>
          <p:cNvPicPr/>
          <p:nvPr/>
        </p:nvPicPr>
        <p:blipFill>
          <a:blip r:embed="rId2">
            <a:extLst>
              <a:ext uri="{28A0092B-C50C-407E-A947-70E740481C1C}">
                <a14:useLocalDpi xmlns:a14="http://schemas.microsoft.com/office/drawing/2010/main" val="0"/>
              </a:ext>
            </a:extLst>
          </a:blip>
          <a:srcRect/>
          <a:stretch>
            <a:fillRect/>
          </a:stretch>
        </p:blipFill>
        <p:spPr bwMode="auto">
          <a:xfrm>
            <a:off x="152400" y="4191000"/>
            <a:ext cx="1981200" cy="2422478"/>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additive="base">
                                        <p:cTn id="7" dur="500" fill="hold"/>
                                        <p:tgtEl>
                                          <p:spTgt spid="15"/>
                                        </p:tgtEl>
                                        <p:attrNameLst>
                                          <p:attrName>ppt_x</p:attrName>
                                        </p:attrNameLst>
                                      </p:cBhvr>
                                      <p:tavLst>
                                        <p:tav tm="0">
                                          <p:val>
                                            <p:strVal val="#ppt_x"/>
                                          </p:val>
                                        </p:tav>
                                        <p:tav tm="100000">
                                          <p:val>
                                            <p:strVal val="#ppt_x"/>
                                          </p:val>
                                        </p:tav>
                                      </p:tavLst>
                                    </p:anim>
                                    <p:anim calcmode="lin" valueType="num">
                                      <p:cBhvr additive="base">
                                        <p:cTn id="8"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additive="base">
                                        <p:cTn id="13" dur="500" fill="hold"/>
                                        <p:tgtEl>
                                          <p:spTgt spid="14"/>
                                        </p:tgtEl>
                                        <p:attrNameLst>
                                          <p:attrName>ppt_x</p:attrName>
                                        </p:attrNameLst>
                                      </p:cBhvr>
                                      <p:tavLst>
                                        <p:tav tm="0">
                                          <p:val>
                                            <p:strVal val="#ppt_x"/>
                                          </p:val>
                                        </p:tav>
                                        <p:tav tm="100000">
                                          <p:val>
                                            <p:strVal val="#ppt_x"/>
                                          </p:val>
                                        </p:tav>
                                      </p:tavLst>
                                    </p:anim>
                                    <p:anim calcmode="lin" valueType="num">
                                      <p:cBhvr additive="base">
                                        <p:cTn id="1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500" fill="hold"/>
                                        <p:tgtEl>
                                          <p:spTgt spid="12"/>
                                        </p:tgtEl>
                                        <p:attrNameLst>
                                          <p:attrName>ppt_x</p:attrName>
                                        </p:attrNameLst>
                                      </p:cBhvr>
                                      <p:tavLst>
                                        <p:tav tm="0">
                                          <p:val>
                                            <p:strVal val="#ppt_x"/>
                                          </p:val>
                                        </p:tav>
                                        <p:tav tm="100000">
                                          <p:val>
                                            <p:strVal val="#ppt_x"/>
                                          </p:val>
                                        </p:tav>
                                      </p:tavLst>
                                    </p:anim>
                                    <p:anim calcmode="lin" valueType="num">
                                      <p:cBhvr additive="base">
                                        <p:cTn id="2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4" grpId="0" animBg="1"/>
      <p:bldP spid="1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ctrTitle"/>
          </p:nvPr>
        </p:nvSpPr>
        <p:spPr>
          <a:xfrm>
            <a:off x="838200" y="457201"/>
            <a:ext cx="7772400" cy="838200"/>
          </a:xfrm>
          <a:solidFill>
            <a:schemeClr val="accent3">
              <a:lumMod val="40000"/>
              <a:lumOff val="6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ormAutofit fontScale="90000"/>
            <a:scene3d>
              <a:camera prst="orthographicFront"/>
              <a:lightRig rig="flat" dir="tl">
                <a:rot lat="0" lon="0" rev="6600000"/>
              </a:lightRig>
            </a:scene3d>
            <a:sp3d extrusionH="25400" contourW="8890">
              <a:bevelT w="38100" h="31750"/>
              <a:contourClr>
                <a:schemeClr val="accent2">
                  <a:shade val="75000"/>
                </a:schemeClr>
              </a:contourClr>
            </a:sp3d>
          </a:bodyPr>
          <a:lstStyle/>
          <a:p>
            <a:r>
              <a:rPr lang="ar-SA"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موقع الادراك من العمليات الحسيه المعرفية</a:t>
            </a:r>
            <a:endParaRPr lang="ar-SA"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 name="مستطيل 5"/>
          <p:cNvSpPr/>
          <p:nvPr/>
        </p:nvSpPr>
        <p:spPr>
          <a:xfrm>
            <a:off x="6901218" y="2209800"/>
            <a:ext cx="1676400" cy="685800"/>
          </a:xfrm>
          <a:prstGeom prst="rect">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2"/>
          </a:lnRef>
          <a:fillRef idx="2">
            <a:schemeClr val="accent2"/>
          </a:fillRef>
          <a:effectRef idx="1">
            <a:schemeClr val="accent2"/>
          </a:effectRef>
          <a:fontRef idx="minor">
            <a:schemeClr val="dk1"/>
          </a:fontRef>
        </p:style>
        <p:txBody>
          <a:bodyPr rtlCol="1" anchor="ctr"/>
          <a:lstStyle/>
          <a:p>
            <a:pPr algn="ctr"/>
            <a:r>
              <a:rPr lang="ar-SA" sz="3200" b="1" dirty="0" smtClean="0"/>
              <a:t>الابصار</a:t>
            </a:r>
            <a:endParaRPr lang="ar-SA" sz="3200" b="1" dirty="0"/>
          </a:p>
        </p:txBody>
      </p:sp>
      <p:sp>
        <p:nvSpPr>
          <p:cNvPr id="7" name="مستطيل 6"/>
          <p:cNvSpPr/>
          <p:nvPr/>
        </p:nvSpPr>
        <p:spPr>
          <a:xfrm>
            <a:off x="6901218" y="3124200"/>
            <a:ext cx="1676400" cy="685800"/>
          </a:xfrm>
          <a:prstGeom prst="rect">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2"/>
          </a:lnRef>
          <a:fillRef idx="2">
            <a:schemeClr val="accent2"/>
          </a:fillRef>
          <a:effectRef idx="1">
            <a:schemeClr val="accent2"/>
          </a:effectRef>
          <a:fontRef idx="minor">
            <a:schemeClr val="dk1"/>
          </a:fontRef>
        </p:style>
        <p:txBody>
          <a:bodyPr rtlCol="1" anchor="ctr"/>
          <a:lstStyle/>
          <a:p>
            <a:pPr algn="ctr"/>
            <a:r>
              <a:rPr lang="ar-SA" sz="3600" b="1" dirty="0" smtClean="0"/>
              <a:t>السمع</a:t>
            </a:r>
            <a:endParaRPr lang="ar-SA" sz="3600" b="1" dirty="0"/>
          </a:p>
        </p:txBody>
      </p:sp>
      <p:sp>
        <p:nvSpPr>
          <p:cNvPr id="8" name="مستطيل 7"/>
          <p:cNvSpPr/>
          <p:nvPr/>
        </p:nvSpPr>
        <p:spPr>
          <a:xfrm>
            <a:off x="6914866" y="3962400"/>
            <a:ext cx="1676400" cy="685800"/>
          </a:xfrm>
          <a:prstGeom prst="rect">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2"/>
          </a:lnRef>
          <a:fillRef idx="2">
            <a:schemeClr val="accent2"/>
          </a:fillRef>
          <a:effectRef idx="1">
            <a:schemeClr val="accent2"/>
          </a:effectRef>
          <a:fontRef idx="minor">
            <a:schemeClr val="dk1"/>
          </a:fontRef>
        </p:style>
        <p:txBody>
          <a:bodyPr rtlCol="1" anchor="ctr"/>
          <a:lstStyle/>
          <a:p>
            <a:pPr algn="ctr"/>
            <a:r>
              <a:rPr lang="ar-SA" sz="3600" b="1" dirty="0" smtClean="0"/>
              <a:t>اللمس</a:t>
            </a:r>
            <a:endParaRPr lang="ar-SA" sz="3600" b="1" dirty="0"/>
          </a:p>
        </p:txBody>
      </p:sp>
      <p:sp>
        <p:nvSpPr>
          <p:cNvPr id="9" name="مستطيل 8"/>
          <p:cNvSpPr/>
          <p:nvPr/>
        </p:nvSpPr>
        <p:spPr>
          <a:xfrm>
            <a:off x="6934200" y="4800600"/>
            <a:ext cx="1676400" cy="685800"/>
          </a:xfrm>
          <a:prstGeom prst="rect">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2"/>
          </a:lnRef>
          <a:fillRef idx="2">
            <a:schemeClr val="accent2"/>
          </a:fillRef>
          <a:effectRef idx="1">
            <a:schemeClr val="accent2"/>
          </a:effectRef>
          <a:fontRef idx="minor">
            <a:schemeClr val="dk1"/>
          </a:fontRef>
        </p:style>
        <p:txBody>
          <a:bodyPr rtlCol="1" anchor="ctr"/>
          <a:lstStyle/>
          <a:p>
            <a:pPr algn="ctr"/>
            <a:r>
              <a:rPr lang="ar-SA" sz="3600" b="1" dirty="0" smtClean="0"/>
              <a:t>التذوق</a:t>
            </a:r>
            <a:endParaRPr lang="ar-SA" sz="3600" b="1" dirty="0"/>
          </a:p>
        </p:txBody>
      </p:sp>
      <p:sp>
        <p:nvSpPr>
          <p:cNvPr id="10" name="مستطيل 9"/>
          <p:cNvSpPr/>
          <p:nvPr/>
        </p:nvSpPr>
        <p:spPr>
          <a:xfrm>
            <a:off x="6935337" y="5715000"/>
            <a:ext cx="1676400" cy="685800"/>
          </a:xfrm>
          <a:prstGeom prst="rect">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2"/>
          </a:lnRef>
          <a:fillRef idx="2">
            <a:schemeClr val="accent2"/>
          </a:fillRef>
          <a:effectRef idx="1">
            <a:schemeClr val="accent2"/>
          </a:effectRef>
          <a:fontRef idx="minor">
            <a:schemeClr val="dk1"/>
          </a:fontRef>
        </p:style>
        <p:txBody>
          <a:bodyPr rtlCol="1" anchor="ctr"/>
          <a:lstStyle/>
          <a:p>
            <a:pPr algn="ctr"/>
            <a:r>
              <a:rPr lang="ar-SA" sz="3600" b="1" dirty="0" smtClean="0"/>
              <a:t>الشم</a:t>
            </a:r>
            <a:endParaRPr lang="ar-SA" sz="3600" b="1" dirty="0"/>
          </a:p>
        </p:txBody>
      </p:sp>
      <p:sp>
        <p:nvSpPr>
          <p:cNvPr id="11" name="سهم إلى اليسار 10"/>
          <p:cNvSpPr/>
          <p:nvPr/>
        </p:nvSpPr>
        <p:spPr>
          <a:xfrm>
            <a:off x="5638800" y="4062984"/>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2" name="مستطيل 11"/>
          <p:cNvSpPr/>
          <p:nvPr/>
        </p:nvSpPr>
        <p:spPr>
          <a:xfrm>
            <a:off x="3810000" y="3941292"/>
            <a:ext cx="1676400" cy="685800"/>
          </a:xfrm>
          <a:prstGeom prst="rect">
            <a:avLst/>
          </a:prstGeom>
        </p:spPr>
        <p:style>
          <a:lnRef idx="0">
            <a:schemeClr val="accent3"/>
          </a:lnRef>
          <a:fillRef idx="3">
            <a:schemeClr val="accent3"/>
          </a:fillRef>
          <a:effectRef idx="3">
            <a:schemeClr val="accent3"/>
          </a:effectRef>
          <a:fontRef idx="minor">
            <a:schemeClr val="lt1"/>
          </a:fontRef>
        </p:style>
        <p:txBody>
          <a:bodyPr rtlCol="1" anchor="ctr"/>
          <a:lstStyle/>
          <a:p>
            <a:pPr algn="ctr"/>
            <a:r>
              <a:rPr lang="ar-SA" sz="3600" b="1" dirty="0" smtClean="0">
                <a:solidFill>
                  <a:srgbClr val="C00000"/>
                </a:solidFill>
              </a:rPr>
              <a:t>الادراك</a:t>
            </a:r>
            <a:endParaRPr lang="ar-SA" sz="3600" b="1" dirty="0">
              <a:solidFill>
                <a:srgbClr val="C00000"/>
              </a:solidFill>
            </a:endParaRPr>
          </a:p>
        </p:txBody>
      </p:sp>
      <p:sp>
        <p:nvSpPr>
          <p:cNvPr id="13" name="سهم إلى اليسار 12"/>
          <p:cNvSpPr/>
          <p:nvPr/>
        </p:nvSpPr>
        <p:spPr>
          <a:xfrm>
            <a:off x="2667000" y="4041876"/>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4" name="مستطيل 13"/>
          <p:cNvSpPr/>
          <p:nvPr/>
        </p:nvSpPr>
        <p:spPr>
          <a:xfrm>
            <a:off x="685800" y="2209800"/>
            <a:ext cx="1676400" cy="685800"/>
          </a:xfrm>
          <a:prstGeom prst="rect">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1"/>
          </a:lnRef>
          <a:fillRef idx="2">
            <a:schemeClr val="accent1"/>
          </a:fillRef>
          <a:effectRef idx="1">
            <a:schemeClr val="accent1"/>
          </a:effectRef>
          <a:fontRef idx="minor">
            <a:schemeClr val="dk1"/>
          </a:fontRef>
        </p:style>
        <p:txBody>
          <a:bodyPr rtlCol="1" anchor="ctr"/>
          <a:lstStyle/>
          <a:p>
            <a:pPr algn="ctr"/>
            <a:r>
              <a:rPr lang="ar-SA" sz="3200" b="1" dirty="0" smtClean="0"/>
              <a:t>التذكر </a:t>
            </a:r>
            <a:endParaRPr lang="ar-SA" sz="3200" b="1" dirty="0"/>
          </a:p>
        </p:txBody>
      </p:sp>
      <p:sp>
        <p:nvSpPr>
          <p:cNvPr id="15" name="مستطيل 14"/>
          <p:cNvSpPr/>
          <p:nvPr/>
        </p:nvSpPr>
        <p:spPr>
          <a:xfrm>
            <a:off x="685800" y="3056530"/>
            <a:ext cx="1676400" cy="685800"/>
          </a:xfrm>
          <a:prstGeom prst="rect">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1"/>
          </a:lnRef>
          <a:fillRef idx="2">
            <a:schemeClr val="accent1"/>
          </a:fillRef>
          <a:effectRef idx="1">
            <a:schemeClr val="accent1"/>
          </a:effectRef>
          <a:fontRef idx="minor">
            <a:schemeClr val="dk1"/>
          </a:fontRef>
        </p:style>
        <p:txBody>
          <a:bodyPr rtlCol="1" anchor="ctr"/>
          <a:lstStyle/>
          <a:p>
            <a:pPr algn="ctr"/>
            <a:r>
              <a:rPr lang="ar-SA" sz="3200" b="1" dirty="0" smtClean="0"/>
              <a:t>التفكير</a:t>
            </a:r>
            <a:endParaRPr lang="ar-SA" sz="3200" b="1" dirty="0"/>
          </a:p>
        </p:txBody>
      </p:sp>
      <p:sp>
        <p:nvSpPr>
          <p:cNvPr id="16" name="مستطيل 15"/>
          <p:cNvSpPr/>
          <p:nvPr/>
        </p:nvSpPr>
        <p:spPr>
          <a:xfrm>
            <a:off x="685800" y="4800600"/>
            <a:ext cx="1676400" cy="685800"/>
          </a:xfrm>
          <a:prstGeom prst="rect">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1"/>
          </a:lnRef>
          <a:fillRef idx="2">
            <a:schemeClr val="accent1"/>
          </a:fillRef>
          <a:effectRef idx="1">
            <a:schemeClr val="accent1"/>
          </a:effectRef>
          <a:fontRef idx="minor">
            <a:schemeClr val="dk1"/>
          </a:fontRef>
        </p:style>
        <p:txBody>
          <a:bodyPr rtlCol="1" anchor="ctr"/>
          <a:lstStyle/>
          <a:p>
            <a:pPr algn="ctr"/>
            <a:r>
              <a:rPr lang="ar-SA" sz="3200" b="1" dirty="0" smtClean="0"/>
              <a:t>الابداع</a:t>
            </a:r>
            <a:endParaRPr lang="ar-SA" sz="3200" b="1" dirty="0"/>
          </a:p>
        </p:txBody>
      </p:sp>
      <p:sp>
        <p:nvSpPr>
          <p:cNvPr id="17" name="مستطيل 16"/>
          <p:cNvSpPr/>
          <p:nvPr/>
        </p:nvSpPr>
        <p:spPr>
          <a:xfrm>
            <a:off x="685800" y="3941292"/>
            <a:ext cx="1676400" cy="685800"/>
          </a:xfrm>
          <a:prstGeom prst="rect">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1"/>
          </a:lnRef>
          <a:fillRef idx="2">
            <a:schemeClr val="accent1"/>
          </a:fillRef>
          <a:effectRef idx="1">
            <a:schemeClr val="accent1"/>
          </a:effectRef>
          <a:fontRef idx="minor">
            <a:schemeClr val="dk1"/>
          </a:fontRef>
        </p:style>
        <p:txBody>
          <a:bodyPr rtlCol="1" anchor="ctr"/>
          <a:lstStyle/>
          <a:p>
            <a:pPr algn="ctr"/>
            <a:r>
              <a:rPr lang="ar-SA" sz="3200" b="1" dirty="0" smtClean="0"/>
              <a:t>التعلم</a:t>
            </a:r>
            <a:endParaRPr lang="ar-SA" sz="3200" b="1" dirty="0"/>
          </a:p>
        </p:txBody>
      </p:sp>
      <p:sp>
        <p:nvSpPr>
          <p:cNvPr id="18" name="مستطيل 17"/>
          <p:cNvSpPr/>
          <p:nvPr/>
        </p:nvSpPr>
        <p:spPr>
          <a:xfrm>
            <a:off x="707409" y="5715000"/>
            <a:ext cx="1676400" cy="685800"/>
          </a:xfrm>
          <a:prstGeom prst="rect">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1"/>
          </a:lnRef>
          <a:fillRef idx="2">
            <a:schemeClr val="accent1"/>
          </a:fillRef>
          <a:effectRef idx="1">
            <a:schemeClr val="accent1"/>
          </a:effectRef>
          <a:fontRef idx="minor">
            <a:schemeClr val="dk1"/>
          </a:fontRef>
        </p:style>
        <p:txBody>
          <a:bodyPr rtlCol="1" anchor="ctr"/>
          <a:lstStyle/>
          <a:p>
            <a:pPr algn="ctr"/>
            <a:r>
              <a:rPr lang="ar-SA" sz="2400" b="1" dirty="0" smtClean="0"/>
              <a:t>تجهيز المعلومات </a:t>
            </a:r>
            <a:endParaRPr lang="ar-SA" sz="2400" b="1" dirty="0"/>
          </a:p>
        </p:txBody>
      </p:sp>
    </p:spTree>
    <p:extLst>
      <p:ext uri="{BB962C8B-B14F-4D97-AF65-F5344CB8AC3E}">
        <p14:creationId xmlns:p14="http://schemas.microsoft.com/office/powerpoint/2010/main" val="28587062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1000"/>
                                        <p:tgtEl>
                                          <p:spTgt spid="7"/>
                                        </p:tgtEl>
                                      </p:cBhvr>
                                    </p:animEffect>
                                    <p:anim calcmode="lin" valueType="num">
                                      <p:cBhvr>
                                        <p:cTn id="15" dur="1000" fill="hold"/>
                                        <p:tgtEl>
                                          <p:spTgt spid="7"/>
                                        </p:tgtEl>
                                        <p:attrNameLst>
                                          <p:attrName>ppt_x</p:attrName>
                                        </p:attrNameLst>
                                      </p:cBhvr>
                                      <p:tavLst>
                                        <p:tav tm="0">
                                          <p:val>
                                            <p:strVal val="#ppt_x"/>
                                          </p:val>
                                        </p:tav>
                                        <p:tav tm="100000">
                                          <p:val>
                                            <p:strVal val="#ppt_x"/>
                                          </p:val>
                                        </p:tav>
                                      </p:tavLst>
                                    </p:anim>
                                    <p:anim calcmode="lin" valueType="num">
                                      <p:cBhvr>
                                        <p:cTn id="1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1000"/>
                                        <p:tgtEl>
                                          <p:spTgt spid="8"/>
                                        </p:tgtEl>
                                      </p:cBhvr>
                                    </p:animEffect>
                                    <p:anim calcmode="lin" valueType="num">
                                      <p:cBhvr>
                                        <p:cTn id="22" dur="1000" fill="hold"/>
                                        <p:tgtEl>
                                          <p:spTgt spid="8"/>
                                        </p:tgtEl>
                                        <p:attrNameLst>
                                          <p:attrName>ppt_x</p:attrName>
                                        </p:attrNameLst>
                                      </p:cBhvr>
                                      <p:tavLst>
                                        <p:tav tm="0">
                                          <p:val>
                                            <p:strVal val="#ppt_x"/>
                                          </p:val>
                                        </p:tav>
                                        <p:tav tm="100000">
                                          <p:val>
                                            <p:strVal val="#ppt_x"/>
                                          </p:val>
                                        </p:tav>
                                      </p:tavLst>
                                    </p:anim>
                                    <p:anim calcmode="lin" valueType="num">
                                      <p:cBhvr>
                                        <p:cTn id="23"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fade">
                                      <p:cBhvr>
                                        <p:cTn id="28" dur="1000"/>
                                        <p:tgtEl>
                                          <p:spTgt spid="9"/>
                                        </p:tgtEl>
                                      </p:cBhvr>
                                    </p:animEffect>
                                    <p:anim calcmode="lin" valueType="num">
                                      <p:cBhvr>
                                        <p:cTn id="29" dur="1000" fill="hold"/>
                                        <p:tgtEl>
                                          <p:spTgt spid="9"/>
                                        </p:tgtEl>
                                        <p:attrNameLst>
                                          <p:attrName>ppt_x</p:attrName>
                                        </p:attrNameLst>
                                      </p:cBhvr>
                                      <p:tavLst>
                                        <p:tav tm="0">
                                          <p:val>
                                            <p:strVal val="#ppt_x"/>
                                          </p:val>
                                        </p:tav>
                                        <p:tav tm="100000">
                                          <p:val>
                                            <p:strVal val="#ppt_x"/>
                                          </p:val>
                                        </p:tav>
                                      </p:tavLst>
                                    </p:anim>
                                    <p:anim calcmode="lin" valueType="num">
                                      <p:cBhvr>
                                        <p:cTn id="30"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animEffect transition="in" filter="fade">
                                      <p:cBhvr>
                                        <p:cTn id="35" dur="1000"/>
                                        <p:tgtEl>
                                          <p:spTgt spid="10"/>
                                        </p:tgtEl>
                                      </p:cBhvr>
                                    </p:animEffect>
                                    <p:anim calcmode="lin" valueType="num">
                                      <p:cBhvr>
                                        <p:cTn id="36" dur="1000" fill="hold"/>
                                        <p:tgtEl>
                                          <p:spTgt spid="10"/>
                                        </p:tgtEl>
                                        <p:attrNameLst>
                                          <p:attrName>ppt_x</p:attrName>
                                        </p:attrNameLst>
                                      </p:cBhvr>
                                      <p:tavLst>
                                        <p:tav tm="0">
                                          <p:val>
                                            <p:strVal val="#ppt_x"/>
                                          </p:val>
                                        </p:tav>
                                        <p:tav tm="100000">
                                          <p:val>
                                            <p:strVal val="#ppt_x"/>
                                          </p:val>
                                        </p:tav>
                                      </p:tavLst>
                                    </p:anim>
                                    <p:anim calcmode="lin" valueType="num">
                                      <p:cBhvr>
                                        <p:cTn id="37"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12"/>
                                        </p:tgtEl>
                                        <p:attrNameLst>
                                          <p:attrName>style.visibility</p:attrName>
                                        </p:attrNameLst>
                                      </p:cBhvr>
                                      <p:to>
                                        <p:strVal val="visible"/>
                                      </p:to>
                                    </p:set>
                                    <p:animEffect transition="in" filter="fade">
                                      <p:cBhvr>
                                        <p:cTn id="42" dur="1000"/>
                                        <p:tgtEl>
                                          <p:spTgt spid="12"/>
                                        </p:tgtEl>
                                      </p:cBhvr>
                                    </p:animEffect>
                                    <p:anim calcmode="lin" valueType="num">
                                      <p:cBhvr>
                                        <p:cTn id="43" dur="1000" fill="hold"/>
                                        <p:tgtEl>
                                          <p:spTgt spid="12"/>
                                        </p:tgtEl>
                                        <p:attrNameLst>
                                          <p:attrName>ppt_x</p:attrName>
                                        </p:attrNameLst>
                                      </p:cBhvr>
                                      <p:tavLst>
                                        <p:tav tm="0">
                                          <p:val>
                                            <p:strVal val="#ppt_x"/>
                                          </p:val>
                                        </p:tav>
                                        <p:tav tm="100000">
                                          <p:val>
                                            <p:strVal val="#ppt_x"/>
                                          </p:val>
                                        </p:tav>
                                      </p:tavLst>
                                    </p:anim>
                                    <p:anim calcmode="lin" valueType="num">
                                      <p:cBhvr>
                                        <p:cTn id="44"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14"/>
                                        </p:tgtEl>
                                        <p:attrNameLst>
                                          <p:attrName>style.visibility</p:attrName>
                                        </p:attrNameLst>
                                      </p:cBhvr>
                                      <p:to>
                                        <p:strVal val="visible"/>
                                      </p:to>
                                    </p:set>
                                    <p:animEffect transition="in" filter="fade">
                                      <p:cBhvr>
                                        <p:cTn id="49" dur="1000"/>
                                        <p:tgtEl>
                                          <p:spTgt spid="14"/>
                                        </p:tgtEl>
                                      </p:cBhvr>
                                    </p:animEffect>
                                    <p:anim calcmode="lin" valueType="num">
                                      <p:cBhvr>
                                        <p:cTn id="50" dur="1000" fill="hold"/>
                                        <p:tgtEl>
                                          <p:spTgt spid="14"/>
                                        </p:tgtEl>
                                        <p:attrNameLst>
                                          <p:attrName>ppt_x</p:attrName>
                                        </p:attrNameLst>
                                      </p:cBhvr>
                                      <p:tavLst>
                                        <p:tav tm="0">
                                          <p:val>
                                            <p:strVal val="#ppt_x"/>
                                          </p:val>
                                        </p:tav>
                                        <p:tav tm="100000">
                                          <p:val>
                                            <p:strVal val="#ppt_x"/>
                                          </p:val>
                                        </p:tav>
                                      </p:tavLst>
                                    </p:anim>
                                    <p:anim calcmode="lin" valueType="num">
                                      <p:cBhvr>
                                        <p:cTn id="51"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15"/>
                                        </p:tgtEl>
                                        <p:attrNameLst>
                                          <p:attrName>style.visibility</p:attrName>
                                        </p:attrNameLst>
                                      </p:cBhvr>
                                      <p:to>
                                        <p:strVal val="visible"/>
                                      </p:to>
                                    </p:set>
                                    <p:animEffect transition="in" filter="fade">
                                      <p:cBhvr>
                                        <p:cTn id="56" dur="1000"/>
                                        <p:tgtEl>
                                          <p:spTgt spid="15"/>
                                        </p:tgtEl>
                                      </p:cBhvr>
                                    </p:animEffect>
                                    <p:anim calcmode="lin" valueType="num">
                                      <p:cBhvr>
                                        <p:cTn id="57" dur="1000" fill="hold"/>
                                        <p:tgtEl>
                                          <p:spTgt spid="15"/>
                                        </p:tgtEl>
                                        <p:attrNameLst>
                                          <p:attrName>ppt_x</p:attrName>
                                        </p:attrNameLst>
                                      </p:cBhvr>
                                      <p:tavLst>
                                        <p:tav tm="0">
                                          <p:val>
                                            <p:strVal val="#ppt_x"/>
                                          </p:val>
                                        </p:tav>
                                        <p:tav tm="100000">
                                          <p:val>
                                            <p:strVal val="#ppt_x"/>
                                          </p:val>
                                        </p:tav>
                                      </p:tavLst>
                                    </p:anim>
                                    <p:anim calcmode="lin" valueType="num">
                                      <p:cBhvr>
                                        <p:cTn id="58"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grpId="0" nodeType="clickEffect">
                                  <p:stCondLst>
                                    <p:cond delay="0"/>
                                  </p:stCondLst>
                                  <p:childTnLst>
                                    <p:set>
                                      <p:cBhvr>
                                        <p:cTn id="62" dur="1" fill="hold">
                                          <p:stCondLst>
                                            <p:cond delay="0"/>
                                          </p:stCondLst>
                                        </p:cTn>
                                        <p:tgtEl>
                                          <p:spTgt spid="17"/>
                                        </p:tgtEl>
                                        <p:attrNameLst>
                                          <p:attrName>style.visibility</p:attrName>
                                        </p:attrNameLst>
                                      </p:cBhvr>
                                      <p:to>
                                        <p:strVal val="visible"/>
                                      </p:to>
                                    </p:set>
                                    <p:anim calcmode="lin" valueType="num">
                                      <p:cBhvr additive="base">
                                        <p:cTn id="63" dur="500" fill="hold"/>
                                        <p:tgtEl>
                                          <p:spTgt spid="17"/>
                                        </p:tgtEl>
                                        <p:attrNameLst>
                                          <p:attrName>ppt_x</p:attrName>
                                        </p:attrNameLst>
                                      </p:cBhvr>
                                      <p:tavLst>
                                        <p:tav tm="0">
                                          <p:val>
                                            <p:strVal val="#ppt_x"/>
                                          </p:val>
                                        </p:tav>
                                        <p:tav tm="100000">
                                          <p:val>
                                            <p:strVal val="#ppt_x"/>
                                          </p:val>
                                        </p:tav>
                                      </p:tavLst>
                                    </p:anim>
                                    <p:anim calcmode="lin" valueType="num">
                                      <p:cBhvr additive="base">
                                        <p:cTn id="6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42" presetClass="entr" presetSubtype="0" fill="hold" grpId="0" nodeType="clickEffect">
                                  <p:stCondLst>
                                    <p:cond delay="0"/>
                                  </p:stCondLst>
                                  <p:childTnLst>
                                    <p:set>
                                      <p:cBhvr>
                                        <p:cTn id="68" dur="1" fill="hold">
                                          <p:stCondLst>
                                            <p:cond delay="0"/>
                                          </p:stCondLst>
                                        </p:cTn>
                                        <p:tgtEl>
                                          <p:spTgt spid="16"/>
                                        </p:tgtEl>
                                        <p:attrNameLst>
                                          <p:attrName>style.visibility</p:attrName>
                                        </p:attrNameLst>
                                      </p:cBhvr>
                                      <p:to>
                                        <p:strVal val="visible"/>
                                      </p:to>
                                    </p:set>
                                    <p:animEffect transition="in" filter="fade">
                                      <p:cBhvr>
                                        <p:cTn id="69" dur="1000"/>
                                        <p:tgtEl>
                                          <p:spTgt spid="16"/>
                                        </p:tgtEl>
                                      </p:cBhvr>
                                    </p:animEffect>
                                    <p:anim calcmode="lin" valueType="num">
                                      <p:cBhvr>
                                        <p:cTn id="70" dur="1000" fill="hold"/>
                                        <p:tgtEl>
                                          <p:spTgt spid="16"/>
                                        </p:tgtEl>
                                        <p:attrNameLst>
                                          <p:attrName>ppt_x</p:attrName>
                                        </p:attrNameLst>
                                      </p:cBhvr>
                                      <p:tavLst>
                                        <p:tav tm="0">
                                          <p:val>
                                            <p:strVal val="#ppt_x"/>
                                          </p:val>
                                        </p:tav>
                                        <p:tav tm="100000">
                                          <p:val>
                                            <p:strVal val="#ppt_x"/>
                                          </p:val>
                                        </p:tav>
                                      </p:tavLst>
                                    </p:anim>
                                    <p:anim calcmode="lin" valueType="num">
                                      <p:cBhvr>
                                        <p:cTn id="71"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72" fill="hold">
                      <p:stCondLst>
                        <p:cond delay="indefinite"/>
                      </p:stCondLst>
                      <p:childTnLst>
                        <p:par>
                          <p:cTn id="73" fill="hold">
                            <p:stCondLst>
                              <p:cond delay="0"/>
                            </p:stCondLst>
                            <p:childTnLst>
                              <p:par>
                                <p:cTn id="74" presetID="42" presetClass="entr" presetSubtype="0" fill="hold" grpId="0" nodeType="clickEffect">
                                  <p:stCondLst>
                                    <p:cond delay="0"/>
                                  </p:stCondLst>
                                  <p:childTnLst>
                                    <p:set>
                                      <p:cBhvr>
                                        <p:cTn id="75" dur="1" fill="hold">
                                          <p:stCondLst>
                                            <p:cond delay="0"/>
                                          </p:stCondLst>
                                        </p:cTn>
                                        <p:tgtEl>
                                          <p:spTgt spid="18"/>
                                        </p:tgtEl>
                                        <p:attrNameLst>
                                          <p:attrName>style.visibility</p:attrName>
                                        </p:attrNameLst>
                                      </p:cBhvr>
                                      <p:to>
                                        <p:strVal val="visible"/>
                                      </p:to>
                                    </p:set>
                                    <p:animEffect transition="in" filter="fade">
                                      <p:cBhvr>
                                        <p:cTn id="76" dur="1000"/>
                                        <p:tgtEl>
                                          <p:spTgt spid="18"/>
                                        </p:tgtEl>
                                      </p:cBhvr>
                                    </p:animEffect>
                                    <p:anim calcmode="lin" valueType="num">
                                      <p:cBhvr>
                                        <p:cTn id="77" dur="1000" fill="hold"/>
                                        <p:tgtEl>
                                          <p:spTgt spid="18"/>
                                        </p:tgtEl>
                                        <p:attrNameLst>
                                          <p:attrName>ppt_x</p:attrName>
                                        </p:attrNameLst>
                                      </p:cBhvr>
                                      <p:tavLst>
                                        <p:tav tm="0">
                                          <p:val>
                                            <p:strVal val="#ppt_x"/>
                                          </p:val>
                                        </p:tav>
                                        <p:tav tm="100000">
                                          <p:val>
                                            <p:strVal val="#ppt_x"/>
                                          </p:val>
                                        </p:tav>
                                      </p:tavLst>
                                    </p:anim>
                                    <p:anim calcmode="lin" valueType="num">
                                      <p:cBhvr>
                                        <p:cTn id="78"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42" presetClass="entr" presetSubtype="0" fill="hold" grpId="0" nodeType="clickEffect">
                                  <p:stCondLst>
                                    <p:cond delay="0"/>
                                  </p:stCondLst>
                                  <p:childTnLst>
                                    <p:set>
                                      <p:cBhvr>
                                        <p:cTn id="82" dur="1" fill="hold">
                                          <p:stCondLst>
                                            <p:cond delay="0"/>
                                          </p:stCondLst>
                                        </p:cTn>
                                        <p:tgtEl>
                                          <p:spTgt spid="11"/>
                                        </p:tgtEl>
                                        <p:attrNameLst>
                                          <p:attrName>style.visibility</p:attrName>
                                        </p:attrNameLst>
                                      </p:cBhvr>
                                      <p:to>
                                        <p:strVal val="visible"/>
                                      </p:to>
                                    </p:set>
                                    <p:animEffect transition="in" filter="fade">
                                      <p:cBhvr>
                                        <p:cTn id="83" dur="1000"/>
                                        <p:tgtEl>
                                          <p:spTgt spid="11"/>
                                        </p:tgtEl>
                                      </p:cBhvr>
                                    </p:animEffect>
                                    <p:anim calcmode="lin" valueType="num">
                                      <p:cBhvr>
                                        <p:cTn id="84" dur="1000" fill="hold"/>
                                        <p:tgtEl>
                                          <p:spTgt spid="11"/>
                                        </p:tgtEl>
                                        <p:attrNameLst>
                                          <p:attrName>ppt_x</p:attrName>
                                        </p:attrNameLst>
                                      </p:cBhvr>
                                      <p:tavLst>
                                        <p:tav tm="0">
                                          <p:val>
                                            <p:strVal val="#ppt_x"/>
                                          </p:val>
                                        </p:tav>
                                        <p:tav tm="100000">
                                          <p:val>
                                            <p:strVal val="#ppt_x"/>
                                          </p:val>
                                        </p:tav>
                                      </p:tavLst>
                                    </p:anim>
                                    <p:anim calcmode="lin" valueType="num">
                                      <p:cBhvr>
                                        <p:cTn id="85"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86" fill="hold">
                      <p:stCondLst>
                        <p:cond delay="indefinite"/>
                      </p:stCondLst>
                      <p:childTnLst>
                        <p:par>
                          <p:cTn id="87" fill="hold">
                            <p:stCondLst>
                              <p:cond delay="0"/>
                            </p:stCondLst>
                            <p:childTnLst>
                              <p:par>
                                <p:cTn id="88" presetID="42" presetClass="entr" presetSubtype="0" fill="hold" grpId="0" nodeType="clickEffect">
                                  <p:stCondLst>
                                    <p:cond delay="0"/>
                                  </p:stCondLst>
                                  <p:childTnLst>
                                    <p:set>
                                      <p:cBhvr>
                                        <p:cTn id="89" dur="1" fill="hold">
                                          <p:stCondLst>
                                            <p:cond delay="0"/>
                                          </p:stCondLst>
                                        </p:cTn>
                                        <p:tgtEl>
                                          <p:spTgt spid="13"/>
                                        </p:tgtEl>
                                        <p:attrNameLst>
                                          <p:attrName>style.visibility</p:attrName>
                                        </p:attrNameLst>
                                      </p:cBhvr>
                                      <p:to>
                                        <p:strVal val="visible"/>
                                      </p:to>
                                    </p:set>
                                    <p:animEffect transition="in" filter="fade">
                                      <p:cBhvr>
                                        <p:cTn id="90" dur="1000"/>
                                        <p:tgtEl>
                                          <p:spTgt spid="13"/>
                                        </p:tgtEl>
                                      </p:cBhvr>
                                    </p:animEffect>
                                    <p:anim calcmode="lin" valueType="num">
                                      <p:cBhvr>
                                        <p:cTn id="91" dur="1000" fill="hold"/>
                                        <p:tgtEl>
                                          <p:spTgt spid="13"/>
                                        </p:tgtEl>
                                        <p:attrNameLst>
                                          <p:attrName>ppt_x</p:attrName>
                                        </p:attrNameLst>
                                      </p:cBhvr>
                                      <p:tavLst>
                                        <p:tav tm="0">
                                          <p:val>
                                            <p:strVal val="#ppt_x"/>
                                          </p:val>
                                        </p:tav>
                                        <p:tav tm="100000">
                                          <p:val>
                                            <p:strVal val="#ppt_x"/>
                                          </p:val>
                                        </p:tav>
                                      </p:tavLst>
                                    </p:anim>
                                    <p:anim calcmode="lin" valueType="num">
                                      <p:cBhvr>
                                        <p:cTn id="92"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743803" y="304800"/>
            <a:ext cx="7772400" cy="685799"/>
          </a:xfrm>
        </p:spPr>
        <p:style>
          <a:lnRef idx="1">
            <a:schemeClr val="accent1"/>
          </a:lnRef>
          <a:fillRef idx="3">
            <a:schemeClr val="accent1"/>
          </a:fillRef>
          <a:effectRef idx="2">
            <a:schemeClr val="accent1"/>
          </a:effectRef>
          <a:fontRef idx="minor">
            <a:schemeClr val="lt1"/>
          </a:fontRef>
        </p:style>
        <p:txBody>
          <a:bodyPr>
            <a:normAutofit fontScale="90000"/>
          </a:bodyPr>
          <a:lstStyle/>
          <a:p>
            <a:r>
              <a:rPr lang="ar-SA" sz="8000" b="1" dirty="0" smtClean="0">
                <a:solidFill>
                  <a:srgbClr val="FFFF00"/>
                </a:solidFill>
                <a:effectLst>
                  <a:outerShdw blurRad="38100" dist="38100" dir="2700000" algn="tl">
                    <a:srgbClr val="000000">
                      <a:alpha val="43137"/>
                    </a:srgbClr>
                  </a:outerShdw>
                </a:effectLst>
                <a:cs typeface="Hesham Free" pitchFamily="2" charset="-78"/>
              </a:rPr>
              <a:t>تعريف الادراك </a:t>
            </a:r>
            <a:endParaRPr lang="ar-SA" sz="8000" b="1" dirty="0">
              <a:solidFill>
                <a:srgbClr val="FFFF00"/>
              </a:solidFill>
              <a:effectLst>
                <a:outerShdw blurRad="38100" dist="38100" dir="2700000" algn="tl">
                  <a:srgbClr val="000000">
                    <a:alpha val="43137"/>
                  </a:srgbClr>
                </a:outerShdw>
              </a:effectLst>
              <a:cs typeface="Hesham Free" pitchFamily="2" charset="-78"/>
            </a:endParaRPr>
          </a:p>
        </p:txBody>
      </p:sp>
      <p:sp>
        <p:nvSpPr>
          <p:cNvPr id="4" name="مستطيل مستدير الزوايا 3"/>
          <p:cNvSpPr/>
          <p:nvPr/>
        </p:nvSpPr>
        <p:spPr>
          <a:xfrm>
            <a:off x="990600" y="1219200"/>
            <a:ext cx="7696200" cy="1752600"/>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ar-SA" sz="3200" b="1" dirty="0" smtClean="0">
                <a:effectLst/>
              </a:rPr>
              <a:t>الادراك هو تلك العملية التي يتم من خلالها التعرف على المعلومات الحسيه وتفسيرها سواء كانت هذه المثيرات بصريه او سمعيه او لمسيه </a:t>
            </a:r>
            <a:endParaRPr lang="ar-SA" sz="3200" b="1" dirty="0">
              <a:effectLst/>
            </a:endParaRPr>
          </a:p>
        </p:txBody>
      </p:sp>
      <p:sp>
        <p:nvSpPr>
          <p:cNvPr id="5" name="مستطيل مستدير الزوايا 4"/>
          <p:cNvSpPr/>
          <p:nvPr/>
        </p:nvSpPr>
        <p:spPr>
          <a:xfrm>
            <a:off x="800100" y="3276600"/>
            <a:ext cx="8077200" cy="1295400"/>
          </a:xfrm>
          <a:prstGeom prst="roundRect">
            <a:avLst/>
          </a:prstGeom>
        </p:spPr>
        <p:style>
          <a:lnRef idx="2">
            <a:schemeClr val="accent3"/>
          </a:lnRef>
          <a:fillRef idx="1">
            <a:schemeClr val="lt1"/>
          </a:fillRef>
          <a:effectRef idx="0">
            <a:schemeClr val="accent3"/>
          </a:effectRef>
          <a:fontRef idx="minor">
            <a:schemeClr val="dk1"/>
          </a:fontRef>
        </p:style>
        <p:txBody>
          <a:bodyPr rtlCol="1" anchor="ctr"/>
          <a:lstStyle/>
          <a:p>
            <a:pPr algn="ctr"/>
            <a:r>
              <a:rPr lang="ar-SA" sz="3200" b="1" dirty="0" smtClean="0">
                <a:effectLst/>
              </a:rPr>
              <a:t>انه قدره ذهنيه تعمل على تنظيم وتفسير للمدخلات البيئية التي نستقبلها من خلال الاحاسيس .</a:t>
            </a:r>
            <a:endParaRPr lang="ar-SA" sz="3200" b="1" dirty="0">
              <a:effectLst/>
            </a:endParaRPr>
          </a:p>
        </p:txBody>
      </p:sp>
      <p:sp>
        <p:nvSpPr>
          <p:cNvPr id="7" name="مستطيل مستدير الزوايا 6"/>
          <p:cNvSpPr/>
          <p:nvPr/>
        </p:nvSpPr>
        <p:spPr>
          <a:xfrm>
            <a:off x="770530" y="4800600"/>
            <a:ext cx="8095397" cy="1580866"/>
          </a:xfrm>
          <a:prstGeom prst="roundRect">
            <a:avLst/>
          </a:prstGeom>
        </p:spPr>
        <p:style>
          <a:lnRef idx="2">
            <a:schemeClr val="accent2"/>
          </a:lnRef>
          <a:fillRef idx="1">
            <a:schemeClr val="lt1"/>
          </a:fillRef>
          <a:effectRef idx="0">
            <a:schemeClr val="accent2"/>
          </a:effectRef>
          <a:fontRef idx="minor">
            <a:schemeClr val="dk1"/>
          </a:fontRef>
        </p:style>
        <p:txBody>
          <a:bodyPr rtlCol="1" anchor="ctr"/>
          <a:lstStyle/>
          <a:p>
            <a:pPr algn="ctr"/>
            <a:r>
              <a:rPr lang="ar-SA" sz="3200" b="1" dirty="0">
                <a:solidFill>
                  <a:srgbClr val="C00000"/>
                </a:solidFill>
              </a:rPr>
              <a:t>هو أن يعي الإنسان ما حوله من الأشياء والأحداث باستخدام </a:t>
            </a:r>
            <a:r>
              <a:rPr lang="ar-SA" sz="3200" b="1" dirty="0" smtClean="0">
                <a:solidFill>
                  <a:srgbClr val="C00000"/>
                </a:solidFill>
              </a:rPr>
              <a:t>الحواس. أي ان الادراك يتبع الاحساس </a:t>
            </a:r>
            <a:endParaRPr lang="ar-SA" sz="3200" b="1" dirty="0">
              <a:solidFill>
                <a:srgbClr val="C00000"/>
              </a:solidFill>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edge">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additive="base">
                                        <p:cTn id="17" dur="500" fill="hold"/>
                                        <p:tgtEl>
                                          <p:spTgt spid="7"/>
                                        </p:tgtEl>
                                        <p:attrNameLst>
                                          <p:attrName>ppt_x</p:attrName>
                                        </p:attrNameLst>
                                      </p:cBhvr>
                                      <p:tavLst>
                                        <p:tav tm="0">
                                          <p:val>
                                            <p:strVal val="#ppt_x"/>
                                          </p:val>
                                        </p:tav>
                                        <p:tav tm="100000">
                                          <p:val>
                                            <p:strVal val="#ppt_x"/>
                                          </p:val>
                                        </p:tav>
                                      </p:tavLst>
                                    </p:anim>
                                    <p:anim calcmode="lin" valueType="num">
                                      <p:cBhvr additive="base">
                                        <p:cTn id="1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81000" y="2286000"/>
            <a:ext cx="8229600" cy="1143000"/>
          </a:xfrm>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r>
              <a:rPr lang="ar-SA"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ما هو الفرق بين الاحساس والادراك ؟</a:t>
            </a:r>
            <a:endParaRPr lang="ar-SA"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وسيلة شرح على شكل سحابة 4"/>
          <p:cNvSpPr/>
          <p:nvPr/>
        </p:nvSpPr>
        <p:spPr>
          <a:xfrm>
            <a:off x="1676400" y="3352800"/>
            <a:ext cx="6781800" cy="2743200"/>
          </a:xfrm>
          <a:prstGeom prst="cloudCallout">
            <a:avLst/>
          </a:prstGeom>
          <a:effectLst>
            <a:innerShdw blurRad="63500" dist="50800" dir="16200000">
              <a:prstClr val="black">
                <a:alpha val="50000"/>
              </a:prstClr>
            </a:innerShdw>
          </a:effectLst>
        </p:spPr>
        <p:style>
          <a:lnRef idx="3">
            <a:schemeClr val="lt1"/>
          </a:lnRef>
          <a:fillRef idx="1">
            <a:schemeClr val="accent3"/>
          </a:fillRef>
          <a:effectRef idx="1">
            <a:schemeClr val="accent3"/>
          </a:effectRef>
          <a:fontRef idx="minor">
            <a:schemeClr val="lt1"/>
          </a:fontRef>
        </p:style>
        <p:txBody>
          <a:bodyPr rtlCol="1" anchor="ctr"/>
          <a:lstStyle/>
          <a:p>
            <a:pPr algn="ctr"/>
            <a:r>
              <a:rPr lang="ar-SA" sz="3200" b="1" dirty="0" smtClean="0">
                <a:solidFill>
                  <a:srgbClr val="FFFF00"/>
                </a:solidFill>
                <a:effectLst/>
              </a:rPr>
              <a:t>ويعتبر الاحساس عمليه فسيولوجية اما الادراك عمليه سيكولوجيه </a:t>
            </a:r>
            <a:endParaRPr lang="ar-SA" sz="3200" b="1" dirty="0">
              <a:solidFill>
                <a:srgbClr val="FFFF00"/>
              </a:solidFill>
              <a:effectLst/>
            </a:endParaRPr>
          </a:p>
        </p:txBody>
      </p:sp>
      <p:sp>
        <p:nvSpPr>
          <p:cNvPr id="6" name="وسيلة شرح على شكل سحابة 5"/>
          <p:cNvSpPr/>
          <p:nvPr/>
        </p:nvSpPr>
        <p:spPr>
          <a:xfrm>
            <a:off x="990600" y="381000"/>
            <a:ext cx="7467600" cy="2590800"/>
          </a:xfrm>
          <a:prstGeom prst="cloudCallout">
            <a:avLst/>
          </a:prstGeom>
        </p:spPr>
        <p:style>
          <a:lnRef idx="3">
            <a:schemeClr val="lt1"/>
          </a:lnRef>
          <a:fillRef idx="1">
            <a:schemeClr val="accent2"/>
          </a:fillRef>
          <a:effectRef idx="1">
            <a:schemeClr val="accent2"/>
          </a:effectRef>
          <a:fontRef idx="minor">
            <a:schemeClr val="lt1"/>
          </a:fontRef>
        </p:style>
        <p:txBody>
          <a:bodyPr rtlCol="1" anchor="ctr"/>
          <a:lstStyle/>
          <a:p>
            <a:pPr algn="ctr"/>
            <a:r>
              <a:rPr lang="ar-SA" sz="2400" b="1" dirty="0" smtClean="0">
                <a:effectLst/>
              </a:rPr>
              <a:t>الادراك بذلك يمثل عمليه تنظيميه للمثيرات الحسيه المستلمة ،وتفسيرها بحيث تشكل معني </a:t>
            </a:r>
          </a:p>
          <a:p>
            <a:pPr algn="ctr"/>
            <a:r>
              <a:rPr lang="ar-SA" sz="2400" b="1" dirty="0" smtClean="0"/>
              <a:t>ويحدث الادراك عاده نتيجة تعاون اكثر من حاسة واحده في ان واحد </a:t>
            </a:r>
          </a:p>
        </p:txBody>
      </p:sp>
    </p:spTree>
    <p:extLst>
      <p:ext uri="{BB962C8B-B14F-4D97-AF65-F5344CB8AC3E}">
        <p14:creationId xmlns:p14="http://schemas.microsoft.com/office/powerpoint/2010/main" val="508436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5800" y="273050"/>
            <a:ext cx="8001000" cy="5853113"/>
          </a:xfrm>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pPr marL="0" indent="0">
              <a:buNone/>
            </a:pPr>
            <a:r>
              <a:rPr lang="ar-SA"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يتوقف الادراك السليم على عده عوامل منها :</a:t>
            </a:r>
          </a:p>
          <a:p>
            <a:pPr marL="0" indent="0">
              <a:buNone/>
            </a:pPr>
            <a:endParaRPr lang="ar-SA"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pPr>
              <a:lnSpc>
                <a:spcPct val="150000"/>
              </a:lnSpc>
            </a:pPr>
            <a:r>
              <a:rPr lang="ar-SA" b="1" dirty="0" smtClean="0">
                <a:ln w="11430"/>
                <a:effectLst>
                  <a:outerShdw blurRad="50800" dist="39000" dir="5460000" algn="tl">
                    <a:srgbClr val="000000">
                      <a:alpha val="38000"/>
                    </a:srgbClr>
                  </a:outerShdw>
                </a:effectLst>
              </a:rPr>
              <a:t>1-</a:t>
            </a:r>
            <a:r>
              <a:rPr lang="ar-SA"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t>
            </a:r>
            <a:r>
              <a:rPr lang="ar-SA" b="1" dirty="0" smtClean="0">
                <a:ln w="11430"/>
                <a:effectLst>
                  <a:outerShdw blurRad="50800" dist="39000" dir="5460000" algn="tl">
                    <a:srgbClr val="000000">
                      <a:alpha val="38000"/>
                    </a:srgbClr>
                  </a:outerShdw>
                </a:effectLst>
              </a:rPr>
              <a:t>سلامه الحواس .</a:t>
            </a:r>
          </a:p>
          <a:p>
            <a:pPr>
              <a:lnSpc>
                <a:spcPct val="150000"/>
              </a:lnSpc>
            </a:pPr>
            <a:r>
              <a:rPr lang="ar-SA" b="1" dirty="0" smtClean="0">
                <a:ln w="11430"/>
                <a:effectLst>
                  <a:outerShdw blurRad="50800" dist="39000" dir="5460000" algn="tl">
                    <a:srgbClr val="000000">
                      <a:alpha val="38000"/>
                    </a:srgbClr>
                  </a:outerShdw>
                </a:effectLst>
              </a:rPr>
              <a:t>2- القدرة على تركيز الانتباه .</a:t>
            </a:r>
          </a:p>
          <a:p>
            <a:pPr>
              <a:lnSpc>
                <a:spcPct val="150000"/>
              </a:lnSpc>
            </a:pPr>
            <a:r>
              <a:rPr lang="ar-SA" b="1" dirty="0" smtClean="0">
                <a:ln w="11430"/>
                <a:effectLst>
                  <a:outerShdw blurRad="50800" dist="39000" dir="5460000" algn="tl">
                    <a:srgbClr val="000000">
                      <a:alpha val="38000"/>
                    </a:srgbClr>
                  </a:outerShdw>
                </a:effectLst>
              </a:rPr>
              <a:t>3- قدرة الشخص على تمييز موضع الادراك .</a:t>
            </a:r>
          </a:p>
          <a:p>
            <a:pPr>
              <a:lnSpc>
                <a:spcPct val="150000"/>
              </a:lnSpc>
            </a:pPr>
            <a:r>
              <a:rPr lang="ar-SA" b="1" dirty="0" smtClean="0">
                <a:ln w="11430"/>
                <a:effectLst>
                  <a:outerShdw blurRad="50800" dist="39000" dir="5460000" algn="tl">
                    <a:srgbClr val="000000">
                      <a:alpha val="38000"/>
                    </a:srgbClr>
                  </a:outerShdw>
                </a:effectLst>
              </a:rPr>
              <a:t>4- القدرة على الربط بين المدرك الجديد والمدركات السابقة .</a:t>
            </a:r>
            <a:endParaRPr lang="ar-SA" b="1" dirty="0">
              <a:ln w="11430"/>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440754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وان 4"/>
          <p:cNvSpPr>
            <a:spLocks noGrp="1"/>
          </p:cNvSpPr>
          <p:nvPr>
            <p:ph type="ctrTitle"/>
          </p:nvPr>
        </p:nvSpPr>
        <p:spPr>
          <a:xfrm>
            <a:off x="3810000" y="304800"/>
            <a:ext cx="4953000" cy="1012825"/>
          </a:xfrm>
          <a:solidFill>
            <a:schemeClr val="accent1">
              <a:lumMod val="60000"/>
              <a:lumOff val="4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ormAutofit fontScale="90000"/>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ar-SA"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مفهوم قناه الادراك المفضلة </a:t>
            </a:r>
            <a:endParaRPr lang="ar-SA"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6" name="عنوان فرعي 5"/>
          <p:cNvSpPr>
            <a:spLocks noGrp="1"/>
          </p:cNvSpPr>
          <p:nvPr>
            <p:ph type="subTitle" idx="1"/>
          </p:nvPr>
        </p:nvSpPr>
        <p:spPr>
          <a:xfrm>
            <a:off x="381000" y="1676400"/>
            <a:ext cx="8534400" cy="4572000"/>
          </a:xfrm>
        </p:spPr>
        <p:txBody>
          <a:bodyPr>
            <a:noAutofit/>
          </a:bodyPr>
          <a:lstStyle/>
          <a:p>
            <a:pPr algn="r">
              <a:lnSpc>
                <a:spcPct val="150000"/>
              </a:lnSpc>
            </a:pPr>
            <a:r>
              <a:rPr lang="ar-SA" sz="2400" dirty="0" smtClean="0">
                <a:solidFill>
                  <a:schemeClr val="tx2">
                    <a:lumMod val="75000"/>
                  </a:schemeClr>
                </a:solidFill>
              </a:rPr>
              <a:t>اننا نتعلم بحواسنا ،وهي التي تعد روافد العقل ،واداه الاتصال بالواقع .وعلى الرغم من ذلك الا اننا نجد بعض الاشخاص يفضلون حاسة على حاسة في التعلم .وهو ما ينجم عنه ثبات افضل للمعلومات عن طريق القناه المفضلة .</a:t>
            </a:r>
          </a:p>
          <a:p>
            <a:pPr algn="r">
              <a:lnSpc>
                <a:spcPct val="150000"/>
              </a:lnSpc>
            </a:pPr>
            <a:r>
              <a:rPr lang="ar-SA" sz="2400" dirty="0" smtClean="0">
                <a:solidFill>
                  <a:schemeClr val="tx2">
                    <a:lumMod val="75000"/>
                  </a:schemeClr>
                </a:solidFill>
              </a:rPr>
              <a:t>ويشير مفهوم قناه الادراك المفضلة الى ان هناك بعض الاطفال يتعلمون افضل من خلال البصر وذلك من خلال القراءة وآخرون يفضلون التعلم عن طريق السمع ( الاستماع ) .وآخرون عن طريق اللمس فيتعلمون عن طريق استخدام الكتابة .</a:t>
            </a:r>
          </a:p>
          <a:p>
            <a:pPr algn="r">
              <a:lnSpc>
                <a:spcPct val="150000"/>
              </a:lnSpc>
            </a:pPr>
            <a:r>
              <a:rPr lang="ar-SA" sz="2400" dirty="0" smtClean="0">
                <a:solidFill>
                  <a:schemeClr val="tx2">
                    <a:lumMod val="75000"/>
                  </a:schemeClr>
                </a:solidFill>
              </a:rPr>
              <a:t> </a:t>
            </a:r>
            <a:r>
              <a:rPr lang="ar-SA" sz="2400" b="1" dirty="0" smtClean="0">
                <a:solidFill>
                  <a:schemeClr val="tx2">
                    <a:lumMod val="75000"/>
                  </a:schemeClr>
                </a:solidFill>
              </a:rPr>
              <a:t>وفى مجال صعوبات التعلم يوجد قناه معينه يفضلها الاطفال لذلك يجب على المعلم ان يحدد ما سه الوسيلة التي يستخدمه المتعلم في معالجه المعلومات </a:t>
            </a:r>
            <a:endParaRPr lang="ar-SA" sz="2400" b="1" dirty="0">
              <a:solidFill>
                <a:schemeClr val="tx2">
                  <a:lumMod val="75000"/>
                </a:schemeClr>
              </a:solidFill>
            </a:endParaRPr>
          </a:p>
        </p:txBody>
      </p:sp>
    </p:spTree>
    <p:extLst>
      <p:ext uri="{BB962C8B-B14F-4D97-AF65-F5344CB8AC3E}">
        <p14:creationId xmlns:p14="http://schemas.microsoft.com/office/powerpoint/2010/main" val="4127599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 calcmode="lin" valueType="num">
                                      <p:cBhvr additive="base">
                                        <p:cTn id="13"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anim calcmode="lin" valueType="num">
                                      <p:cBhvr additive="base">
                                        <p:cTn id="19"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xEl>
                                              <p:pRg st="2" end="2"/>
                                            </p:txEl>
                                          </p:spTgt>
                                        </p:tgtEl>
                                        <p:attrNameLst>
                                          <p:attrName>style.visibility</p:attrName>
                                        </p:attrNameLst>
                                      </p:cBhvr>
                                      <p:to>
                                        <p:strVal val="visible"/>
                                      </p:to>
                                    </p:set>
                                    <p:anim calcmode="lin" valueType="num">
                                      <p:cBhvr additive="base">
                                        <p:cTn id="25"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build="p"/>
    </p:bld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Flow">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أساسية">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1701</TotalTime>
  <Words>1414</Words>
  <Application>Microsoft Office PowerPoint</Application>
  <PresentationFormat>عرض على الشاشة (3:4)‏</PresentationFormat>
  <Paragraphs>121</Paragraphs>
  <Slides>25</Slides>
  <Notes>1</Notes>
  <HiddenSlides>0</HiddenSlides>
  <MMClips>0</MMClips>
  <ScaleCrop>false</ScaleCrop>
  <HeadingPairs>
    <vt:vector size="4" baseType="variant">
      <vt:variant>
        <vt:lpstr>نسق</vt:lpstr>
      </vt:variant>
      <vt:variant>
        <vt:i4>2</vt:i4>
      </vt:variant>
      <vt:variant>
        <vt:lpstr>عناوين الشرائح</vt:lpstr>
      </vt:variant>
      <vt:variant>
        <vt:i4>25</vt:i4>
      </vt:variant>
    </vt:vector>
  </HeadingPairs>
  <TitlesOfParts>
    <vt:vector size="27" baseType="lpstr">
      <vt:lpstr>سمة Office</vt:lpstr>
      <vt:lpstr>Flow</vt:lpstr>
      <vt:lpstr>عرض تقديمي في PowerPoint</vt:lpstr>
      <vt:lpstr>صعوبات التعلم النمائية </vt:lpstr>
      <vt:lpstr>عرض تقديمي في PowerPoint</vt:lpstr>
      <vt:lpstr>موقع الادراك من العمليات الحسيه المعرفية</vt:lpstr>
      <vt:lpstr>تعريف الادراك </vt:lpstr>
      <vt:lpstr>ما هو الفرق بين الاحساس والادراك ؟</vt:lpstr>
      <vt:lpstr>عرض تقديمي في PowerPoint</vt:lpstr>
      <vt:lpstr>عرض تقديمي في PowerPoint</vt:lpstr>
      <vt:lpstr>مفهوم قناه الادراك المفضلة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صعوبات الادراك الحس حركي </vt:lpstr>
      <vt:lpstr>علاج صعوبات الادراك </vt:lpstr>
      <vt:lpstr>عرض تقديمي في PowerPoint</vt:lpstr>
      <vt:lpstr>عرض تقديمي في PowerPoint</vt:lpstr>
      <vt:lpstr>انشطه تحسين التركيز البصري </vt:lpstr>
      <vt:lpstr>انشطة لتنميه التمييز السمعي </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tosh</dc:creator>
  <cp:lastModifiedBy>HP</cp:lastModifiedBy>
  <cp:revision>93</cp:revision>
  <dcterms:created xsi:type="dcterms:W3CDTF">2013-09-28T11:49:15Z</dcterms:created>
  <dcterms:modified xsi:type="dcterms:W3CDTF">2015-02-16T06:03:25Z</dcterms:modified>
</cp:coreProperties>
</file>