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81" r:id="rId2"/>
    <p:sldId id="257" r:id="rId3"/>
    <p:sldId id="259" r:id="rId4"/>
    <p:sldId id="260" r:id="rId5"/>
    <p:sldId id="261" r:id="rId6"/>
    <p:sldId id="262" r:id="rId7"/>
    <p:sldId id="263" r:id="rId8"/>
    <p:sldId id="264" r:id="rId9"/>
    <p:sldId id="265" r:id="rId10"/>
    <p:sldId id="266" r:id="rId11"/>
    <p:sldId id="269" r:id="rId12"/>
    <p:sldId id="271" r:id="rId13"/>
    <p:sldId id="272" r:id="rId14"/>
    <p:sldId id="273" r:id="rId15"/>
    <p:sldId id="274" r:id="rId16"/>
    <p:sldId id="275" r:id="rId17"/>
    <p:sldId id="276" r:id="rId18"/>
    <p:sldId id="277" r:id="rId19"/>
    <p:sldId id="278" r:id="rId20"/>
    <p:sldId id="279" r:id="rId21"/>
    <p:sldId id="280" r:id="rId22"/>
    <p:sldId id="282" r:id="rId2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94FC0AE-DF3D-4E8E-A981-8034238EE721}" type="datetimeFigureOut">
              <a:rPr lang="ar-SA" smtClean="0"/>
              <a:pPr/>
              <a:t>29/04/35</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262FC7F2-320E-4B18-BB26-E38B8B5B23D9}"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4FC0AE-DF3D-4E8E-A981-8034238EE721}" type="datetimeFigureOut">
              <a:rPr lang="ar-SA" smtClean="0"/>
              <a:pPr/>
              <a:t>29/04/35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62FC7F2-320E-4B18-BB26-E38B8B5B23D9}"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4FC0AE-DF3D-4E8E-A981-8034238EE721}" type="datetimeFigureOut">
              <a:rPr lang="ar-SA" smtClean="0"/>
              <a:pPr/>
              <a:t>29/04/35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62FC7F2-320E-4B18-BB26-E38B8B5B23D9}"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4FC0AE-DF3D-4E8E-A981-8034238EE721}" type="datetimeFigureOut">
              <a:rPr lang="ar-SA" smtClean="0"/>
              <a:pPr/>
              <a:t>29/04/35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62FC7F2-320E-4B18-BB26-E38B8B5B23D9}"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94FC0AE-DF3D-4E8E-A981-8034238EE721}" type="datetimeFigureOut">
              <a:rPr lang="ar-SA" smtClean="0"/>
              <a:pPr/>
              <a:t>29/04/35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62FC7F2-320E-4B18-BB26-E38B8B5B23D9}"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94FC0AE-DF3D-4E8E-A981-8034238EE721}" type="datetimeFigureOut">
              <a:rPr lang="ar-SA" smtClean="0"/>
              <a:pPr/>
              <a:t>29/04/35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62FC7F2-320E-4B18-BB26-E38B8B5B23D9}"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94FC0AE-DF3D-4E8E-A981-8034238EE721}" type="datetimeFigureOut">
              <a:rPr lang="ar-SA" smtClean="0"/>
              <a:pPr/>
              <a:t>29/04/35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62FC7F2-320E-4B18-BB26-E38B8B5B23D9}"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94FC0AE-DF3D-4E8E-A981-8034238EE721}" type="datetimeFigureOut">
              <a:rPr lang="ar-SA" smtClean="0"/>
              <a:pPr/>
              <a:t>29/04/35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62FC7F2-320E-4B18-BB26-E38B8B5B23D9}"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94FC0AE-DF3D-4E8E-A981-8034238EE721}" type="datetimeFigureOut">
              <a:rPr lang="ar-SA" smtClean="0"/>
              <a:pPr/>
              <a:t>29/04/35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62FC7F2-320E-4B18-BB26-E38B8B5B23D9}"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94FC0AE-DF3D-4E8E-A981-8034238EE721}" type="datetimeFigureOut">
              <a:rPr lang="ar-SA" smtClean="0"/>
              <a:pPr/>
              <a:t>29/04/35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62FC7F2-320E-4B18-BB26-E38B8B5B23D9}"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94FC0AE-DF3D-4E8E-A981-8034238EE721}" type="datetimeFigureOut">
              <a:rPr lang="ar-SA" smtClean="0"/>
              <a:pPr/>
              <a:t>29/04/35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262FC7F2-320E-4B18-BB26-E38B8B5B23D9}"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94FC0AE-DF3D-4E8E-A981-8034238EE721}" type="datetimeFigureOut">
              <a:rPr lang="ar-SA" smtClean="0"/>
              <a:pPr/>
              <a:t>29/04/35</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62FC7F2-320E-4B18-BB26-E38B8B5B23D9}"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4.xml"/><Relationship Id="rId5" Type="http://schemas.openxmlformats.org/officeDocument/2006/relationships/image" Target="../media/image25.jpeg"/><Relationship Id="rId4" Type="http://schemas.openxmlformats.org/officeDocument/2006/relationships/image" Target="../media/image24.jpeg"/></Relationships>
</file>

<file path=ppt/slides/_rels/slide12.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4.xml"/><Relationship Id="rId5" Type="http://schemas.openxmlformats.org/officeDocument/2006/relationships/image" Target="../media/image31.jpeg"/><Relationship Id="rId4" Type="http://schemas.openxmlformats.org/officeDocument/2006/relationships/image" Target="../media/image30.jpeg"/></Relationships>
</file>

<file path=ppt/slides/_rels/slide14.xml.rels><?xml version="1.0" encoding="UTF-8" standalone="yes"?>
<Relationships xmlns="http://schemas.openxmlformats.org/package/2006/relationships"><Relationship Id="rId3" Type="http://schemas.openxmlformats.org/officeDocument/2006/relationships/image" Target="../media/image33.jpeg"/><Relationship Id="rId7" Type="http://schemas.openxmlformats.org/officeDocument/2006/relationships/image" Target="../media/image37.jpeg"/><Relationship Id="rId2" Type="http://schemas.openxmlformats.org/officeDocument/2006/relationships/image" Target="../media/image32.jpeg"/><Relationship Id="rId1" Type="http://schemas.openxmlformats.org/officeDocument/2006/relationships/slideLayout" Target="../slideLayouts/slideLayout4.xml"/><Relationship Id="rId6" Type="http://schemas.openxmlformats.org/officeDocument/2006/relationships/image" Target="../media/image36.jpeg"/><Relationship Id="rId5" Type="http://schemas.openxmlformats.org/officeDocument/2006/relationships/image" Target="../media/image35.jpeg"/><Relationship Id="rId4" Type="http://schemas.openxmlformats.org/officeDocument/2006/relationships/image" Target="../media/image34.jpeg"/></Relationships>
</file>

<file path=ppt/slides/_rels/slide15.xml.rels><?xml version="1.0" encoding="UTF-8" standalone="yes"?>
<Relationships xmlns="http://schemas.openxmlformats.org/package/2006/relationships"><Relationship Id="rId3" Type="http://schemas.openxmlformats.org/officeDocument/2006/relationships/image" Target="../media/image39.jpeg"/><Relationship Id="rId7" Type="http://schemas.openxmlformats.org/officeDocument/2006/relationships/image" Target="../media/image43.jpeg"/><Relationship Id="rId2" Type="http://schemas.openxmlformats.org/officeDocument/2006/relationships/image" Target="../media/image38.jpeg"/><Relationship Id="rId1" Type="http://schemas.openxmlformats.org/officeDocument/2006/relationships/slideLayout" Target="../slideLayouts/slideLayout4.xml"/><Relationship Id="rId6" Type="http://schemas.openxmlformats.org/officeDocument/2006/relationships/image" Target="../media/image42.jpeg"/><Relationship Id="rId5" Type="http://schemas.openxmlformats.org/officeDocument/2006/relationships/image" Target="../media/image41.jpeg"/><Relationship Id="rId4" Type="http://schemas.openxmlformats.org/officeDocument/2006/relationships/image" Target="../media/image40.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image" Target="../media/image35.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image" Target="../media/image45.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8.jpeg"/><Relationship Id="rId2" Type="http://schemas.openxmlformats.org/officeDocument/2006/relationships/image" Target="../media/image4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8.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4.xml"/><Relationship Id="rId4" Type="http://schemas.openxmlformats.org/officeDocument/2006/relationships/image" Target="../media/image13.jpe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و وموم.jpg"/>
          <p:cNvPicPr>
            <a:picLocks noChangeAspect="1"/>
          </p:cNvPicPr>
          <p:nvPr/>
        </p:nvPicPr>
        <p:blipFill>
          <a:blip r:embed="rId2" cstate="print"/>
          <a:stretch>
            <a:fillRect/>
          </a:stretch>
        </p:blipFill>
        <p:spPr>
          <a:xfrm>
            <a:off x="0" y="0"/>
            <a:ext cx="9144000" cy="6858000"/>
          </a:xfrm>
          <a:prstGeom prst="rect">
            <a:avLst/>
          </a:prstGeom>
        </p:spPr>
      </p:pic>
      <p:sp>
        <p:nvSpPr>
          <p:cNvPr id="3" name="شكل بيضاوي 2"/>
          <p:cNvSpPr/>
          <p:nvPr/>
        </p:nvSpPr>
        <p:spPr>
          <a:xfrm>
            <a:off x="4716016" y="3113584"/>
            <a:ext cx="4427984" cy="37444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rgbClr val="FF0000"/>
                </a:solidFill>
              </a:rPr>
              <a:t>اسعد الله اوقاتكم بكل خير </a:t>
            </a:r>
            <a:endParaRPr lang="ar-SA" sz="2800" b="1" dirty="0">
              <a:solidFill>
                <a:srgbClr val="FF0000"/>
              </a:solidFill>
            </a:endParaRPr>
          </a:p>
        </p:txBody>
      </p:sp>
      <p:pic>
        <p:nvPicPr>
          <p:cNvPr id="4" name="صورة 3" descr="imagesCARLV249.jpg"/>
          <p:cNvPicPr>
            <a:picLocks noChangeAspect="1"/>
          </p:cNvPicPr>
          <p:nvPr/>
        </p:nvPicPr>
        <p:blipFill>
          <a:blip r:embed="rId3" cstate="print"/>
          <a:stretch>
            <a:fillRect/>
          </a:stretch>
        </p:blipFill>
        <p:spPr>
          <a:xfrm>
            <a:off x="0" y="0"/>
            <a:ext cx="2733675" cy="18448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solidFill>
                  <a:srgbClr val="00B050"/>
                </a:solidFill>
              </a:rPr>
              <a:t>الشهر الثامن والسابع </a:t>
            </a:r>
            <a:endParaRPr lang="ar-SA" dirty="0">
              <a:solidFill>
                <a:srgbClr val="00B050"/>
              </a:solidFill>
            </a:endParaRPr>
          </a:p>
        </p:txBody>
      </p:sp>
      <p:sp>
        <p:nvSpPr>
          <p:cNvPr id="3" name="عنصر نائب للمحتوى 2"/>
          <p:cNvSpPr>
            <a:spLocks noGrp="1"/>
          </p:cNvSpPr>
          <p:nvPr>
            <p:ph sz="half" idx="1"/>
          </p:nvPr>
        </p:nvSpPr>
        <p:spPr/>
        <p:txBody>
          <a:bodyPr/>
          <a:lstStyle/>
          <a:p>
            <a:r>
              <a:rPr lang="ar-SA" dirty="0" smtClean="0"/>
              <a:t>تزداد التفصيلات التشريحية </a:t>
            </a:r>
          </a:p>
          <a:p>
            <a:r>
              <a:rPr lang="ar-SA" dirty="0" smtClean="0"/>
              <a:t>اكتمال أعضاء الجسم والإمكانيات الوظيفية</a:t>
            </a:r>
          </a:p>
          <a:p>
            <a:r>
              <a:rPr lang="ar-SA" dirty="0" smtClean="0"/>
              <a:t>يفتح لون الجلد</a:t>
            </a:r>
          </a:p>
          <a:p>
            <a:r>
              <a:rPr lang="ar-SA" dirty="0" smtClean="0"/>
              <a:t>النشاط والحركة اكبر </a:t>
            </a:r>
          </a:p>
          <a:p>
            <a:r>
              <a:rPr lang="ar-SA" dirty="0" smtClean="0"/>
              <a:t>تكون ألراس ربع الشكل </a:t>
            </a:r>
          </a:p>
          <a:p>
            <a:r>
              <a:rPr lang="ar-SA" dirty="0" smtClean="0"/>
              <a:t>استعداد الجنين للحياة </a:t>
            </a:r>
          </a:p>
          <a:p>
            <a:r>
              <a:rPr lang="ar-SA" dirty="0" smtClean="0"/>
              <a:t>تغير موضعه في الرحم </a:t>
            </a:r>
            <a:endParaRPr lang="ar-SA" dirty="0"/>
          </a:p>
        </p:txBody>
      </p:sp>
      <p:pic>
        <p:nvPicPr>
          <p:cNvPr id="9218" name="Picture 2" descr="C:\Users\TOSHIBA\Desktop\بدون عنوان.png"/>
          <p:cNvPicPr>
            <a:picLocks noGrp="1" noChangeAspect="1" noChangeArrowheads="1"/>
          </p:cNvPicPr>
          <p:nvPr>
            <p:ph sz="half" idx="2"/>
          </p:nvPr>
        </p:nvPicPr>
        <p:blipFill>
          <a:blip r:embed="rId2" cstate="print"/>
          <a:srcRect/>
          <a:stretch>
            <a:fillRect/>
          </a:stretch>
        </p:blipFill>
        <p:spPr bwMode="auto">
          <a:xfrm>
            <a:off x="5364088" y="1772816"/>
            <a:ext cx="3384376" cy="2376264"/>
          </a:xfrm>
          <a:prstGeom prst="rect">
            <a:avLst/>
          </a:prstGeom>
          <a:noFill/>
        </p:spPr>
      </p:pic>
      <p:pic>
        <p:nvPicPr>
          <p:cNvPr id="9219" name="Picture 3" descr="C:\Users\TOSHIBA\Desktop\imagesCA4HXSMH.jpg"/>
          <p:cNvPicPr>
            <a:picLocks noChangeAspect="1" noChangeArrowheads="1"/>
          </p:cNvPicPr>
          <p:nvPr/>
        </p:nvPicPr>
        <p:blipFill>
          <a:blip r:embed="rId3" cstate="print"/>
          <a:srcRect/>
          <a:stretch>
            <a:fillRect/>
          </a:stretch>
        </p:blipFill>
        <p:spPr bwMode="auto">
          <a:xfrm>
            <a:off x="5364088" y="4149080"/>
            <a:ext cx="3354313" cy="242088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u="sng" dirty="0" smtClean="0">
                <a:solidFill>
                  <a:srgbClr val="00B050"/>
                </a:solidFill>
              </a:rPr>
              <a:t>العوامل المؤثرة في الجنين </a:t>
            </a:r>
            <a:endParaRPr lang="ar-SA" dirty="0"/>
          </a:p>
        </p:txBody>
      </p:sp>
      <p:sp>
        <p:nvSpPr>
          <p:cNvPr id="3" name="عنصر نائب للمحتوى 2"/>
          <p:cNvSpPr>
            <a:spLocks noGrp="1"/>
          </p:cNvSpPr>
          <p:nvPr>
            <p:ph sz="half" idx="1"/>
          </p:nvPr>
        </p:nvSpPr>
        <p:spPr>
          <a:xfrm>
            <a:off x="0" y="1920084"/>
            <a:ext cx="4572000" cy="4749275"/>
          </a:xfrm>
        </p:spPr>
        <p:txBody>
          <a:bodyPr>
            <a:normAutofit fontScale="70000" lnSpcReduction="20000"/>
          </a:bodyPr>
          <a:lstStyle/>
          <a:p>
            <a:r>
              <a:rPr lang="ar-SA" b="1" dirty="0" smtClean="0"/>
              <a:t> </a:t>
            </a:r>
            <a:r>
              <a:rPr lang="ar-SA" b="1" dirty="0" err="1" smtClean="0"/>
              <a:t>أ.</a:t>
            </a:r>
            <a:r>
              <a:rPr lang="ar-SA" b="1" dirty="0" smtClean="0"/>
              <a:t>   عوامل </a:t>
            </a:r>
            <a:r>
              <a:rPr lang="ar-SA" b="1" dirty="0" smtClean="0"/>
              <a:t>وراثية . </a:t>
            </a:r>
          </a:p>
          <a:p>
            <a:r>
              <a:rPr lang="ar-SA" b="1" dirty="0" smtClean="0"/>
              <a:t>  </a:t>
            </a:r>
            <a:r>
              <a:rPr lang="ar-SA" b="1" dirty="0" err="1" smtClean="0"/>
              <a:t>ب.</a:t>
            </a:r>
            <a:r>
              <a:rPr lang="ar-SA" b="1" dirty="0" smtClean="0"/>
              <a:t> عوامل </a:t>
            </a:r>
            <a:r>
              <a:rPr lang="ar-SA" b="1" dirty="0" smtClean="0"/>
              <a:t>بيئية  </a:t>
            </a:r>
          </a:p>
          <a:p>
            <a:pPr algn="ctr">
              <a:buNone/>
            </a:pPr>
            <a:r>
              <a:rPr lang="ar-SA" b="1" u="sng" dirty="0" smtClean="0">
                <a:solidFill>
                  <a:srgbClr val="FF0000"/>
                </a:solidFill>
              </a:rPr>
              <a:t>أ/ العوامل </a:t>
            </a:r>
            <a:r>
              <a:rPr lang="ar-SA" b="1" u="sng" dirty="0" smtClean="0">
                <a:solidFill>
                  <a:srgbClr val="FF0000"/>
                </a:solidFill>
              </a:rPr>
              <a:t>الوراثية</a:t>
            </a:r>
            <a:r>
              <a:rPr lang="ar-SA" b="1" u="sng" dirty="0" smtClean="0"/>
              <a:t> </a:t>
            </a:r>
          </a:p>
          <a:p>
            <a:pPr>
              <a:buNone/>
            </a:pPr>
            <a:r>
              <a:rPr lang="ar-SA" dirty="0" smtClean="0"/>
              <a:t>1- </a:t>
            </a:r>
            <a:r>
              <a:rPr lang="ar-SA" b="1" u="sng" dirty="0" smtClean="0">
                <a:solidFill>
                  <a:schemeClr val="accent1"/>
                </a:solidFill>
              </a:rPr>
              <a:t>جنس الطفل (ذكر-انثى) </a:t>
            </a:r>
          </a:p>
          <a:p>
            <a:pPr>
              <a:buNone/>
            </a:pPr>
            <a:r>
              <a:rPr lang="ar-SA" b="1" dirty="0" smtClean="0">
                <a:solidFill>
                  <a:srgbClr val="00B050"/>
                </a:solidFill>
              </a:rPr>
              <a:t>حيث بويضة الأنثى تحمل دائما رمز </a:t>
            </a:r>
            <a:r>
              <a:rPr lang="ar-SA" b="1" dirty="0" smtClean="0">
                <a:solidFill>
                  <a:srgbClr val="FF0000"/>
                </a:solidFill>
              </a:rPr>
              <a:t>(</a:t>
            </a:r>
            <a:r>
              <a:rPr lang="en-US" b="1" dirty="0" smtClean="0">
                <a:solidFill>
                  <a:srgbClr val="FF0000"/>
                </a:solidFill>
              </a:rPr>
              <a:t>x </a:t>
            </a:r>
            <a:r>
              <a:rPr lang="ar-SA" b="1" dirty="0" smtClean="0">
                <a:solidFill>
                  <a:srgbClr val="FF0000"/>
                </a:solidFill>
              </a:rPr>
              <a:t>)</a:t>
            </a:r>
            <a:r>
              <a:rPr lang="ar-SA" b="1" dirty="0" smtClean="0">
                <a:solidFill>
                  <a:srgbClr val="00B050"/>
                </a:solidFill>
              </a:rPr>
              <a:t> </a:t>
            </a:r>
          </a:p>
          <a:p>
            <a:pPr>
              <a:buNone/>
            </a:pPr>
            <a:r>
              <a:rPr lang="ar-SA" b="1" dirty="0" smtClean="0">
                <a:solidFill>
                  <a:srgbClr val="00B050"/>
                </a:solidFill>
              </a:rPr>
              <a:t>حيث بويضة الذكر تحمل دائما رمز  </a:t>
            </a:r>
            <a:r>
              <a:rPr lang="ar-SA" b="1" dirty="0" smtClean="0">
                <a:solidFill>
                  <a:srgbClr val="FF0000"/>
                </a:solidFill>
              </a:rPr>
              <a:t>( </a:t>
            </a:r>
            <a:r>
              <a:rPr lang="en-US" b="1" dirty="0" smtClean="0">
                <a:solidFill>
                  <a:srgbClr val="FF0000"/>
                </a:solidFill>
              </a:rPr>
              <a:t>y</a:t>
            </a:r>
            <a:r>
              <a:rPr lang="ar-SA" b="1" dirty="0" smtClean="0">
                <a:solidFill>
                  <a:srgbClr val="FF0000"/>
                </a:solidFill>
              </a:rPr>
              <a:t>) </a:t>
            </a:r>
          </a:p>
          <a:p>
            <a:pPr>
              <a:buNone/>
            </a:pPr>
            <a:r>
              <a:rPr lang="ar-SA" b="1" dirty="0" smtClean="0"/>
              <a:t>2- </a:t>
            </a:r>
            <a:r>
              <a:rPr lang="ar-SA" b="1" u="sng" dirty="0" smtClean="0">
                <a:solidFill>
                  <a:schemeClr val="accent1"/>
                </a:solidFill>
              </a:rPr>
              <a:t>السمات والخصائص</a:t>
            </a:r>
            <a:r>
              <a:rPr lang="ar-SA" b="1" dirty="0" smtClean="0">
                <a:solidFill>
                  <a:schemeClr val="accent1"/>
                </a:solidFill>
              </a:rPr>
              <a:t> </a:t>
            </a:r>
            <a:r>
              <a:rPr lang="ar-SA" b="1" dirty="0" smtClean="0"/>
              <a:t>(لون العينين- لون الشعر –نوع الشعر / مجعد-ناعم –مظهر الوجة / الانف- الفم – الشفتين –حجم الجسم / طويل –قصير –بدين –نحيف )</a:t>
            </a:r>
          </a:p>
          <a:p>
            <a:pPr>
              <a:buNone/>
            </a:pPr>
            <a:r>
              <a:rPr lang="ar-SA" b="1" dirty="0" smtClean="0"/>
              <a:t>3- </a:t>
            </a:r>
            <a:r>
              <a:rPr lang="ar-SA" b="1" u="sng" dirty="0" smtClean="0">
                <a:solidFill>
                  <a:schemeClr val="accent1"/>
                </a:solidFill>
              </a:rPr>
              <a:t>الأمراض الوراثية </a:t>
            </a:r>
            <a:r>
              <a:rPr lang="ar-SA" b="1" dirty="0" smtClean="0"/>
              <a:t>( مرض السكر – الحساسية- التأخر العقلي – العتى العائلي المظلم / هو عيب وراثي غريب في الخلايا العصبية في المخ والنخاع الشوكي يؤدي الى انتفاخ الخلايا وتتورم وتمتلئ بالدهن مما يؤدي اللى الشلل والتاخر العقلي .</a:t>
            </a:r>
          </a:p>
          <a:p>
            <a:pPr>
              <a:buNone/>
            </a:pPr>
            <a:r>
              <a:rPr lang="ar-SA" b="1" dirty="0" smtClean="0"/>
              <a:t>4- </a:t>
            </a:r>
            <a:r>
              <a:rPr lang="ar-SA" b="1" u="sng" dirty="0" smtClean="0">
                <a:solidFill>
                  <a:schemeClr val="accent1"/>
                </a:solidFill>
              </a:rPr>
              <a:t>الاضطرابات الوراثي</a:t>
            </a:r>
            <a:r>
              <a:rPr lang="ar-SA" b="1" dirty="0" smtClean="0">
                <a:solidFill>
                  <a:schemeClr val="accent1"/>
                </a:solidFill>
              </a:rPr>
              <a:t>ة </a:t>
            </a:r>
            <a:r>
              <a:rPr lang="ar-SA" b="1" dirty="0" smtClean="0"/>
              <a:t>( تلعب دور كبير في انتاج مرض متلازمة داونوهو تاخر عقلي او المنغولي وتحدث بسبب كبر اعمار الامهات عند الحمل حيث الشخص العادي لدية 46 كرموزوم اما الطفل المنغولي لدية 47 كرموزوم ) </a:t>
            </a:r>
            <a:endParaRPr lang="ar-SA" b="1" dirty="0"/>
          </a:p>
        </p:txBody>
      </p:sp>
      <p:pic>
        <p:nvPicPr>
          <p:cNvPr id="10242" name="Picture 2" descr="C:\Users\TOSHIBA\Desktop\imagesCA8BQYOK.jpg"/>
          <p:cNvPicPr>
            <a:picLocks noGrp="1" noChangeAspect="1" noChangeArrowheads="1"/>
          </p:cNvPicPr>
          <p:nvPr>
            <p:ph sz="half" idx="2"/>
          </p:nvPr>
        </p:nvPicPr>
        <p:blipFill>
          <a:blip r:embed="rId2" cstate="print"/>
          <a:srcRect/>
          <a:stretch>
            <a:fillRect/>
          </a:stretch>
        </p:blipFill>
        <p:spPr bwMode="auto">
          <a:xfrm>
            <a:off x="6948264" y="2060848"/>
            <a:ext cx="2195736" cy="1662683"/>
          </a:xfrm>
          <a:prstGeom prst="rect">
            <a:avLst/>
          </a:prstGeom>
          <a:noFill/>
        </p:spPr>
      </p:pic>
      <p:pic>
        <p:nvPicPr>
          <p:cNvPr id="10243" name="Picture 3" descr="C:\Users\TOSHIBA\Desktop\imagesCAQHDSQ0.jpg"/>
          <p:cNvPicPr>
            <a:picLocks noChangeAspect="1" noChangeArrowheads="1"/>
          </p:cNvPicPr>
          <p:nvPr/>
        </p:nvPicPr>
        <p:blipFill>
          <a:blip r:embed="rId3" cstate="print"/>
          <a:srcRect/>
          <a:stretch>
            <a:fillRect/>
          </a:stretch>
        </p:blipFill>
        <p:spPr bwMode="auto">
          <a:xfrm>
            <a:off x="4644008" y="2060849"/>
            <a:ext cx="2171700" cy="1728192"/>
          </a:xfrm>
          <a:prstGeom prst="rect">
            <a:avLst/>
          </a:prstGeom>
          <a:noFill/>
        </p:spPr>
      </p:pic>
      <p:pic>
        <p:nvPicPr>
          <p:cNvPr id="10244" name="Picture 4" descr="C:\Users\TOSHIBA\Desktop\imagesCADRDA6V.jpg"/>
          <p:cNvPicPr>
            <a:picLocks noChangeAspect="1" noChangeArrowheads="1"/>
          </p:cNvPicPr>
          <p:nvPr/>
        </p:nvPicPr>
        <p:blipFill>
          <a:blip r:embed="rId4" cstate="print"/>
          <a:srcRect/>
          <a:stretch>
            <a:fillRect/>
          </a:stretch>
        </p:blipFill>
        <p:spPr bwMode="auto">
          <a:xfrm>
            <a:off x="7164288" y="3789040"/>
            <a:ext cx="1979712" cy="2088232"/>
          </a:xfrm>
          <a:prstGeom prst="rect">
            <a:avLst/>
          </a:prstGeom>
          <a:noFill/>
        </p:spPr>
      </p:pic>
      <p:pic>
        <p:nvPicPr>
          <p:cNvPr id="10245" name="Picture 5" descr="C:\Users\TOSHIBA\Desktop\imagesCAFH9EED.jpg"/>
          <p:cNvPicPr>
            <a:picLocks noChangeAspect="1" noChangeArrowheads="1"/>
          </p:cNvPicPr>
          <p:nvPr/>
        </p:nvPicPr>
        <p:blipFill>
          <a:blip r:embed="rId5" cstate="print"/>
          <a:srcRect/>
          <a:stretch>
            <a:fillRect/>
          </a:stretch>
        </p:blipFill>
        <p:spPr bwMode="auto">
          <a:xfrm>
            <a:off x="4644008" y="3933056"/>
            <a:ext cx="2376264" cy="2088232"/>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solidFill>
                  <a:srgbClr val="FF0000"/>
                </a:solidFill>
              </a:rPr>
              <a:t>ب/ العوامل </a:t>
            </a:r>
            <a:r>
              <a:rPr lang="ar-SA" dirty="0" smtClean="0">
                <a:solidFill>
                  <a:srgbClr val="FF0000"/>
                </a:solidFill>
              </a:rPr>
              <a:t>البيئية </a:t>
            </a:r>
            <a:endParaRPr lang="ar-SA" dirty="0">
              <a:solidFill>
                <a:srgbClr val="FF0000"/>
              </a:solidFill>
            </a:endParaRPr>
          </a:p>
        </p:txBody>
      </p:sp>
      <p:sp>
        <p:nvSpPr>
          <p:cNvPr id="3" name="عنصر نائب للمحتوى 2"/>
          <p:cNvSpPr>
            <a:spLocks noGrp="1"/>
          </p:cNvSpPr>
          <p:nvPr>
            <p:ph sz="half" idx="1"/>
          </p:nvPr>
        </p:nvSpPr>
        <p:spPr/>
        <p:txBody>
          <a:bodyPr>
            <a:normAutofit fontScale="85000" lnSpcReduction="20000"/>
          </a:bodyPr>
          <a:lstStyle/>
          <a:p>
            <a:r>
              <a:rPr lang="ar-SA" dirty="0" smtClean="0"/>
              <a:t>كل </a:t>
            </a:r>
            <a:r>
              <a:rPr lang="ar-SA" dirty="0" err="1" smtClean="0"/>
              <a:t>مايؤثر</a:t>
            </a:r>
            <a:r>
              <a:rPr lang="ar-SA" dirty="0" smtClean="0"/>
              <a:t> في تشكيل الجنين بعد عملية الاخصاب يصدر عن البيئة أي ما يحيط </a:t>
            </a:r>
            <a:r>
              <a:rPr lang="ar-SA" dirty="0" err="1" smtClean="0"/>
              <a:t>بالجنين.</a:t>
            </a:r>
            <a:r>
              <a:rPr lang="ar-SA" dirty="0" smtClean="0"/>
              <a:t> </a:t>
            </a:r>
            <a:endParaRPr lang="ar-SA" dirty="0" smtClean="0"/>
          </a:p>
          <a:p>
            <a:r>
              <a:rPr lang="ar-SA" dirty="0" smtClean="0"/>
              <a:t>بيئة الرحم / تعتبر ابسط بكثير من البيئة الخارجية المعقدة التي ينتقل اليها الجنين بعد الميلاد </a:t>
            </a:r>
          </a:p>
          <a:p>
            <a:r>
              <a:rPr lang="ar-SA" dirty="0" smtClean="0"/>
              <a:t>العوامل الوراثية والبيئية / كلما كانت سليمة انتج طفلا صحيحا سليما </a:t>
            </a:r>
          </a:p>
          <a:p>
            <a:r>
              <a:rPr lang="ar-SA" dirty="0" smtClean="0"/>
              <a:t>كثير من الاضطرابات </a:t>
            </a:r>
            <a:r>
              <a:rPr lang="ar-SA" dirty="0" smtClean="0"/>
              <a:t>والأمراض </a:t>
            </a:r>
            <a:r>
              <a:rPr lang="ar-SA" dirty="0" smtClean="0"/>
              <a:t>التي يولد </a:t>
            </a:r>
            <a:r>
              <a:rPr lang="ar-SA" dirty="0" err="1" smtClean="0"/>
              <a:t>بها</a:t>
            </a:r>
            <a:r>
              <a:rPr lang="ar-SA" dirty="0" smtClean="0"/>
              <a:t> الطفل ليست وراثية ولكنة اصيب </a:t>
            </a:r>
            <a:r>
              <a:rPr lang="ar-SA" dirty="0" err="1" smtClean="0"/>
              <a:t>بها</a:t>
            </a:r>
            <a:r>
              <a:rPr lang="ar-SA" dirty="0" smtClean="0"/>
              <a:t> اثناء الولادة وهو جنين في بطن امة وليس وراثية </a:t>
            </a:r>
          </a:p>
          <a:p>
            <a:r>
              <a:rPr lang="ar-SA" dirty="0" smtClean="0"/>
              <a:t>من العوامل البيئة الخارجية / </a:t>
            </a:r>
            <a:r>
              <a:rPr lang="ar-SA" dirty="0" smtClean="0"/>
              <a:t>سماع </a:t>
            </a:r>
            <a:r>
              <a:rPr lang="ar-SA" dirty="0" smtClean="0"/>
              <a:t>الموسيقى فانة تزداد حركتة بشكل كبير </a:t>
            </a:r>
          </a:p>
          <a:p>
            <a:pPr>
              <a:buNone/>
            </a:pPr>
            <a:endParaRPr lang="ar-SA" dirty="0"/>
          </a:p>
        </p:txBody>
      </p:sp>
      <p:pic>
        <p:nvPicPr>
          <p:cNvPr id="1026" name="Picture 2" descr="C:\Users\TOSHIBA\Desktop\محخمخخخخخ.jpg"/>
          <p:cNvPicPr>
            <a:picLocks noGrp="1" noChangeAspect="1" noChangeArrowheads="1"/>
          </p:cNvPicPr>
          <p:nvPr>
            <p:ph sz="half" idx="2"/>
          </p:nvPr>
        </p:nvPicPr>
        <p:blipFill>
          <a:blip r:embed="rId2" cstate="print"/>
          <a:srcRect/>
          <a:stretch>
            <a:fillRect/>
          </a:stretch>
        </p:blipFill>
        <p:spPr bwMode="auto">
          <a:xfrm>
            <a:off x="5652120" y="1772816"/>
            <a:ext cx="2969890" cy="1752600"/>
          </a:xfrm>
          <a:prstGeom prst="rect">
            <a:avLst/>
          </a:prstGeom>
          <a:noFill/>
        </p:spPr>
      </p:pic>
      <p:pic>
        <p:nvPicPr>
          <p:cNvPr id="1027" name="Picture 3" descr="C:\Users\TOSHIBA\Desktop\محخمح.jpg"/>
          <p:cNvPicPr>
            <a:picLocks noChangeAspect="1" noChangeArrowheads="1"/>
          </p:cNvPicPr>
          <p:nvPr/>
        </p:nvPicPr>
        <p:blipFill>
          <a:blip r:embed="rId3" cstate="print"/>
          <a:srcRect/>
          <a:stretch>
            <a:fillRect/>
          </a:stretch>
        </p:blipFill>
        <p:spPr bwMode="auto">
          <a:xfrm>
            <a:off x="5580112" y="3933056"/>
            <a:ext cx="3052564" cy="223224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sz="half" idx="1"/>
          </p:nvPr>
        </p:nvSpPr>
        <p:spPr/>
        <p:txBody>
          <a:bodyPr>
            <a:normAutofit fontScale="77500" lnSpcReduction="20000"/>
          </a:bodyPr>
          <a:lstStyle/>
          <a:p>
            <a:r>
              <a:rPr lang="ar-SA" b="1" u="sng" dirty="0" smtClean="0">
                <a:solidFill>
                  <a:srgbClr val="FF0000"/>
                </a:solidFill>
              </a:rPr>
              <a:t>من </a:t>
            </a:r>
            <a:r>
              <a:rPr lang="ar-SA" b="1" u="sng" dirty="0" err="1" smtClean="0">
                <a:solidFill>
                  <a:srgbClr val="FF0000"/>
                </a:solidFill>
              </a:rPr>
              <a:t>اهم</a:t>
            </a:r>
            <a:r>
              <a:rPr lang="ar-SA" b="1" u="sng" dirty="0" smtClean="0">
                <a:solidFill>
                  <a:srgbClr val="FF0000"/>
                </a:solidFill>
              </a:rPr>
              <a:t> العوامل البيئية </a:t>
            </a:r>
            <a:r>
              <a:rPr lang="ar-SA" b="1" u="sng" dirty="0" err="1" smtClean="0">
                <a:solidFill>
                  <a:srgbClr val="FF0000"/>
                </a:solidFill>
              </a:rPr>
              <a:t>التى</a:t>
            </a:r>
            <a:r>
              <a:rPr lang="ar-SA" b="1" u="sng" dirty="0" smtClean="0">
                <a:solidFill>
                  <a:srgbClr val="FF0000"/>
                </a:solidFill>
              </a:rPr>
              <a:t> تؤثر في الجنين ؟ </a:t>
            </a:r>
          </a:p>
          <a:p>
            <a:r>
              <a:rPr lang="ar-SA" b="1" dirty="0" smtClean="0"/>
              <a:t>1/ </a:t>
            </a:r>
            <a:r>
              <a:rPr lang="ar-SA" b="1" u="sng" dirty="0" smtClean="0">
                <a:solidFill>
                  <a:srgbClr val="00B050"/>
                </a:solidFill>
              </a:rPr>
              <a:t>غذاء </a:t>
            </a:r>
            <a:r>
              <a:rPr lang="ar-SA" b="1" u="sng" dirty="0" err="1" smtClean="0">
                <a:solidFill>
                  <a:srgbClr val="00B050"/>
                </a:solidFill>
              </a:rPr>
              <a:t>الام</a:t>
            </a:r>
            <a:r>
              <a:rPr lang="ar-SA" b="1" u="sng" dirty="0" smtClean="0">
                <a:solidFill>
                  <a:srgbClr val="00B050"/>
                </a:solidFill>
              </a:rPr>
              <a:t> </a:t>
            </a:r>
            <a:r>
              <a:rPr lang="ar-SA" b="1" dirty="0" smtClean="0"/>
              <a:t>/ يجب </a:t>
            </a:r>
            <a:r>
              <a:rPr lang="ar-SA" b="1" dirty="0" err="1" smtClean="0"/>
              <a:t>ان</a:t>
            </a:r>
            <a:r>
              <a:rPr lang="ar-SA" b="1" dirty="0" smtClean="0"/>
              <a:t> يكون سليم ومتنوع حرصا على صحتها وصحة جنينها </a:t>
            </a:r>
          </a:p>
          <a:p>
            <a:r>
              <a:rPr lang="ar-SA" b="1" dirty="0" smtClean="0"/>
              <a:t>نقص أي من الفيتامينات </a:t>
            </a:r>
            <a:r>
              <a:rPr lang="ar-SA" b="1" dirty="0" err="1" smtClean="0"/>
              <a:t>او</a:t>
            </a:r>
            <a:r>
              <a:rPr lang="ar-SA" b="1" dirty="0" smtClean="0"/>
              <a:t> البروتين تتعب </a:t>
            </a:r>
            <a:r>
              <a:rPr lang="ar-SA" b="1" dirty="0" err="1" smtClean="0"/>
              <a:t>الام</a:t>
            </a:r>
            <a:r>
              <a:rPr lang="ar-SA" b="1" dirty="0" smtClean="0"/>
              <a:t> ويؤدي </a:t>
            </a:r>
            <a:r>
              <a:rPr lang="ar-SA" b="1" dirty="0" err="1" smtClean="0"/>
              <a:t>الى</a:t>
            </a:r>
            <a:r>
              <a:rPr lang="ar-SA" b="1" dirty="0" smtClean="0"/>
              <a:t> نقص في تكوين الجنين مثل/ الهزال – فقر الدم – وقد يصل نقصان الوزن الى ولادة الطفل مبكرا مما يبب لة الاجهاض </a:t>
            </a:r>
          </a:p>
          <a:p>
            <a:r>
              <a:rPr lang="ar-SA" b="1" dirty="0" smtClean="0"/>
              <a:t>2/ </a:t>
            </a:r>
            <a:r>
              <a:rPr lang="ar-SA" b="1" u="sng" dirty="0" smtClean="0">
                <a:solidFill>
                  <a:srgbClr val="00B050"/>
                </a:solidFill>
              </a:rPr>
              <a:t>النظافة العامة </a:t>
            </a:r>
            <a:r>
              <a:rPr lang="ar-SA" b="1" dirty="0" smtClean="0"/>
              <a:t>/ يجب الاهتمام بالنظافة وتتضمن الاستحمام ونظافة الجهاز التناسلي والفم والاسنان </a:t>
            </a:r>
          </a:p>
          <a:p>
            <a:r>
              <a:rPr lang="ar-SA" b="1" dirty="0" smtClean="0"/>
              <a:t>3/ </a:t>
            </a:r>
            <a:r>
              <a:rPr lang="ar-SA" b="1" u="sng" dirty="0" smtClean="0">
                <a:solidFill>
                  <a:srgbClr val="00B050"/>
                </a:solidFill>
              </a:rPr>
              <a:t>المرض</a:t>
            </a:r>
            <a:r>
              <a:rPr lang="ar-SA" b="1" dirty="0" smtClean="0"/>
              <a:t>/ يتأثر نمو الطفل </a:t>
            </a:r>
            <a:r>
              <a:rPr lang="ar-SA" b="1" dirty="0" err="1" smtClean="0"/>
              <a:t>اذا</a:t>
            </a:r>
            <a:r>
              <a:rPr lang="ar-SA" b="1" dirty="0" smtClean="0"/>
              <a:t> تعرض </a:t>
            </a:r>
            <a:r>
              <a:rPr lang="ar-SA" b="1" dirty="0" err="1" smtClean="0"/>
              <a:t>بالاصابة</a:t>
            </a:r>
            <a:r>
              <a:rPr lang="ar-SA" b="1" dirty="0" smtClean="0"/>
              <a:t> بالعدوى </a:t>
            </a:r>
            <a:r>
              <a:rPr lang="ar-SA" b="1" dirty="0" err="1" smtClean="0"/>
              <a:t>او</a:t>
            </a:r>
            <a:r>
              <a:rPr lang="ar-SA" b="1" dirty="0" smtClean="0"/>
              <a:t> مرض خطير 0- </a:t>
            </a:r>
            <a:r>
              <a:rPr lang="ar-SA" b="1" dirty="0" err="1" smtClean="0"/>
              <a:t>والارهاق</a:t>
            </a:r>
            <a:r>
              <a:rPr lang="ar-SA" b="1" dirty="0" smtClean="0"/>
              <a:t> الشديد للام والتعب يؤدي </a:t>
            </a:r>
            <a:r>
              <a:rPr lang="ar-SA" b="1" dirty="0" err="1" smtClean="0"/>
              <a:t>الى</a:t>
            </a:r>
            <a:r>
              <a:rPr lang="ar-SA" b="1" dirty="0" smtClean="0"/>
              <a:t> تحرك الجنين داخل الرحم حتى لا يؤدي </a:t>
            </a:r>
            <a:r>
              <a:rPr lang="ar-SA" b="1" dirty="0" err="1" smtClean="0"/>
              <a:t>الى</a:t>
            </a:r>
            <a:r>
              <a:rPr lang="ar-SA" b="1" dirty="0" smtClean="0"/>
              <a:t> </a:t>
            </a:r>
            <a:r>
              <a:rPr lang="ar-SA" b="1" dirty="0" err="1" smtClean="0"/>
              <a:t>الاجهاض</a:t>
            </a:r>
            <a:r>
              <a:rPr lang="ar-SA" b="1" dirty="0" smtClean="0"/>
              <a:t> </a:t>
            </a:r>
            <a:r>
              <a:rPr lang="ar-SA" dirty="0" smtClean="0"/>
              <a:t>. </a:t>
            </a:r>
          </a:p>
          <a:p>
            <a:endParaRPr lang="ar-SA" dirty="0" smtClean="0"/>
          </a:p>
          <a:p>
            <a:endParaRPr lang="ar-SA" dirty="0"/>
          </a:p>
        </p:txBody>
      </p:sp>
      <p:pic>
        <p:nvPicPr>
          <p:cNvPr id="2050" name="Picture 2" descr="C:\Users\TOSHIBA\Desktop\imagesCA183B6N.jpg"/>
          <p:cNvPicPr>
            <a:picLocks noGrp="1" noChangeAspect="1" noChangeArrowheads="1"/>
          </p:cNvPicPr>
          <p:nvPr>
            <p:ph sz="half" idx="2"/>
          </p:nvPr>
        </p:nvPicPr>
        <p:blipFill>
          <a:blip r:embed="rId2" cstate="print"/>
          <a:srcRect/>
          <a:stretch>
            <a:fillRect/>
          </a:stretch>
        </p:blipFill>
        <p:spPr bwMode="auto">
          <a:xfrm>
            <a:off x="6804248" y="1844824"/>
            <a:ext cx="2044824" cy="1828800"/>
          </a:xfrm>
          <a:prstGeom prst="rect">
            <a:avLst/>
          </a:prstGeom>
          <a:noFill/>
        </p:spPr>
      </p:pic>
      <p:pic>
        <p:nvPicPr>
          <p:cNvPr id="2051" name="Picture 3" descr="C:\Users\TOSHIBA\Desktop\imagesCATBOYP7.jpg"/>
          <p:cNvPicPr>
            <a:picLocks noChangeAspect="1" noChangeArrowheads="1"/>
          </p:cNvPicPr>
          <p:nvPr/>
        </p:nvPicPr>
        <p:blipFill>
          <a:blip r:embed="rId3" cstate="print"/>
          <a:srcRect/>
          <a:stretch>
            <a:fillRect/>
          </a:stretch>
        </p:blipFill>
        <p:spPr bwMode="auto">
          <a:xfrm>
            <a:off x="4572000" y="1988840"/>
            <a:ext cx="2160240" cy="1693540"/>
          </a:xfrm>
          <a:prstGeom prst="rect">
            <a:avLst/>
          </a:prstGeom>
          <a:noFill/>
        </p:spPr>
      </p:pic>
      <p:pic>
        <p:nvPicPr>
          <p:cNvPr id="2052" name="Picture 4" descr="C:\Users\TOSHIBA\Desktop\imagesCA4TQR95.jpg"/>
          <p:cNvPicPr>
            <a:picLocks noChangeAspect="1" noChangeArrowheads="1"/>
          </p:cNvPicPr>
          <p:nvPr/>
        </p:nvPicPr>
        <p:blipFill>
          <a:blip r:embed="rId4" cstate="print"/>
          <a:srcRect/>
          <a:stretch>
            <a:fillRect/>
          </a:stretch>
        </p:blipFill>
        <p:spPr bwMode="auto">
          <a:xfrm>
            <a:off x="6948264" y="3861048"/>
            <a:ext cx="2014736" cy="1762125"/>
          </a:xfrm>
          <a:prstGeom prst="rect">
            <a:avLst/>
          </a:prstGeom>
          <a:noFill/>
        </p:spPr>
      </p:pic>
      <p:pic>
        <p:nvPicPr>
          <p:cNvPr id="2053" name="Picture 5" descr="C:\Users\TOSHIBA\Desktop\imagesCA57K1M7.jpg"/>
          <p:cNvPicPr>
            <a:picLocks noChangeAspect="1" noChangeArrowheads="1"/>
          </p:cNvPicPr>
          <p:nvPr/>
        </p:nvPicPr>
        <p:blipFill>
          <a:blip r:embed="rId5" cstate="print"/>
          <a:srcRect/>
          <a:stretch>
            <a:fillRect/>
          </a:stretch>
        </p:blipFill>
        <p:spPr bwMode="auto">
          <a:xfrm>
            <a:off x="4644008" y="3717033"/>
            <a:ext cx="2232248" cy="194421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half" idx="1"/>
          </p:nvPr>
        </p:nvSpPr>
        <p:spPr/>
        <p:txBody>
          <a:bodyPr>
            <a:normAutofit fontScale="77500" lnSpcReduction="20000"/>
          </a:bodyPr>
          <a:lstStyle/>
          <a:p>
            <a:r>
              <a:rPr lang="ar-SA" dirty="0" smtClean="0"/>
              <a:t>4</a:t>
            </a:r>
            <a:r>
              <a:rPr lang="ar-SA" b="1" u="sng" dirty="0" smtClean="0"/>
              <a:t>/</a:t>
            </a:r>
            <a:r>
              <a:rPr lang="ar-SA" b="1" u="sng" dirty="0" smtClean="0">
                <a:solidFill>
                  <a:srgbClr val="00B050"/>
                </a:solidFill>
              </a:rPr>
              <a:t> التعرض </a:t>
            </a:r>
            <a:r>
              <a:rPr lang="ar-SA" b="1" u="sng" dirty="0" err="1" smtClean="0">
                <a:solidFill>
                  <a:srgbClr val="00B050"/>
                </a:solidFill>
              </a:rPr>
              <a:t>للاشعاع</a:t>
            </a:r>
            <a:r>
              <a:rPr lang="ar-SA" b="1" u="sng" dirty="0" smtClean="0">
                <a:solidFill>
                  <a:srgbClr val="00B050"/>
                </a:solidFill>
              </a:rPr>
              <a:t> </a:t>
            </a:r>
            <a:r>
              <a:rPr lang="ar-SA" b="1" dirty="0" smtClean="0">
                <a:solidFill>
                  <a:srgbClr val="00B050"/>
                </a:solidFill>
              </a:rPr>
              <a:t>/ </a:t>
            </a:r>
            <a:r>
              <a:rPr lang="ar-SA" b="1" dirty="0" err="1" smtClean="0"/>
              <a:t>ان</a:t>
            </a:r>
            <a:r>
              <a:rPr lang="ar-SA" b="1" dirty="0" smtClean="0"/>
              <a:t> تعرض الحامل </a:t>
            </a:r>
            <a:r>
              <a:rPr lang="ar-SA" b="1" dirty="0" err="1" smtClean="0"/>
              <a:t>للاشعة</a:t>
            </a:r>
            <a:r>
              <a:rPr lang="ar-SA" b="1" dirty="0" smtClean="0"/>
              <a:t> السينية </a:t>
            </a:r>
            <a:r>
              <a:rPr lang="ar-SA" b="1" dirty="0" err="1" smtClean="0"/>
              <a:t>اشعة</a:t>
            </a:r>
            <a:r>
              <a:rPr lang="ar-SA" b="1" dirty="0" smtClean="0"/>
              <a:t> </a:t>
            </a:r>
            <a:r>
              <a:rPr lang="en-US" b="1" dirty="0" smtClean="0"/>
              <a:t>x</a:t>
            </a:r>
            <a:r>
              <a:rPr lang="ar-SA" b="1" dirty="0" smtClean="0"/>
              <a:t>بجرعات كبيرة تؤدي </a:t>
            </a:r>
            <a:r>
              <a:rPr lang="ar-SA" b="1" dirty="0" err="1" smtClean="0"/>
              <a:t>الى</a:t>
            </a:r>
            <a:r>
              <a:rPr lang="ar-SA" b="1" dirty="0" smtClean="0"/>
              <a:t> </a:t>
            </a:r>
            <a:r>
              <a:rPr lang="ar-SA" b="1" dirty="0" err="1" smtClean="0"/>
              <a:t>الاجهاض</a:t>
            </a:r>
            <a:r>
              <a:rPr lang="ar-SA" b="1" dirty="0" smtClean="0"/>
              <a:t> </a:t>
            </a:r>
            <a:r>
              <a:rPr lang="ar-SA" b="1" dirty="0" err="1" smtClean="0"/>
              <a:t>او</a:t>
            </a:r>
            <a:r>
              <a:rPr lang="ar-SA" b="1" dirty="0" smtClean="0"/>
              <a:t> التشوهات الخلقية </a:t>
            </a:r>
          </a:p>
          <a:p>
            <a:r>
              <a:rPr lang="ar-SA" b="1" dirty="0" smtClean="0"/>
              <a:t>5/ </a:t>
            </a:r>
            <a:r>
              <a:rPr lang="ar-SA" b="1" dirty="0" smtClean="0">
                <a:solidFill>
                  <a:srgbClr val="00B050"/>
                </a:solidFill>
              </a:rPr>
              <a:t>العقاقير / </a:t>
            </a:r>
            <a:r>
              <a:rPr lang="ar-SA" b="1" dirty="0" smtClean="0"/>
              <a:t>افراط الام الحامل في نعاطي العقاقير الطبية مما يحدث تغيرا كميائيا في الدم ويعرضة للاجهاض او الاصابة بالامراض المختلفة </a:t>
            </a:r>
          </a:p>
          <a:p>
            <a:r>
              <a:rPr lang="ar-SA" b="1" dirty="0" smtClean="0"/>
              <a:t>6/ </a:t>
            </a:r>
            <a:r>
              <a:rPr lang="ar-SA" b="1" dirty="0" smtClean="0">
                <a:solidFill>
                  <a:srgbClr val="00B050"/>
                </a:solidFill>
              </a:rPr>
              <a:t>الحالة النفسية / </a:t>
            </a:r>
            <a:r>
              <a:rPr lang="ar-SA" b="1" dirty="0" smtClean="0"/>
              <a:t>ان الحمل تكون فيها المراءة مختلفة فسيولوجيا ونفسيا تبعا لحالتها قبل الحمل وبعدة وذلك بسبب التغيرات الهرمونية لديها والتقلبات المزاجية </a:t>
            </a:r>
            <a:r>
              <a:rPr lang="ar-SA" b="1" dirty="0" smtClean="0">
                <a:solidFill>
                  <a:srgbClr val="00B050"/>
                </a:solidFill>
              </a:rPr>
              <a:t>مثل /</a:t>
            </a:r>
            <a:r>
              <a:rPr lang="ar-SA" b="1" dirty="0" smtClean="0"/>
              <a:t> القلق –الخوف –الاكتئاب الوحم –الارهاق والتعب </a:t>
            </a:r>
          </a:p>
          <a:p>
            <a:pPr>
              <a:buNone/>
            </a:pPr>
            <a:r>
              <a:rPr lang="ar-SA" b="1" dirty="0" smtClean="0"/>
              <a:t>حيث تؤثر الحالة النفسية علي الجنين بطريقة غير مباشرة </a:t>
            </a:r>
            <a:r>
              <a:rPr lang="ar-SA" b="1" dirty="0" err="1" smtClean="0"/>
              <a:t>وتعرضة</a:t>
            </a:r>
            <a:r>
              <a:rPr lang="ar-SA" b="1" dirty="0" smtClean="0"/>
              <a:t> للكثير من المشكلات . </a:t>
            </a:r>
          </a:p>
          <a:p>
            <a:pPr>
              <a:buNone/>
            </a:pPr>
            <a:endParaRPr lang="ar-SA" dirty="0"/>
          </a:p>
        </p:txBody>
      </p:sp>
      <p:pic>
        <p:nvPicPr>
          <p:cNvPr id="3074" name="Picture 2" descr="C:\Users\TOSHIBA\Desktop\imagesCAAKKE34.jpg"/>
          <p:cNvPicPr>
            <a:picLocks noGrp="1" noChangeAspect="1" noChangeArrowheads="1"/>
          </p:cNvPicPr>
          <p:nvPr>
            <p:ph sz="half" idx="2"/>
          </p:nvPr>
        </p:nvPicPr>
        <p:blipFill>
          <a:blip r:embed="rId2" cstate="print"/>
          <a:srcRect/>
          <a:stretch>
            <a:fillRect/>
          </a:stretch>
        </p:blipFill>
        <p:spPr bwMode="auto">
          <a:xfrm>
            <a:off x="6948264" y="1556792"/>
            <a:ext cx="2195736" cy="1775073"/>
          </a:xfrm>
          <a:prstGeom prst="rect">
            <a:avLst/>
          </a:prstGeom>
          <a:noFill/>
        </p:spPr>
      </p:pic>
      <p:pic>
        <p:nvPicPr>
          <p:cNvPr id="3075" name="Picture 3" descr="C:\Users\TOSHIBA\Desktop\imagesCALPWXGH.jpg"/>
          <p:cNvPicPr>
            <a:picLocks noChangeAspect="1" noChangeArrowheads="1"/>
          </p:cNvPicPr>
          <p:nvPr/>
        </p:nvPicPr>
        <p:blipFill>
          <a:blip r:embed="rId3" cstate="print"/>
          <a:srcRect/>
          <a:stretch>
            <a:fillRect/>
          </a:stretch>
        </p:blipFill>
        <p:spPr bwMode="auto">
          <a:xfrm>
            <a:off x="4716016" y="1556792"/>
            <a:ext cx="2160240" cy="1728192"/>
          </a:xfrm>
          <a:prstGeom prst="rect">
            <a:avLst/>
          </a:prstGeom>
          <a:noFill/>
        </p:spPr>
      </p:pic>
      <p:pic>
        <p:nvPicPr>
          <p:cNvPr id="3076" name="Picture 4" descr="C:\Users\TOSHIBA\Desktop\imagesCA5ULA4A.jpg"/>
          <p:cNvPicPr>
            <a:picLocks noChangeAspect="1" noChangeArrowheads="1"/>
          </p:cNvPicPr>
          <p:nvPr/>
        </p:nvPicPr>
        <p:blipFill>
          <a:blip r:embed="rId4" cstate="print"/>
          <a:srcRect/>
          <a:stretch>
            <a:fillRect/>
          </a:stretch>
        </p:blipFill>
        <p:spPr bwMode="auto">
          <a:xfrm>
            <a:off x="7010400" y="3429000"/>
            <a:ext cx="2133600" cy="1524000"/>
          </a:xfrm>
          <a:prstGeom prst="rect">
            <a:avLst/>
          </a:prstGeom>
          <a:noFill/>
        </p:spPr>
      </p:pic>
      <p:pic>
        <p:nvPicPr>
          <p:cNvPr id="3077" name="Picture 5" descr="C:\Users\TOSHIBA\Desktop\imagesCAXFAXE6.jpg"/>
          <p:cNvPicPr>
            <a:picLocks noChangeAspect="1" noChangeArrowheads="1"/>
          </p:cNvPicPr>
          <p:nvPr/>
        </p:nvPicPr>
        <p:blipFill>
          <a:blip r:embed="rId5" cstate="print"/>
          <a:srcRect/>
          <a:stretch>
            <a:fillRect/>
          </a:stretch>
        </p:blipFill>
        <p:spPr bwMode="auto">
          <a:xfrm>
            <a:off x="4644008" y="3429000"/>
            <a:ext cx="2232248" cy="1512168"/>
          </a:xfrm>
          <a:prstGeom prst="rect">
            <a:avLst/>
          </a:prstGeom>
          <a:noFill/>
        </p:spPr>
      </p:pic>
      <p:pic>
        <p:nvPicPr>
          <p:cNvPr id="3078" name="Picture 6" descr="C:\Users\TOSHIBA\Desktop\imagesCAUP09U9.jpg"/>
          <p:cNvPicPr>
            <a:picLocks noChangeAspect="1" noChangeArrowheads="1"/>
          </p:cNvPicPr>
          <p:nvPr/>
        </p:nvPicPr>
        <p:blipFill>
          <a:blip r:embed="rId6" cstate="print"/>
          <a:srcRect/>
          <a:stretch>
            <a:fillRect/>
          </a:stretch>
        </p:blipFill>
        <p:spPr bwMode="auto">
          <a:xfrm>
            <a:off x="6948264" y="5010150"/>
            <a:ext cx="2195736" cy="1847850"/>
          </a:xfrm>
          <a:prstGeom prst="rect">
            <a:avLst/>
          </a:prstGeom>
          <a:noFill/>
        </p:spPr>
      </p:pic>
      <p:pic>
        <p:nvPicPr>
          <p:cNvPr id="3079" name="Picture 7" descr="C:\Users\TOSHIBA\Desktop\imagesCAMTD061.jpg"/>
          <p:cNvPicPr>
            <a:picLocks noChangeAspect="1" noChangeArrowheads="1"/>
          </p:cNvPicPr>
          <p:nvPr/>
        </p:nvPicPr>
        <p:blipFill>
          <a:blip r:embed="rId7" cstate="print"/>
          <a:srcRect/>
          <a:stretch>
            <a:fillRect/>
          </a:stretch>
        </p:blipFill>
        <p:spPr bwMode="auto">
          <a:xfrm>
            <a:off x="4644008" y="4941168"/>
            <a:ext cx="2232248" cy="1916832"/>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sz="half" idx="1"/>
          </p:nvPr>
        </p:nvSpPr>
        <p:spPr/>
        <p:txBody>
          <a:bodyPr>
            <a:normAutofit fontScale="77500" lnSpcReduction="20000"/>
          </a:bodyPr>
          <a:lstStyle/>
          <a:p>
            <a:r>
              <a:rPr lang="ar-SA" dirty="0" smtClean="0"/>
              <a:t>7</a:t>
            </a:r>
            <a:r>
              <a:rPr lang="ar-SA" b="1" dirty="0" smtClean="0"/>
              <a:t>/ </a:t>
            </a:r>
            <a:r>
              <a:rPr lang="ar-SA" b="1" u="sng" dirty="0" smtClean="0">
                <a:solidFill>
                  <a:srgbClr val="00B050"/>
                </a:solidFill>
              </a:rPr>
              <a:t>عمر </a:t>
            </a:r>
            <a:r>
              <a:rPr lang="ar-SA" b="1" u="sng" dirty="0" err="1" smtClean="0">
                <a:solidFill>
                  <a:srgbClr val="00B050"/>
                </a:solidFill>
              </a:rPr>
              <a:t>الام</a:t>
            </a:r>
            <a:r>
              <a:rPr lang="ar-SA" b="1" u="sng" dirty="0" smtClean="0">
                <a:solidFill>
                  <a:srgbClr val="00B050"/>
                </a:solidFill>
              </a:rPr>
              <a:t> </a:t>
            </a:r>
            <a:r>
              <a:rPr lang="ar-SA" b="1" dirty="0" smtClean="0"/>
              <a:t>/ يعتبر انسب عمر </a:t>
            </a:r>
            <a:r>
              <a:rPr lang="ar-SA" b="1" dirty="0" err="1" smtClean="0"/>
              <a:t>للانجاب</a:t>
            </a:r>
            <a:r>
              <a:rPr lang="ar-SA" b="1" dirty="0" smtClean="0"/>
              <a:t> 20-35 سنة هو انسبها وان اقل من 20 يكون </a:t>
            </a:r>
            <a:r>
              <a:rPr lang="ar-SA" b="1" dirty="0" err="1" smtClean="0"/>
              <a:t>لة</a:t>
            </a:r>
            <a:r>
              <a:rPr lang="ar-SA" b="1" dirty="0" smtClean="0"/>
              <a:t> تأثير في تدهور وظيفة التناسل والتعرض </a:t>
            </a:r>
            <a:r>
              <a:rPr lang="ar-SA" b="1" dirty="0" err="1" smtClean="0"/>
              <a:t>للامراض</a:t>
            </a:r>
            <a:r>
              <a:rPr lang="ar-SA" b="1" dirty="0" smtClean="0"/>
              <a:t> وعدم اكتمال النمو </a:t>
            </a:r>
            <a:r>
              <a:rPr lang="ar-SA" b="1" dirty="0" err="1" smtClean="0"/>
              <a:t>وايضا</a:t>
            </a:r>
            <a:r>
              <a:rPr lang="ar-SA" b="1" dirty="0" smtClean="0"/>
              <a:t> عندما يكون اكبر من 35 سنة يؤثر علي الجنين ويولدون لديهم </a:t>
            </a:r>
            <a:r>
              <a:rPr lang="ar-SA" b="1" dirty="0" err="1" smtClean="0"/>
              <a:t>تاخر</a:t>
            </a:r>
            <a:r>
              <a:rPr lang="ar-SA" b="1" dirty="0" smtClean="0"/>
              <a:t> عقلي – اعاقة في سائر الجسد- تشوهات خلقية </a:t>
            </a:r>
          </a:p>
          <a:p>
            <a:r>
              <a:rPr lang="ar-SA" b="1" dirty="0" smtClean="0"/>
              <a:t>8/ </a:t>
            </a:r>
            <a:r>
              <a:rPr lang="ar-SA" b="1" u="sng" dirty="0" smtClean="0">
                <a:solidFill>
                  <a:srgbClr val="00B050"/>
                </a:solidFill>
              </a:rPr>
              <a:t>اتجاهات </a:t>
            </a:r>
            <a:r>
              <a:rPr lang="ar-SA" b="1" u="sng" dirty="0" err="1" smtClean="0">
                <a:solidFill>
                  <a:srgbClr val="00B050"/>
                </a:solidFill>
              </a:rPr>
              <a:t>الام</a:t>
            </a:r>
            <a:r>
              <a:rPr lang="ar-SA" b="1" dirty="0" smtClean="0">
                <a:solidFill>
                  <a:srgbClr val="00B050"/>
                </a:solidFill>
              </a:rPr>
              <a:t> </a:t>
            </a:r>
            <a:r>
              <a:rPr lang="ar-SA" b="1" dirty="0" smtClean="0"/>
              <a:t>/ </a:t>
            </a:r>
            <a:r>
              <a:rPr lang="ar-SA" b="1" dirty="0" err="1" smtClean="0"/>
              <a:t>الاتجاة</a:t>
            </a:r>
            <a:r>
              <a:rPr lang="ar-SA" b="1" dirty="0" smtClean="0"/>
              <a:t> السالب نحو الحمل </a:t>
            </a:r>
            <a:r>
              <a:rPr lang="ar-SA" b="1" dirty="0" err="1" smtClean="0"/>
              <a:t>يصاحبة</a:t>
            </a:r>
            <a:r>
              <a:rPr lang="ar-SA" b="1" dirty="0" smtClean="0"/>
              <a:t> غثيان والتقيؤ والانفعالات والصراع بين الزوجين وهذا ما يحصل بشكل واضح في حالات الحمل الغير شرعي والتخلص منة </a:t>
            </a:r>
            <a:r>
              <a:rPr lang="ar-SA" b="1" dirty="0" err="1" smtClean="0"/>
              <a:t>الاتجاة</a:t>
            </a:r>
            <a:r>
              <a:rPr lang="ar-SA" b="1" dirty="0" smtClean="0"/>
              <a:t> الايجابي نحو الحمل يكون هناك استعداد تام لقدوم الجنين </a:t>
            </a:r>
            <a:r>
              <a:rPr lang="ar-SA" b="1" dirty="0" err="1" smtClean="0"/>
              <a:t>والتهيئولة</a:t>
            </a:r>
            <a:r>
              <a:rPr lang="ar-SA" b="1" dirty="0" smtClean="0"/>
              <a:t> </a:t>
            </a:r>
          </a:p>
          <a:p>
            <a:r>
              <a:rPr lang="ar-SA" b="1" dirty="0" smtClean="0"/>
              <a:t>9/ </a:t>
            </a:r>
            <a:r>
              <a:rPr lang="ar-SA" b="1" u="sng" dirty="0" smtClean="0">
                <a:solidFill>
                  <a:srgbClr val="00B050"/>
                </a:solidFill>
              </a:rPr>
              <a:t>اضطرابات الحمل والوضع</a:t>
            </a:r>
            <a:r>
              <a:rPr lang="ar-SA" b="1" dirty="0" smtClean="0"/>
              <a:t> / مثل الاصابة بالنزيف نتيجة المجهود او الولادة المتعسرة او الولادة المبسترة خروج الطفل في الوقت الغير مناسب ووضعة في حضانات </a:t>
            </a:r>
            <a:endParaRPr lang="ar-SA" b="1" dirty="0"/>
          </a:p>
        </p:txBody>
      </p:sp>
      <p:pic>
        <p:nvPicPr>
          <p:cNvPr id="4098" name="Picture 2" descr="C:\Users\TOSHIBA\Desktop\imagesCA9H9C40.jpg"/>
          <p:cNvPicPr>
            <a:picLocks noGrp="1" noChangeAspect="1" noChangeArrowheads="1"/>
          </p:cNvPicPr>
          <p:nvPr>
            <p:ph sz="half" idx="2"/>
          </p:nvPr>
        </p:nvPicPr>
        <p:blipFill>
          <a:blip r:embed="rId2" cstate="print"/>
          <a:srcRect/>
          <a:stretch>
            <a:fillRect/>
          </a:stretch>
        </p:blipFill>
        <p:spPr bwMode="auto">
          <a:xfrm>
            <a:off x="6948264" y="2492896"/>
            <a:ext cx="2195736" cy="1512168"/>
          </a:xfrm>
          <a:prstGeom prst="rect">
            <a:avLst/>
          </a:prstGeom>
          <a:noFill/>
        </p:spPr>
      </p:pic>
      <p:pic>
        <p:nvPicPr>
          <p:cNvPr id="4099" name="Picture 3" descr="C:\Users\TOSHIBA\Desktop\imagesCAVUD9AI.jpg"/>
          <p:cNvPicPr>
            <a:picLocks noChangeAspect="1" noChangeArrowheads="1"/>
          </p:cNvPicPr>
          <p:nvPr/>
        </p:nvPicPr>
        <p:blipFill>
          <a:blip r:embed="rId3" cstate="print"/>
          <a:srcRect/>
          <a:stretch>
            <a:fillRect/>
          </a:stretch>
        </p:blipFill>
        <p:spPr bwMode="auto">
          <a:xfrm>
            <a:off x="4355976" y="2492896"/>
            <a:ext cx="2438400" cy="1460376"/>
          </a:xfrm>
          <a:prstGeom prst="rect">
            <a:avLst/>
          </a:prstGeom>
          <a:noFill/>
        </p:spPr>
      </p:pic>
      <p:pic>
        <p:nvPicPr>
          <p:cNvPr id="4100" name="Picture 4" descr="C:\Users\TOSHIBA\Desktop\imagesCADVDJIM.jpg"/>
          <p:cNvPicPr>
            <a:picLocks noChangeAspect="1" noChangeArrowheads="1"/>
          </p:cNvPicPr>
          <p:nvPr/>
        </p:nvPicPr>
        <p:blipFill>
          <a:blip r:embed="rId4" cstate="print"/>
          <a:srcRect/>
          <a:stretch>
            <a:fillRect/>
          </a:stretch>
        </p:blipFill>
        <p:spPr bwMode="auto">
          <a:xfrm>
            <a:off x="6948264" y="4077072"/>
            <a:ext cx="2195736" cy="2088232"/>
          </a:xfrm>
          <a:prstGeom prst="rect">
            <a:avLst/>
          </a:prstGeom>
          <a:noFill/>
        </p:spPr>
      </p:pic>
      <p:pic>
        <p:nvPicPr>
          <p:cNvPr id="4101" name="Picture 5" descr="C:\Users\TOSHIBA\Desktop\imagesCAB63JP7.jpg"/>
          <p:cNvPicPr>
            <a:picLocks noChangeAspect="1" noChangeArrowheads="1"/>
          </p:cNvPicPr>
          <p:nvPr/>
        </p:nvPicPr>
        <p:blipFill>
          <a:blip r:embed="rId5" cstate="print"/>
          <a:srcRect/>
          <a:stretch>
            <a:fillRect/>
          </a:stretch>
        </p:blipFill>
        <p:spPr bwMode="auto">
          <a:xfrm>
            <a:off x="4355976" y="4221088"/>
            <a:ext cx="2466975" cy="1847850"/>
          </a:xfrm>
          <a:prstGeom prst="rect">
            <a:avLst/>
          </a:prstGeom>
          <a:noFill/>
        </p:spPr>
      </p:pic>
      <p:pic>
        <p:nvPicPr>
          <p:cNvPr id="4102" name="Picture 6" descr="C:\Users\TOSHIBA\Desktop\imagesCANRGCE8.jpg"/>
          <p:cNvPicPr>
            <a:picLocks noChangeAspect="1" noChangeArrowheads="1"/>
          </p:cNvPicPr>
          <p:nvPr/>
        </p:nvPicPr>
        <p:blipFill>
          <a:blip r:embed="rId6" cstate="print"/>
          <a:srcRect/>
          <a:stretch>
            <a:fillRect/>
          </a:stretch>
        </p:blipFill>
        <p:spPr bwMode="auto">
          <a:xfrm>
            <a:off x="7020271" y="404664"/>
            <a:ext cx="2123729" cy="1944216"/>
          </a:xfrm>
          <a:prstGeom prst="rect">
            <a:avLst/>
          </a:prstGeom>
          <a:noFill/>
        </p:spPr>
      </p:pic>
      <p:pic>
        <p:nvPicPr>
          <p:cNvPr id="4103" name="Picture 7" descr="C:\Users\TOSHIBA\Desktop\imagesCAHEYI7F.jpg"/>
          <p:cNvPicPr>
            <a:picLocks noChangeAspect="1" noChangeArrowheads="1"/>
          </p:cNvPicPr>
          <p:nvPr/>
        </p:nvPicPr>
        <p:blipFill>
          <a:blip r:embed="rId7" cstate="print"/>
          <a:srcRect/>
          <a:stretch>
            <a:fillRect/>
          </a:stretch>
        </p:blipFill>
        <p:spPr bwMode="auto">
          <a:xfrm>
            <a:off x="4355976" y="404664"/>
            <a:ext cx="2531368" cy="1907282"/>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solidFill>
                  <a:srgbClr val="FF0000"/>
                </a:solidFill>
              </a:rPr>
              <a:t>اثر الوراثة والبيئة </a:t>
            </a:r>
            <a:endParaRPr lang="ar-SA" b="1" dirty="0">
              <a:solidFill>
                <a:srgbClr val="FF0000"/>
              </a:solidFill>
            </a:endParaRPr>
          </a:p>
        </p:txBody>
      </p:sp>
      <p:sp>
        <p:nvSpPr>
          <p:cNvPr id="3" name="عنصر نائب للمحتوى 2"/>
          <p:cNvSpPr>
            <a:spLocks noGrp="1"/>
          </p:cNvSpPr>
          <p:nvPr>
            <p:ph idx="1"/>
          </p:nvPr>
        </p:nvSpPr>
        <p:spPr/>
        <p:txBody>
          <a:bodyPr/>
          <a:lstStyle/>
          <a:p>
            <a:r>
              <a:rPr lang="ar-SA" b="1" dirty="0" err="1" smtClean="0"/>
              <a:t>ان</a:t>
            </a:r>
            <a:r>
              <a:rPr lang="ar-SA" b="1" dirty="0" smtClean="0"/>
              <a:t> كل طفل يحتاج </a:t>
            </a:r>
            <a:r>
              <a:rPr lang="ar-SA" b="1" dirty="0" err="1" smtClean="0"/>
              <a:t>الى</a:t>
            </a:r>
            <a:r>
              <a:rPr lang="ar-SA" b="1" dirty="0" smtClean="0"/>
              <a:t> </a:t>
            </a:r>
            <a:r>
              <a:rPr lang="ar-SA" b="1" dirty="0" err="1" smtClean="0"/>
              <a:t>الى</a:t>
            </a:r>
            <a:r>
              <a:rPr lang="ar-SA" b="1" dirty="0" smtClean="0"/>
              <a:t> الكفاية من المثيرات المادية وكثير من </a:t>
            </a:r>
            <a:r>
              <a:rPr lang="ar-SA" b="1" dirty="0" err="1" smtClean="0"/>
              <a:t>الاشياء</a:t>
            </a:r>
            <a:r>
              <a:rPr lang="ar-SA" b="1" dirty="0" smtClean="0"/>
              <a:t> والمثيرات الاجتماعية ويحتاج </a:t>
            </a:r>
            <a:r>
              <a:rPr lang="ar-SA" b="1" dirty="0" err="1" smtClean="0"/>
              <a:t>الى</a:t>
            </a:r>
            <a:r>
              <a:rPr lang="ar-SA" b="1" dirty="0" smtClean="0"/>
              <a:t> تدريب وتمرين </a:t>
            </a:r>
            <a:r>
              <a:rPr lang="ar-SA" b="1" dirty="0" err="1" smtClean="0"/>
              <a:t>الي</a:t>
            </a:r>
            <a:r>
              <a:rPr lang="ar-SA" b="1" dirty="0" smtClean="0"/>
              <a:t> </a:t>
            </a:r>
            <a:r>
              <a:rPr lang="ar-SA" b="1" dirty="0" err="1" smtClean="0"/>
              <a:t>مخة</a:t>
            </a:r>
            <a:r>
              <a:rPr lang="ar-SA" b="1" dirty="0" smtClean="0"/>
              <a:t> ويحتاج </a:t>
            </a:r>
            <a:r>
              <a:rPr lang="ar-SA" b="1" dirty="0" err="1" smtClean="0"/>
              <a:t>للويط</a:t>
            </a:r>
            <a:r>
              <a:rPr lang="ar-SA" b="1" dirty="0" smtClean="0"/>
              <a:t> البيئي وهم الكبار </a:t>
            </a:r>
            <a:r>
              <a:rPr lang="ar-SA" b="1" dirty="0" err="1" smtClean="0"/>
              <a:t>والاطفال</a:t>
            </a:r>
            <a:r>
              <a:rPr lang="ar-SA" b="1" dirty="0" smtClean="0"/>
              <a:t> </a:t>
            </a:r>
            <a:r>
              <a:rPr lang="ar-SA" b="1" dirty="0" err="1" smtClean="0"/>
              <a:t>مثلة</a:t>
            </a:r>
            <a:r>
              <a:rPr lang="ar-SA" b="1" dirty="0" smtClean="0"/>
              <a:t> </a:t>
            </a:r>
            <a:r>
              <a:rPr lang="ar-SA" b="1" dirty="0" err="1" smtClean="0"/>
              <a:t>الى</a:t>
            </a:r>
            <a:r>
              <a:rPr lang="ar-SA" b="1" dirty="0" smtClean="0"/>
              <a:t> تعليمة </a:t>
            </a:r>
            <a:r>
              <a:rPr lang="ar-SA" b="1" dirty="0" err="1" smtClean="0"/>
              <a:t>وتنشئتة</a:t>
            </a:r>
            <a:r>
              <a:rPr lang="ar-SA" b="1" dirty="0" smtClean="0"/>
              <a:t> ولكي يتعلم ويصبح شخص بالغ مكتسب جميع السمات والخصائص الايجابية . </a:t>
            </a:r>
            <a:endParaRPr lang="ar-SA"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solidFill>
                  <a:srgbClr val="FF0000"/>
                </a:solidFill>
              </a:rPr>
              <a:t>ملحوظات على مرحلة </a:t>
            </a:r>
            <a:r>
              <a:rPr lang="ar-SA" b="1" dirty="0" err="1" smtClean="0">
                <a:solidFill>
                  <a:srgbClr val="00B050"/>
                </a:solidFill>
              </a:rPr>
              <a:t>ماقبل</a:t>
            </a:r>
            <a:r>
              <a:rPr lang="ar-SA" b="1" dirty="0" smtClean="0">
                <a:solidFill>
                  <a:srgbClr val="FF0000"/>
                </a:solidFill>
              </a:rPr>
              <a:t> الميلاد </a:t>
            </a:r>
            <a:endParaRPr lang="ar-SA" b="1" dirty="0">
              <a:solidFill>
                <a:srgbClr val="FF0000"/>
              </a:solidFill>
            </a:endParaRPr>
          </a:p>
        </p:txBody>
      </p:sp>
      <p:sp>
        <p:nvSpPr>
          <p:cNvPr id="3" name="عنصر نائب للمحتوى 2"/>
          <p:cNvSpPr>
            <a:spLocks noGrp="1"/>
          </p:cNvSpPr>
          <p:nvPr>
            <p:ph sz="half" idx="1"/>
          </p:nvPr>
        </p:nvSpPr>
        <p:spPr/>
        <p:txBody>
          <a:bodyPr>
            <a:normAutofit fontScale="77500" lnSpcReduction="20000"/>
          </a:bodyPr>
          <a:lstStyle/>
          <a:p>
            <a:r>
              <a:rPr lang="ar-SA" dirty="0" smtClean="0">
                <a:solidFill>
                  <a:srgbClr val="00B050"/>
                </a:solidFill>
              </a:rPr>
              <a:t>1/ </a:t>
            </a:r>
            <a:r>
              <a:rPr lang="ar-SA" b="1" dirty="0" smtClean="0"/>
              <a:t>القيام </a:t>
            </a:r>
            <a:r>
              <a:rPr lang="ar-SA" b="1" dirty="0" err="1" smtClean="0"/>
              <a:t>بتوجية</a:t>
            </a:r>
            <a:r>
              <a:rPr lang="ar-SA" b="1" dirty="0" smtClean="0"/>
              <a:t> </a:t>
            </a:r>
            <a:r>
              <a:rPr lang="ar-SA" b="1" dirty="0" err="1" smtClean="0"/>
              <a:t>وارشاد</a:t>
            </a:r>
            <a:r>
              <a:rPr lang="ar-SA" b="1" dirty="0" smtClean="0"/>
              <a:t> الراغبين بالزواج </a:t>
            </a:r>
            <a:r>
              <a:rPr lang="ar-SA" b="1" dirty="0" err="1" smtClean="0"/>
              <a:t>الي</a:t>
            </a:r>
            <a:r>
              <a:rPr lang="ar-SA" b="1" dirty="0" smtClean="0"/>
              <a:t> الفحص قبل الزواج وذلك لعدم تفشي </a:t>
            </a:r>
            <a:r>
              <a:rPr lang="ar-SA" b="1" dirty="0" err="1" smtClean="0"/>
              <a:t>الامراض</a:t>
            </a:r>
            <a:r>
              <a:rPr lang="ar-SA" b="1" dirty="0" smtClean="0"/>
              <a:t> الوراثية </a:t>
            </a:r>
          </a:p>
          <a:p>
            <a:r>
              <a:rPr lang="ar-SA" b="1" dirty="0" smtClean="0">
                <a:solidFill>
                  <a:srgbClr val="00B050"/>
                </a:solidFill>
              </a:rPr>
              <a:t>2/ </a:t>
            </a:r>
            <a:r>
              <a:rPr lang="ar-SA" b="1" dirty="0" smtClean="0"/>
              <a:t>يجب عدم </a:t>
            </a:r>
            <a:r>
              <a:rPr lang="ar-SA" b="1" dirty="0" err="1" smtClean="0"/>
              <a:t>القاء</a:t>
            </a:r>
            <a:r>
              <a:rPr lang="ar-SA" b="1" dirty="0" smtClean="0"/>
              <a:t> اللوم </a:t>
            </a:r>
            <a:r>
              <a:rPr lang="ar-SA" b="1" dirty="0" err="1" smtClean="0"/>
              <a:t>باي</a:t>
            </a:r>
            <a:r>
              <a:rPr lang="ar-SA" b="1" dirty="0" smtClean="0"/>
              <a:t> اضطراب </a:t>
            </a:r>
            <a:r>
              <a:rPr lang="ar-SA" b="1" dirty="0" err="1" smtClean="0"/>
              <a:t>او</a:t>
            </a:r>
            <a:r>
              <a:rPr lang="ar-SA" b="1" dirty="0" smtClean="0"/>
              <a:t> مرض </a:t>
            </a:r>
            <a:r>
              <a:rPr lang="ar-SA" b="1" dirty="0" err="1" smtClean="0"/>
              <a:t>الي</a:t>
            </a:r>
            <a:r>
              <a:rPr lang="ar-SA" b="1" dirty="0" smtClean="0"/>
              <a:t> العامل الوراثي بشكل بحت بل البيئة لها دور في ذلك </a:t>
            </a:r>
            <a:r>
              <a:rPr lang="ar-SA" b="1" dirty="0" err="1" smtClean="0"/>
              <a:t>ايضا</a:t>
            </a:r>
            <a:r>
              <a:rPr lang="ar-SA" b="1" dirty="0" smtClean="0"/>
              <a:t> </a:t>
            </a:r>
          </a:p>
          <a:p>
            <a:r>
              <a:rPr lang="ar-SA" b="1" dirty="0" smtClean="0">
                <a:solidFill>
                  <a:srgbClr val="00B050"/>
                </a:solidFill>
              </a:rPr>
              <a:t>3/ </a:t>
            </a:r>
            <a:r>
              <a:rPr lang="ar-SA" b="1" dirty="0" smtClean="0"/>
              <a:t>تخلص الوالدان من </a:t>
            </a:r>
            <a:r>
              <a:rPr lang="ar-SA" b="1" dirty="0" err="1" smtClean="0"/>
              <a:t>الاراءئ</a:t>
            </a:r>
            <a:r>
              <a:rPr lang="ar-SA" b="1" dirty="0" smtClean="0"/>
              <a:t> الخاطئة عن الوراثة والتي تسبب كثير من القلق </a:t>
            </a:r>
            <a:r>
              <a:rPr lang="ar-SA" b="1" dirty="0" err="1" smtClean="0"/>
              <a:t>والارهاق</a:t>
            </a:r>
            <a:r>
              <a:rPr lang="ar-SA" b="1" dirty="0" smtClean="0"/>
              <a:t> والتخوف منها </a:t>
            </a:r>
          </a:p>
          <a:p>
            <a:r>
              <a:rPr lang="ar-SA" b="1" dirty="0" smtClean="0">
                <a:solidFill>
                  <a:srgbClr val="00B050"/>
                </a:solidFill>
              </a:rPr>
              <a:t>4/ </a:t>
            </a:r>
            <a:r>
              <a:rPr lang="ar-SA" b="1" dirty="0" smtClean="0"/>
              <a:t>المجتمع يجب </a:t>
            </a:r>
            <a:r>
              <a:rPr lang="ar-SA" b="1" dirty="0" err="1" smtClean="0"/>
              <a:t>ان</a:t>
            </a:r>
            <a:r>
              <a:rPr lang="ar-SA" b="1" dirty="0" smtClean="0"/>
              <a:t> يهتم بالحامل ويرعاها طبيا ونفسيا واجتماعيا حتى يحاط الجنين </a:t>
            </a:r>
            <a:r>
              <a:rPr lang="ar-SA" b="1" dirty="0" err="1" smtClean="0"/>
              <a:t>بظلروف</a:t>
            </a:r>
            <a:r>
              <a:rPr lang="ar-SA" b="1" dirty="0" smtClean="0"/>
              <a:t> </a:t>
            </a:r>
            <a:r>
              <a:rPr lang="ar-SA" b="1" dirty="0" err="1" smtClean="0"/>
              <a:t>تساعدة</a:t>
            </a:r>
            <a:r>
              <a:rPr lang="ar-SA" b="1" dirty="0" smtClean="0"/>
              <a:t> على النمو بشكل ايجابي </a:t>
            </a:r>
          </a:p>
          <a:p>
            <a:r>
              <a:rPr lang="ar-SA" b="1" dirty="0" smtClean="0">
                <a:solidFill>
                  <a:srgbClr val="00B050"/>
                </a:solidFill>
              </a:rPr>
              <a:t>5/ </a:t>
            </a:r>
            <a:r>
              <a:rPr lang="ar-SA" b="1" dirty="0" smtClean="0"/>
              <a:t>الحذر من </a:t>
            </a:r>
            <a:r>
              <a:rPr lang="ar-SA" b="1" dirty="0" err="1" smtClean="0"/>
              <a:t>الاجهاض</a:t>
            </a:r>
            <a:r>
              <a:rPr lang="ar-SA" b="1" dirty="0" smtClean="0"/>
              <a:t> </a:t>
            </a:r>
            <a:r>
              <a:rPr lang="ar-SA" b="1" dirty="0" err="1" smtClean="0"/>
              <a:t>اثناء</a:t>
            </a:r>
            <a:r>
              <a:rPr lang="ar-SA" b="1" dirty="0" smtClean="0"/>
              <a:t> مرحلة الحمل </a:t>
            </a:r>
            <a:r>
              <a:rPr lang="ar-SA" b="1" dirty="0" err="1" smtClean="0"/>
              <a:t>وفقدانة</a:t>
            </a:r>
            <a:r>
              <a:rPr lang="ar-SA" b="1" dirty="0" smtClean="0"/>
              <a:t> فيجب علي </a:t>
            </a:r>
            <a:r>
              <a:rPr lang="ar-SA" b="1" dirty="0" err="1" smtClean="0"/>
              <a:t>المراءة</a:t>
            </a:r>
            <a:r>
              <a:rPr lang="ar-SA" b="1" dirty="0" smtClean="0"/>
              <a:t> الراحة والاسترخاء لعدم </a:t>
            </a:r>
            <a:r>
              <a:rPr lang="ar-SA" b="1" dirty="0" err="1" smtClean="0"/>
              <a:t>سقوطة</a:t>
            </a:r>
            <a:r>
              <a:rPr lang="ar-SA" b="1" dirty="0" smtClean="0"/>
              <a:t> </a:t>
            </a:r>
            <a:r>
              <a:rPr lang="ar-SA" b="1" dirty="0" err="1" smtClean="0"/>
              <a:t>وايضا</a:t>
            </a:r>
            <a:r>
              <a:rPr lang="ar-SA" b="1" dirty="0" smtClean="0"/>
              <a:t> </a:t>
            </a:r>
            <a:r>
              <a:rPr lang="ar-SA" b="1" dirty="0" err="1" smtClean="0"/>
              <a:t>التنبة</a:t>
            </a:r>
            <a:r>
              <a:rPr lang="ar-SA" b="1" dirty="0" smtClean="0"/>
              <a:t> </a:t>
            </a:r>
            <a:r>
              <a:rPr lang="ar-SA" b="1" dirty="0" err="1" smtClean="0"/>
              <a:t>المراءة</a:t>
            </a:r>
            <a:r>
              <a:rPr lang="ar-SA" b="1" dirty="0" smtClean="0"/>
              <a:t> بحدوث الحمل وعدم اخذ العقاقير</a:t>
            </a:r>
            <a:endParaRPr lang="ar-SA" b="1" dirty="0"/>
          </a:p>
        </p:txBody>
      </p:sp>
      <p:pic>
        <p:nvPicPr>
          <p:cNvPr id="6146" name="Picture 2" descr="C:\Users\TOSHIBA\Desktop\imagesCAXFAXE6.jpg"/>
          <p:cNvPicPr>
            <a:picLocks noGrp="1" noChangeAspect="1" noChangeArrowheads="1"/>
          </p:cNvPicPr>
          <p:nvPr>
            <p:ph sz="half" idx="2"/>
          </p:nvPr>
        </p:nvPicPr>
        <p:blipFill>
          <a:blip r:embed="rId2" cstate="print"/>
          <a:srcRect/>
          <a:stretch>
            <a:fillRect/>
          </a:stretch>
        </p:blipFill>
        <p:spPr bwMode="auto">
          <a:xfrm>
            <a:off x="5436096" y="1772816"/>
            <a:ext cx="2788146" cy="2088232"/>
          </a:xfrm>
          <a:prstGeom prst="rect">
            <a:avLst/>
          </a:prstGeom>
          <a:noFill/>
        </p:spPr>
      </p:pic>
      <p:pic>
        <p:nvPicPr>
          <p:cNvPr id="6147" name="Picture 3" descr="C:\Users\TOSHIBA\Desktop\imagesCAGMB73Q.jpg"/>
          <p:cNvPicPr>
            <a:picLocks noChangeAspect="1" noChangeArrowheads="1"/>
          </p:cNvPicPr>
          <p:nvPr/>
        </p:nvPicPr>
        <p:blipFill>
          <a:blip r:embed="rId3" cstate="print"/>
          <a:srcRect/>
          <a:stretch>
            <a:fillRect/>
          </a:stretch>
        </p:blipFill>
        <p:spPr bwMode="auto">
          <a:xfrm>
            <a:off x="5364088" y="4149080"/>
            <a:ext cx="2940546" cy="220027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half" idx="1"/>
          </p:nvPr>
        </p:nvSpPr>
        <p:spPr/>
        <p:txBody>
          <a:bodyPr>
            <a:normAutofit fontScale="85000" lnSpcReduction="20000"/>
          </a:bodyPr>
          <a:lstStyle/>
          <a:p>
            <a:r>
              <a:rPr lang="ar-SA" dirty="0" smtClean="0">
                <a:solidFill>
                  <a:srgbClr val="00B050"/>
                </a:solidFill>
              </a:rPr>
              <a:t>5/ </a:t>
            </a:r>
            <a:r>
              <a:rPr lang="ar-SA" b="1" dirty="0" smtClean="0"/>
              <a:t>الحذر من الاجهاض اثناء مرحلة الحمل </a:t>
            </a:r>
            <a:r>
              <a:rPr lang="ar-SA" b="1" dirty="0" err="1" smtClean="0"/>
              <a:t>وفقدانة</a:t>
            </a:r>
            <a:r>
              <a:rPr lang="ar-SA" b="1" dirty="0" smtClean="0"/>
              <a:t> فيجب علي </a:t>
            </a:r>
            <a:r>
              <a:rPr lang="ar-SA" b="1" dirty="0" err="1" smtClean="0"/>
              <a:t>المراءة</a:t>
            </a:r>
            <a:r>
              <a:rPr lang="ar-SA" b="1" dirty="0" smtClean="0"/>
              <a:t> الراحة والاسترخاء لعدم </a:t>
            </a:r>
            <a:r>
              <a:rPr lang="ar-SA" b="1" dirty="0" err="1" smtClean="0"/>
              <a:t>سقوطة</a:t>
            </a:r>
            <a:r>
              <a:rPr lang="ar-SA" b="1" dirty="0" smtClean="0"/>
              <a:t> </a:t>
            </a:r>
            <a:r>
              <a:rPr lang="ar-SA" b="1" dirty="0" err="1" smtClean="0"/>
              <a:t>وايضا</a:t>
            </a:r>
            <a:r>
              <a:rPr lang="ar-SA" b="1" dirty="0" smtClean="0"/>
              <a:t> </a:t>
            </a:r>
            <a:r>
              <a:rPr lang="ar-SA" b="1" dirty="0" err="1" smtClean="0"/>
              <a:t>التنبة</a:t>
            </a:r>
            <a:r>
              <a:rPr lang="ar-SA" b="1" dirty="0" smtClean="0"/>
              <a:t> </a:t>
            </a:r>
            <a:r>
              <a:rPr lang="ar-SA" b="1" dirty="0" err="1" smtClean="0"/>
              <a:t>المراءة</a:t>
            </a:r>
            <a:r>
              <a:rPr lang="ar-SA" b="1" dirty="0" smtClean="0"/>
              <a:t> بحدوث الحمل وعدم اخذ </a:t>
            </a:r>
            <a:r>
              <a:rPr lang="ar-SA" b="1" dirty="0" err="1" smtClean="0"/>
              <a:t>العقاقيرلكي</a:t>
            </a:r>
            <a:r>
              <a:rPr lang="ar-SA" b="1" dirty="0" smtClean="0"/>
              <a:t> لا يسقط الجنين </a:t>
            </a:r>
          </a:p>
          <a:p>
            <a:r>
              <a:rPr lang="ar-SA" b="1" dirty="0" smtClean="0">
                <a:solidFill>
                  <a:srgbClr val="00B050"/>
                </a:solidFill>
              </a:rPr>
              <a:t>6/</a:t>
            </a:r>
            <a:r>
              <a:rPr lang="ar-SA" b="1" dirty="0" smtClean="0"/>
              <a:t> الولادة المبكرة </a:t>
            </a:r>
            <a:r>
              <a:rPr lang="ar-SA" b="1" dirty="0" smtClean="0">
                <a:solidFill>
                  <a:srgbClr val="00B050"/>
                </a:solidFill>
              </a:rPr>
              <a:t>(المبسترة)</a:t>
            </a:r>
            <a:r>
              <a:rPr lang="ar-SA" b="1" dirty="0" smtClean="0"/>
              <a:t> ويعتبر الطفل هنا ناقص النمو والسبب في التعب والارهاق وعدم استخدام وسائل السلامة واتباع اوامر الطبيب وتكثر في المناطق الفقيرة وذلك بسبب سوء التغذية .</a:t>
            </a:r>
          </a:p>
          <a:p>
            <a:r>
              <a:rPr lang="ar-SA" b="1" dirty="0" smtClean="0">
                <a:solidFill>
                  <a:srgbClr val="00B050"/>
                </a:solidFill>
              </a:rPr>
              <a:t>7/ </a:t>
            </a:r>
            <a:r>
              <a:rPr lang="ar-SA" b="1" dirty="0" smtClean="0"/>
              <a:t>ولادة التوائم </a:t>
            </a:r>
            <a:r>
              <a:rPr lang="ar-SA" b="1" dirty="0" smtClean="0"/>
              <a:t>ليست </a:t>
            </a:r>
            <a:r>
              <a:rPr lang="ar-SA" b="1" dirty="0" smtClean="0"/>
              <a:t>نادرة </a:t>
            </a:r>
            <a:r>
              <a:rPr lang="ar-SA" b="1" dirty="0" smtClean="0"/>
              <a:t>ويجب عدم </a:t>
            </a:r>
            <a:r>
              <a:rPr lang="ar-SA" b="1" dirty="0" smtClean="0"/>
              <a:t>التخوف منها </a:t>
            </a:r>
          </a:p>
          <a:p>
            <a:r>
              <a:rPr lang="ar-SA" b="1" dirty="0" smtClean="0">
                <a:solidFill>
                  <a:srgbClr val="00B050"/>
                </a:solidFill>
              </a:rPr>
              <a:t>8/ </a:t>
            </a:r>
            <a:r>
              <a:rPr lang="ar-SA" b="1" dirty="0" smtClean="0"/>
              <a:t>الحد من العلاقات الجنسية حتى لا يحدث الإجهاض </a:t>
            </a:r>
          </a:p>
          <a:p>
            <a:endParaRPr lang="ar-SA" b="1" dirty="0"/>
          </a:p>
        </p:txBody>
      </p:sp>
      <p:pic>
        <p:nvPicPr>
          <p:cNvPr id="5122" name="Picture 2" descr="C:\Users\TOSHIBA\Desktop\imagesCABYEMBK.jpg"/>
          <p:cNvPicPr>
            <a:picLocks noGrp="1" noChangeAspect="1" noChangeArrowheads="1"/>
          </p:cNvPicPr>
          <p:nvPr>
            <p:ph sz="half" idx="2"/>
          </p:nvPr>
        </p:nvPicPr>
        <p:blipFill>
          <a:blip r:embed="rId2" cstate="print"/>
          <a:srcRect/>
          <a:stretch>
            <a:fillRect/>
          </a:stretch>
        </p:blipFill>
        <p:spPr bwMode="auto">
          <a:xfrm>
            <a:off x="5364088" y="1844824"/>
            <a:ext cx="3146276" cy="2376264"/>
          </a:xfrm>
          <a:prstGeom prst="rect">
            <a:avLst/>
          </a:prstGeom>
          <a:noFill/>
        </p:spPr>
      </p:pic>
      <p:pic>
        <p:nvPicPr>
          <p:cNvPr id="5123" name="Picture 3" descr="C:\Users\TOSHIBA\Desktop\imagesCAHMQVNI.jpg"/>
          <p:cNvPicPr>
            <a:picLocks noChangeAspect="1" noChangeArrowheads="1"/>
          </p:cNvPicPr>
          <p:nvPr/>
        </p:nvPicPr>
        <p:blipFill>
          <a:blip r:embed="rId3" cstate="print"/>
          <a:srcRect/>
          <a:stretch>
            <a:fillRect/>
          </a:stretch>
        </p:blipFill>
        <p:spPr bwMode="auto">
          <a:xfrm>
            <a:off x="5364088" y="4293096"/>
            <a:ext cx="3195439" cy="208823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solidFill>
                  <a:srgbClr val="FF0000"/>
                </a:solidFill>
              </a:rPr>
              <a:t>سيكولوجية الحمل والولادة </a:t>
            </a:r>
            <a:endParaRPr lang="ar-SA" b="1" dirty="0">
              <a:solidFill>
                <a:srgbClr val="FF0000"/>
              </a:solidFill>
            </a:endParaRPr>
          </a:p>
        </p:txBody>
      </p:sp>
      <p:sp>
        <p:nvSpPr>
          <p:cNvPr id="3" name="عنصر نائب للمحتوى 2"/>
          <p:cNvSpPr>
            <a:spLocks noGrp="1"/>
          </p:cNvSpPr>
          <p:nvPr>
            <p:ph idx="1"/>
          </p:nvPr>
        </p:nvSpPr>
        <p:spPr/>
        <p:txBody>
          <a:bodyPr>
            <a:normAutofit fontScale="92500" lnSpcReduction="10000"/>
          </a:bodyPr>
          <a:lstStyle/>
          <a:p>
            <a:r>
              <a:rPr lang="ar-SA" b="1" dirty="0" smtClean="0"/>
              <a:t>نكثف التركيز علي الجانب النفسي لما </a:t>
            </a:r>
            <a:r>
              <a:rPr lang="ar-SA" b="1" dirty="0" err="1" smtClean="0"/>
              <a:t>لة</a:t>
            </a:r>
            <a:r>
              <a:rPr lang="ar-SA" b="1" dirty="0" smtClean="0"/>
              <a:t> </a:t>
            </a:r>
            <a:r>
              <a:rPr lang="ar-SA" b="1" dirty="0" smtClean="0"/>
              <a:t>اثر </a:t>
            </a:r>
            <a:r>
              <a:rPr lang="ar-SA" b="1" dirty="0" smtClean="0"/>
              <a:t>كبير </a:t>
            </a:r>
          </a:p>
          <a:p>
            <a:r>
              <a:rPr lang="ar-SA" b="1" dirty="0" smtClean="0"/>
              <a:t>الحالة النفسية للام تلعب دور كبير في الحمل </a:t>
            </a:r>
            <a:r>
              <a:rPr lang="ar-SA" b="1" dirty="0" smtClean="0"/>
              <a:t>وأيضا </a:t>
            </a:r>
            <a:r>
              <a:rPr lang="ar-SA" b="1" dirty="0" smtClean="0"/>
              <a:t>الاب </a:t>
            </a:r>
            <a:r>
              <a:rPr lang="ar-SA" b="1" dirty="0" err="1" smtClean="0"/>
              <a:t>لة</a:t>
            </a:r>
            <a:r>
              <a:rPr lang="ar-SA" b="1" dirty="0" smtClean="0"/>
              <a:t> دور مهم مما ينعكس عليهم اذا كانت </a:t>
            </a:r>
            <a:r>
              <a:rPr lang="ar-SA" b="1" dirty="0" err="1" smtClean="0"/>
              <a:t>حالتة</a:t>
            </a:r>
            <a:r>
              <a:rPr lang="ar-SA" b="1" dirty="0" smtClean="0"/>
              <a:t> النفسية ايجابية ومتقبل الطفل </a:t>
            </a:r>
            <a:r>
              <a:rPr lang="ar-SA" b="1" dirty="0" err="1" smtClean="0"/>
              <a:t>ومتهئ</a:t>
            </a:r>
            <a:r>
              <a:rPr lang="ar-SA" b="1" dirty="0" smtClean="0"/>
              <a:t> </a:t>
            </a:r>
            <a:r>
              <a:rPr lang="ar-SA" b="1" dirty="0" err="1" smtClean="0"/>
              <a:t>لة</a:t>
            </a:r>
            <a:r>
              <a:rPr lang="ar-SA" b="1" dirty="0" smtClean="0"/>
              <a:t> اثر ذلك علي الام الحامل </a:t>
            </a:r>
            <a:r>
              <a:rPr lang="ar-SA" b="1" dirty="0" smtClean="0"/>
              <a:t>وأصبح </a:t>
            </a:r>
            <a:r>
              <a:rPr lang="ar-SA" b="1" dirty="0" smtClean="0"/>
              <a:t>لديهم استعداد حيوي </a:t>
            </a:r>
          </a:p>
          <a:p>
            <a:r>
              <a:rPr lang="ar-SA" b="1" dirty="0" smtClean="0"/>
              <a:t>ن</a:t>
            </a:r>
            <a:r>
              <a:rPr lang="ar-SA" b="1" dirty="0" smtClean="0"/>
              <a:t>حتاج الى الاستعداد النفسي </a:t>
            </a:r>
            <a:r>
              <a:rPr lang="ar-SA" b="1" dirty="0" smtClean="0"/>
              <a:t>للحمل </a:t>
            </a:r>
            <a:r>
              <a:rPr lang="ar-SA" b="1" dirty="0" smtClean="0"/>
              <a:t>والولادة ويتضمن ذلك النضج </a:t>
            </a:r>
            <a:r>
              <a:rPr lang="ar-SA" b="1" dirty="0" smtClean="0"/>
              <a:t>الانفعالي والاجتماعي والاستعداد لتحمل </a:t>
            </a:r>
            <a:r>
              <a:rPr lang="ar-SA" b="1" dirty="0" err="1" smtClean="0"/>
              <a:t>المسؤلية</a:t>
            </a:r>
            <a:r>
              <a:rPr lang="ar-SA" b="1" dirty="0" smtClean="0"/>
              <a:t> </a:t>
            </a:r>
            <a:r>
              <a:rPr lang="ar-SA" b="1" dirty="0" err="1" smtClean="0"/>
              <a:t>الوالدية</a:t>
            </a:r>
            <a:r>
              <a:rPr lang="ar-SA" b="1" dirty="0" smtClean="0"/>
              <a:t> </a:t>
            </a:r>
          </a:p>
          <a:p>
            <a:r>
              <a:rPr lang="ar-SA" b="1" u="sng" dirty="0" smtClean="0">
                <a:solidFill>
                  <a:srgbClr val="00B050"/>
                </a:solidFill>
              </a:rPr>
              <a:t>هناك فروق بين الوالد البيولوجي – والوالد النفسي </a:t>
            </a:r>
          </a:p>
          <a:p>
            <a:r>
              <a:rPr lang="ar-SA" b="1" dirty="0" smtClean="0">
                <a:solidFill>
                  <a:srgbClr val="FF0000"/>
                </a:solidFill>
              </a:rPr>
              <a:t>الوالد البيولوجي /</a:t>
            </a:r>
            <a:r>
              <a:rPr lang="ar-SA" b="1" dirty="0" smtClean="0"/>
              <a:t> هو من يقوم بعملية الابوة والامومة والتربية والرعاية النفسية </a:t>
            </a:r>
          </a:p>
          <a:p>
            <a:r>
              <a:rPr lang="ar-SA" b="1" dirty="0" smtClean="0">
                <a:solidFill>
                  <a:srgbClr val="FF0000"/>
                </a:solidFill>
              </a:rPr>
              <a:t>الوالد النفسي / </a:t>
            </a:r>
            <a:r>
              <a:rPr lang="ar-SA" b="1" dirty="0" smtClean="0"/>
              <a:t>هو الاب البديل اوالام البديلة اوالمعلم اوالطبيب اوالممرض أي كل من يساعد في عملية التربية </a:t>
            </a:r>
            <a:endParaRPr lang="ar-SA"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SA" b="1" dirty="0" smtClean="0">
                <a:solidFill>
                  <a:srgbClr val="00B050"/>
                </a:solidFill>
              </a:rPr>
              <a:t>آيات قرآنية تدلل على  مراحل النمو في جسم الإنسان </a:t>
            </a:r>
            <a:endParaRPr lang="ar-SA" b="1" dirty="0">
              <a:solidFill>
                <a:srgbClr val="00B050"/>
              </a:solidFill>
            </a:endParaRPr>
          </a:p>
        </p:txBody>
      </p:sp>
      <p:sp>
        <p:nvSpPr>
          <p:cNvPr id="3" name="عنصر نائب للمحتوى 2"/>
          <p:cNvSpPr>
            <a:spLocks noGrp="1"/>
          </p:cNvSpPr>
          <p:nvPr>
            <p:ph idx="1"/>
          </p:nvPr>
        </p:nvSpPr>
        <p:spPr/>
        <p:txBody>
          <a:bodyPr>
            <a:normAutofit lnSpcReduction="10000"/>
          </a:bodyPr>
          <a:lstStyle/>
          <a:p>
            <a:r>
              <a:rPr lang="ar-SA" b="1" dirty="0" smtClean="0">
                <a:solidFill>
                  <a:srgbClr val="FF0000"/>
                </a:solidFill>
              </a:rPr>
              <a:t>قولة تعالى </a:t>
            </a:r>
          </a:p>
          <a:p>
            <a:pPr>
              <a:buNone/>
            </a:pPr>
            <a:r>
              <a:rPr lang="ar-SA" b="1" dirty="0" smtClean="0"/>
              <a:t>( </a:t>
            </a:r>
            <a:r>
              <a:rPr lang="ar-SA" b="1" dirty="0" smtClean="0">
                <a:solidFill>
                  <a:schemeClr val="accent1"/>
                </a:solidFill>
              </a:rPr>
              <a:t>وهو الذي يصوركم في الأرحام كيف يشاء </a:t>
            </a:r>
            <a:r>
              <a:rPr lang="ar-SA" b="1" dirty="0" err="1" smtClean="0">
                <a:solidFill>
                  <a:schemeClr val="accent1"/>
                </a:solidFill>
              </a:rPr>
              <a:t>لااله</a:t>
            </a:r>
            <a:r>
              <a:rPr lang="ar-SA" b="1" dirty="0" smtClean="0">
                <a:solidFill>
                  <a:schemeClr val="accent1"/>
                </a:solidFill>
              </a:rPr>
              <a:t> إلا هو العزيز الحكيم </a:t>
            </a:r>
            <a:r>
              <a:rPr lang="ar-SA" b="1" dirty="0" smtClean="0"/>
              <a:t>)     </a:t>
            </a:r>
            <a:r>
              <a:rPr lang="ar-SA" b="1" dirty="0" smtClean="0">
                <a:solidFill>
                  <a:srgbClr val="00B050"/>
                </a:solidFill>
              </a:rPr>
              <a:t>سورة ال عمران. </a:t>
            </a:r>
          </a:p>
          <a:p>
            <a:pPr>
              <a:buNone/>
            </a:pPr>
            <a:endParaRPr lang="ar-SA" b="1" dirty="0" smtClean="0"/>
          </a:p>
          <a:p>
            <a:pPr>
              <a:buNone/>
            </a:pPr>
            <a:r>
              <a:rPr lang="ar-SA" b="1" dirty="0" smtClean="0"/>
              <a:t>( </a:t>
            </a:r>
            <a:r>
              <a:rPr lang="ar-SA" b="1" dirty="0" smtClean="0">
                <a:solidFill>
                  <a:schemeClr val="accent1"/>
                </a:solidFill>
              </a:rPr>
              <a:t>فلينظر الإنسان مم خلق </a:t>
            </a:r>
            <a:r>
              <a:rPr lang="ar-SA" b="1" dirty="0" smtClean="0">
                <a:solidFill>
                  <a:schemeClr val="accent1"/>
                </a:solidFill>
                <a:latin typeface="Century Gothic"/>
              </a:rPr>
              <a:t>O خلق من ماء دافق O يخرج من بين الصلب والترائب O انة على رجعة لقادر </a:t>
            </a:r>
            <a:r>
              <a:rPr lang="ar-SA" b="1" dirty="0" smtClean="0">
                <a:latin typeface="Century Gothic"/>
              </a:rPr>
              <a:t>) </a:t>
            </a:r>
            <a:r>
              <a:rPr lang="ar-SA" b="1" dirty="0" smtClean="0">
                <a:solidFill>
                  <a:srgbClr val="00B050"/>
                </a:solidFill>
                <a:latin typeface="Century Gothic"/>
              </a:rPr>
              <a:t>سورة الطارق </a:t>
            </a:r>
          </a:p>
          <a:p>
            <a:pPr>
              <a:buNone/>
            </a:pPr>
            <a:endParaRPr lang="ar-SA" b="1" dirty="0" smtClean="0">
              <a:latin typeface="Century Gothic"/>
            </a:endParaRPr>
          </a:p>
          <a:p>
            <a:pPr>
              <a:buNone/>
            </a:pPr>
            <a:r>
              <a:rPr lang="ar-SA" b="1" dirty="0" smtClean="0">
                <a:latin typeface="Century Gothic"/>
              </a:rPr>
              <a:t>( </a:t>
            </a:r>
            <a:r>
              <a:rPr lang="ar-SA" b="1" dirty="0" smtClean="0">
                <a:solidFill>
                  <a:schemeClr val="accent1"/>
                </a:solidFill>
                <a:latin typeface="Century Gothic"/>
              </a:rPr>
              <a:t>الم نخلقكم من ماء مهين O فجعلناة في قرار مكين O الى قدر معلوم O فقدرنا فنعم القادرون </a:t>
            </a:r>
            <a:r>
              <a:rPr lang="ar-SA" b="1" dirty="0" smtClean="0">
                <a:latin typeface="Century Gothic"/>
              </a:rPr>
              <a:t>)             </a:t>
            </a:r>
            <a:r>
              <a:rPr lang="ar-SA" b="1" dirty="0" smtClean="0">
                <a:solidFill>
                  <a:srgbClr val="00B050"/>
                </a:solidFill>
                <a:latin typeface="Century Gothic"/>
              </a:rPr>
              <a:t>سورة المرسلات </a:t>
            </a:r>
          </a:p>
          <a:p>
            <a:pPr>
              <a:buNone/>
            </a:pPr>
            <a:r>
              <a:rPr lang="ar-SA" b="1" dirty="0" smtClean="0">
                <a:solidFill>
                  <a:srgbClr val="00B050"/>
                </a:solidFill>
                <a:latin typeface="Century Gothic"/>
              </a:rPr>
              <a:t>وسنتحدث الان عن أهم ملامح تطور النمو من الإخصاب حتى الميلاد </a:t>
            </a:r>
            <a:endParaRPr lang="ar-SA" b="1" dirty="0">
              <a:solidFill>
                <a:srgbClr val="00B05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85000" lnSpcReduction="10000"/>
          </a:bodyPr>
          <a:lstStyle/>
          <a:p>
            <a:r>
              <a:rPr lang="ar-SA" b="1" dirty="0" smtClean="0"/>
              <a:t>التخطيط لعملية الحمل والولادة (</a:t>
            </a:r>
            <a:r>
              <a:rPr lang="ar-SA" b="1" dirty="0" smtClean="0">
                <a:solidFill>
                  <a:srgbClr val="00B050"/>
                </a:solidFill>
              </a:rPr>
              <a:t>تنظيم النسل </a:t>
            </a:r>
            <a:r>
              <a:rPr lang="ar-SA" b="1" dirty="0" smtClean="0"/>
              <a:t>) وذلك لصحتهم –وثقافتهم  وعدد الاطفال – واختيار اليوم المناسب والشهر المناسب للولادة للتميزوعكسها ينعكس عالطفل الذي يصل الى العالم وهو غير مرغوب فية ومخطط لة </a:t>
            </a:r>
          </a:p>
          <a:p>
            <a:r>
              <a:rPr lang="ar-SA" b="1" dirty="0" smtClean="0">
                <a:solidFill>
                  <a:srgbClr val="00B050"/>
                </a:solidFill>
              </a:rPr>
              <a:t>دور </a:t>
            </a:r>
            <a:r>
              <a:rPr lang="ar-SA" b="1" dirty="0" err="1" smtClean="0">
                <a:solidFill>
                  <a:srgbClr val="00B050"/>
                </a:solidFill>
              </a:rPr>
              <a:t>الام</a:t>
            </a:r>
            <a:r>
              <a:rPr lang="ar-SA" b="1" dirty="0" smtClean="0">
                <a:solidFill>
                  <a:srgbClr val="00B050"/>
                </a:solidFill>
              </a:rPr>
              <a:t> الاجتماعي الجديد </a:t>
            </a:r>
            <a:r>
              <a:rPr lang="ar-SA" b="1" dirty="0" smtClean="0"/>
              <a:t>وهو دور </a:t>
            </a:r>
            <a:r>
              <a:rPr lang="ar-SA" b="1" dirty="0" err="1" smtClean="0"/>
              <a:t>الام</a:t>
            </a:r>
            <a:r>
              <a:rPr lang="ar-SA" b="1" dirty="0" smtClean="0"/>
              <a:t> يصاحبها تعلم الصبر والمعايير الاجتماعية والسلوكية التي يحتاجها طفلها وعدم التذمر والضجر والصراخ </a:t>
            </a:r>
            <a:r>
              <a:rPr lang="ar-SA" b="1" dirty="0" err="1" smtClean="0"/>
              <a:t>لانها</a:t>
            </a:r>
            <a:r>
              <a:rPr lang="ar-SA" b="1" dirty="0" smtClean="0"/>
              <a:t> هنا تؤدي </a:t>
            </a:r>
            <a:r>
              <a:rPr lang="ar-SA" b="1" dirty="0" err="1" smtClean="0"/>
              <a:t>المراءة</a:t>
            </a:r>
            <a:r>
              <a:rPr lang="ar-SA" b="1" dirty="0" smtClean="0"/>
              <a:t> </a:t>
            </a:r>
            <a:r>
              <a:rPr lang="ar-SA" b="1" dirty="0" err="1" smtClean="0"/>
              <a:t>افضل</a:t>
            </a:r>
            <a:r>
              <a:rPr lang="ar-SA" b="1" dirty="0" smtClean="0"/>
              <a:t> عمل لها وهو تربية </a:t>
            </a:r>
            <a:r>
              <a:rPr lang="ar-SA" b="1" dirty="0" err="1" smtClean="0"/>
              <a:t>ابنائها</a:t>
            </a:r>
            <a:r>
              <a:rPr lang="ar-SA" b="1" dirty="0" smtClean="0"/>
              <a:t> ويشبع غريزتها </a:t>
            </a:r>
            <a:r>
              <a:rPr lang="ar-SA" b="1" dirty="0" err="1" smtClean="0"/>
              <a:t>الاموية</a:t>
            </a:r>
            <a:r>
              <a:rPr lang="ar-SA" b="1" dirty="0" smtClean="0"/>
              <a:t> المفطورة علية </a:t>
            </a:r>
          </a:p>
          <a:p>
            <a:r>
              <a:rPr lang="ar-SA" b="1" dirty="0" smtClean="0">
                <a:solidFill>
                  <a:srgbClr val="00B050"/>
                </a:solidFill>
              </a:rPr>
              <a:t>هناك بعض علامات الحمل يجب التيقظ منها وهي</a:t>
            </a:r>
            <a:r>
              <a:rPr lang="ar-SA" b="1" dirty="0" smtClean="0"/>
              <a:t> / انقطاع الحيض- حدوث تغيرات في الثدين –زيادة التبول – الغثيان والقئ </a:t>
            </a:r>
          </a:p>
          <a:p>
            <a:r>
              <a:rPr lang="ar-SA" b="1" dirty="0" smtClean="0"/>
              <a:t>التحسب والترقب والتنبؤ المتوقع ليوم الولادة والاستعداد </a:t>
            </a:r>
            <a:r>
              <a:rPr lang="ar-SA" b="1" dirty="0" err="1" smtClean="0"/>
              <a:t>لة</a:t>
            </a:r>
            <a:r>
              <a:rPr lang="ar-SA" b="1" dirty="0" smtClean="0"/>
              <a:t> بدون خوف </a:t>
            </a:r>
            <a:r>
              <a:rPr lang="ar-SA" b="1" dirty="0" err="1" smtClean="0"/>
              <a:t>او</a:t>
            </a:r>
            <a:r>
              <a:rPr lang="ar-SA" b="1" dirty="0" smtClean="0"/>
              <a:t> قلق لكي لا يترتب علية نتائج عكسية للام ولطفلها . </a:t>
            </a:r>
          </a:p>
          <a:p>
            <a:r>
              <a:rPr lang="ar-SA" b="1" dirty="0" smtClean="0"/>
              <a:t>تحتاج الحامل الى قدر وافي من المعلومات من خلال الاصدقاء </a:t>
            </a:r>
            <a:r>
              <a:rPr lang="ar-SA" b="1" dirty="0" err="1" smtClean="0"/>
              <a:t>والام</a:t>
            </a:r>
            <a:r>
              <a:rPr lang="ar-SA" b="1" dirty="0" smtClean="0"/>
              <a:t> </a:t>
            </a:r>
            <a:r>
              <a:rPr lang="ar-SA" b="1" dirty="0" err="1" smtClean="0"/>
              <a:t>وغيرههم</a:t>
            </a:r>
            <a:endParaRPr lang="ar-SA" b="1" dirty="0" smtClean="0"/>
          </a:p>
          <a:p>
            <a:r>
              <a:rPr lang="ar-SA" b="1" dirty="0" smtClean="0"/>
              <a:t>بعض الامهات عندما يولدون </a:t>
            </a:r>
            <a:r>
              <a:rPr lang="ar-SA" b="1" dirty="0" smtClean="0"/>
              <a:t>لأول </a:t>
            </a:r>
            <a:r>
              <a:rPr lang="ar-SA" b="1" dirty="0" smtClean="0"/>
              <a:t>مرة يصبن بالفاجعة والصدمة النفسية نتيجة ان شكل الوليد ليس كما هو المرسوم في بالها </a:t>
            </a:r>
            <a:r>
              <a:rPr lang="ar-SA" b="1" dirty="0" smtClean="0"/>
              <a:t>فتتحطم </a:t>
            </a:r>
            <a:r>
              <a:rPr lang="ar-SA" b="1" dirty="0" smtClean="0"/>
              <a:t>ويصيبها اكتئاب ما بعد </a:t>
            </a:r>
            <a:r>
              <a:rPr lang="ar-SA" b="1" dirty="0" err="1" smtClean="0"/>
              <a:t>الولادة .</a:t>
            </a:r>
            <a:r>
              <a:rPr lang="ar-SA" b="1" dirty="0" smtClean="0"/>
              <a:t> </a:t>
            </a:r>
          </a:p>
          <a:p>
            <a:pPr>
              <a:buNone/>
            </a:pPr>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b="1" dirty="0" smtClean="0"/>
              <a:t>ترقب الحمل حيث من الصواب </a:t>
            </a:r>
            <a:r>
              <a:rPr lang="ar-SA" b="1" dirty="0" err="1" smtClean="0"/>
              <a:t>ان</a:t>
            </a:r>
            <a:r>
              <a:rPr lang="ar-SA" b="1" dirty="0" smtClean="0"/>
              <a:t> يلجا الزوجان للعلاج الطبي </a:t>
            </a:r>
          </a:p>
          <a:p>
            <a:r>
              <a:rPr lang="ar-SA" b="1" dirty="0" smtClean="0"/>
              <a:t>هناك اهم التطورات الحديثة التي فتحت الامل بالنسبة </a:t>
            </a:r>
            <a:r>
              <a:rPr lang="ar-SA" b="1" dirty="0" err="1" smtClean="0"/>
              <a:t>للمراءة</a:t>
            </a:r>
            <a:r>
              <a:rPr lang="ar-SA" b="1" dirty="0" smtClean="0"/>
              <a:t> العاقر (</a:t>
            </a:r>
            <a:r>
              <a:rPr lang="ar-SA" b="1" dirty="0" smtClean="0">
                <a:solidFill>
                  <a:srgbClr val="00B050"/>
                </a:solidFill>
              </a:rPr>
              <a:t>اطفال الانابيب</a:t>
            </a:r>
            <a:r>
              <a:rPr lang="ar-SA" b="1" dirty="0" smtClean="0"/>
              <a:t>) وذلك من خلال اخصاب البويضة الموجودة في الانثى بحيوانات الرجل في انبوب ثم زرعها في رحم الزوجة ليكتمل نموها </a:t>
            </a:r>
          </a:p>
          <a:p>
            <a:r>
              <a:rPr lang="ar-SA" b="1" dirty="0" smtClean="0">
                <a:solidFill>
                  <a:srgbClr val="00B050"/>
                </a:solidFill>
              </a:rPr>
              <a:t>الارشاد الزواجي</a:t>
            </a:r>
            <a:r>
              <a:rPr lang="ar-SA" b="1" dirty="0" smtClean="0"/>
              <a:t> يلعب دورا مهما بتقديم خدمات ارشاد الازواج </a:t>
            </a:r>
            <a:r>
              <a:rPr lang="ar-SA" b="1" dirty="0" err="1" smtClean="0"/>
              <a:t>والامهات</a:t>
            </a:r>
            <a:r>
              <a:rPr lang="ar-SA" b="1" dirty="0" smtClean="0"/>
              <a:t> الحوامل . </a:t>
            </a:r>
            <a:endParaRPr lang="ar-SA"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iموكز.jpg"/>
          <p:cNvPicPr>
            <a:picLocks noChangeAspect="1"/>
          </p:cNvPicPr>
          <p:nvPr/>
        </p:nvPicPr>
        <p:blipFill>
          <a:blip r:embed="rId2" cstate="print"/>
          <a:stretch>
            <a:fillRect/>
          </a:stretch>
        </p:blipFill>
        <p:spPr>
          <a:xfrm>
            <a:off x="611560" y="4941168"/>
            <a:ext cx="2880320" cy="1190625"/>
          </a:xfrm>
          <a:prstGeom prst="rect">
            <a:avLst/>
          </a:prstGeom>
        </p:spPr>
      </p:pic>
      <p:pic>
        <p:nvPicPr>
          <p:cNvPr id="5" name="صورة 4" descr="iزكوكز.jpg"/>
          <p:cNvPicPr>
            <a:picLocks noChangeAspect="1"/>
          </p:cNvPicPr>
          <p:nvPr/>
        </p:nvPicPr>
        <p:blipFill>
          <a:blip r:embed="rId3" cstate="print"/>
          <a:stretch>
            <a:fillRect/>
          </a:stretch>
        </p:blipFill>
        <p:spPr>
          <a:xfrm>
            <a:off x="1691680" y="1700808"/>
            <a:ext cx="6336704" cy="316835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3200" b="1" dirty="0" smtClean="0">
                <a:solidFill>
                  <a:srgbClr val="00B050"/>
                </a:solidFill>
              </a:rPr>
              <a:t>الشهر الأول </a:t>
            </a:r>
            <a:endParaRPr lang="ar-SA" sz="3200" b="1" dirty="0">
              <a:solidFill>
                <a:srgbClr val="00B050"/>
              </a:solidFill>
            </a:endParaRPr>
          </a:p>
        </p:txBody>
      </p:sp>
      <p:sp>
        <p:nvSpPr>
          <p:cNvPr id="3" name="عنصر نائب للنص 2"/>
          <p:cNvSpPr>
            <a:spLocks noGrp="1"/>
          </p:cNvSpPr>
          <p:nvPr>
            <p:ph type="body" idx="2"/>
          </p:nvPr>
        </p:nvSpPr>
        <p:spPr>
          <a:xfrm>
            <a:off x="0" y="1628800"/>
            <a:ext cx="5148064" cy="5229200"/>
          </a:xfrm>
        </p:spPr>
        <p:txBody>
          <a:bodyPr>
            <a:normAutofit/>
          </a:bodyPr>
          <a:lstStyle/>
          <a:p>
            <a:pPr>
              <a:buFont typeface="Wingdings" pitchFamily="2" charset="2"/>
              <a:buChar char="v"/>
            </a:pPr>
            <a:r>
              <a:rPr lang="ar-SA" sz="1800" b="1" dirty="0" smtClean="0"/>
              <a:t>تعتبر مرحلة </a:t>
            </a:r>
            <a:r>
              <a:rPr lang="ar-SA" sz="1800" b="1" dirty="0" err="1" smtClean="0"/>
              <a:t>ماقبل</a:t>
            </a:r>
            <a:r>
              <a:rPr lang="ar-SA" sz="1800" b="1" dirty="0" smtClean="0"/>
              <a:t> الميلاد ذات اهمية خاصة </a:t>
            </a:r>
            <a:r>
              <a:rPr lang="ar-SA" sz="1800" b="1" dirty="0" err="1" smtClean="0"/>
              <a:t>لانها</a:t>
            </a:r>
            <a:r>
              <a:rPr lang="ar-SA" sz="1800" b="1" dirty="0" smtClean="0"/>
              <a:t> هي مرحلة </a:t>
            </a:r>
            <a:r>
              <a:rPr lang="ar-SA" sz="1800" b="1" dirty="0" smtClean="0"/>
              <a:t>التأسيس </a:t>
            </a:r>
            <a:r>
              <a:rPr lang="ar-SA" sz="1800" b="1" dirty="0" smtClean="0"/>
              <a:t>وهي مرحلة وضع الاساس الحيوي النفسي والتغيرات التي </a:t>
            </a:r>
            <a:r>
              <a:rPr lang="ar-SA" sz="1800" b="1" dirty="0" smtClean="0"/>
              <a:t>تحدث </a:t>
            </a:r>
            <a:endParaRPr lang="ar-SA" sz="1800" b="1" dirty="0" smtClean="0"/>
          </a:p>
          <a:p>
            <a:pPr>
              <a:buFont typeface="Wingdings" pitchFamily="2" charset="2"/>
              <a:buChar char="v"/>
            </a:pPr>
            <a:r>
              <a:rPr lang="ar-SA" sz="1800" b="1" dirty="0" smtClean="0">
                <a:solidFill>
                  <a:srgbClr val="FF0000"/>
                </a:solidFill>
              </a:rPr>
              <a:t>(البويضة- النطفة- البويضة المخصبة – العلقة ) </a:t>
            </a:r>
          </a:p>
          <a:p>
            <a:pPr>
              <a:buFont typeface="Wingdings" pitchFamily="2" charset="2"/>
              <a:buChar char="v"/>
            </a:pPr>
            <a:r>
              <a:rPr lang="ar-SA" sz="1800" b="1" dirty="0" smtClean="0"/>
              <a:t>تتحد الخليتان وتكونان خلية كاملة مخصبة مليئة بالسمات والخصائص الوراثية </a:t>
            </a:r>
          </a:p>
          <a:p>
            <a:pPr>
              <a:buFont typeface="Wingdings" pitchFamily="2" charset="2"/>
              <a:buChar char="v"/>
            </a:pPr>
            <a:r>
              <a:rPr lang="ar-SA" sz="1800" b="1" dirty="0" smtClean="0"/>
              <a:t>تنزل البويضة </a:t>
            </a:r>
            <a:r>
              <a:rPr lang="ar-SA" sz="1800" b="1" dirty="0" err="1" smtClean="0"/>
              <a:t>الى</a:t>
            </a:r>
            <a:r>
              <a:rPr lang="ar-SA" sz="1800" b="1" dirty="0" smtClean="0"/>
              <a:t> قناة </a:t>
            </a:r>
            <a:r>
              <a:rPr lang="ar-SA" sz="1800" b="1" dirty="0" err="1" smtClean="0"/>
              <a:t>فالوب</a:t>
            </a:r>
            <a:r>
              <a:rPr lang="ar-SA" sz="1800" b="1" dirty="0" smtClean="0"/>
              <a:t> </a:t>
            </a:r>
            <a:r>
              <a:rPr lang="ar-SA" sz="1800" b="1" dirty="0" err="1" smtClean="0"/>
              <a:t>الى</a:t>
            </a:r>
            <a:r>
              <a:rPr lang="ar-SA" sz="1800" b="1" dirty="0" smtClean="0"/>
              <a:t> الرحم وحوالي </a:t>
            </a:r>
            <a:r>
              <a:rPr lang="ar-SA" sz="1800" b="1" dirty="0" err="1" smtClean="0"/>
              <a:t>اسبوعين</a:t>
            </a:r>
            <a:r>
              <a:rPr lang="ar-SA" sz="1800" b="1" dirty="0" smtClean="0"/>
              <a:t> تتعلق العلقة بجدار الرحم وتغلفها المشيمة </a:t>
            </a:r>
            <a:r>
              <a:rPr lang="ar-SA" sz="1800" b="1" dirty="0" err="1" smtClean="0"/>
              <a:t>ويبدا</a:t>
            </a:r>
            <a:r>
              <a:rPr lang="ar-SA" sz="1800" b="1" dirty="0" smtClean="0"/>
              <a:t> الجسم بالتكون </a:t>
            </a:r>
            <a:r>
              <a:rPr lang="ar-SA" sz="1800" b="1" dirty="0" err="1" smtClean="0"/>
              <a:t>وتغلفة</a:t>
            </a:r>
            <a:r>
              <a:rPr lang="ar-SA" sz="1800" b="1" dirty="0" smtClean="0"/>
              <a:t> بمادة سائلة للوقاية والحماية ويتكون بعدها الحبل السري وذلك للغداء </a:t>
            </a:r>
            <a:r>
              <a:rPr lang="ar-SA" sz="1800" b="1" dirty="0" err="1" smtClean="0"/>
              <a:t>والاكسجين</a:t>
            </a:r>
            <a:r>
              <a:rPr lang="ar-SA" sz="1800" b="1" dirty="0" smtClean="0"/>
              <a:t> </a:t>
            </a:r>
          </a:p>
          <a:p>
            <a:pPr>
              <a:buFont typeface="Wingdings" pitchFamily="2" charset="2"/>
              <a:buChar char="v"/>
            </a:pPr>
            <a:r>
              <a:rPr lang="ar-SA" sz="1800" b="1" dirty="0" smtClean="0"/>
              <a:t>تتمايز الخلايا ويصبح بعضها خلايا عصبية وخلايا عظمية وبعضها خلايا عضلية </a:t>
            </a:r>
          </a:p>
          <a:p>
            <a:pPr>
              <a:buFont typeface="Wingdings" pitchFamily="2" charset="2"/>
              <a:buChar char="v"/>
            </a:pPr>
            <a:r>
              <a:rPr lang="ar-SA" sz="1800" b="1" dirty="0" err="1" smtClean="0"/>
              <a:t>يبدا</a:t>
            </a:r>
            <a:r>
              <a:rPr lang="ar-SA" sz="1800" b="1" dirty="0" smtClean="0"/>
              <a:t> الجهاز الدوري في النمو </a:t>
            </a:r>
            <a:r>
              <a:rPr lang="ar-SA" sz="1800" b="1" dirty="0" err="1" smtClean="0"/>
              <a:t>اولا</a:t>
            </a:r>
            <a:r>
              <a:rPr lang="ar-SA" sz="1800" b="1" dirty="0" smtClean="0"/>
              <a:t> ونهاية </a:t>
            </a:r>
            <a:r>
              <a:rPr lang="ar-SA" sz="1800" b="1" dirty="0" err="1" smtClean="0"/>
              <a:t>الاسبوع</a:t>
            </a:r>
            <a:r>
              <a:rPr lang="ar-SA" sz="1800" b="1" dirty="0" smtClean="0"/>
              <a:t> الثالث </a:t>
            </a:r>
            <a:r>
              <a:rPr lang="ar-SA" sz="1800" b="1" dirty="0" err="1" smtClean="0"/>
              <a:t>يبدا</a:t>
            </a:r>
            <a:r>
              <a:rPr lang="ar-SA" sz="1800" b="1" dirty="0" smtClean="0"/>
              <a:t> القلب </a:t>
            </a:r>
            <a:r>
              <a:rPr lang="ar-SA" sz="1800" b="1" dirty="0" err="1" smtClean="0"/>
              <a:t>دقاتة</a:t>
            </a:r>
            <a:r>
              <a:rPr lang="ar-SA" sz="1800" b="1" dirty="0" smtClean="0"/>
              <a:t> </a:t>
            </a:r>
            <a:r>
              <a:rPr lang="ar-SA" sz="1800" b="1" dirty="0" err="1" smtClean="0"/>
              <a:t>ويبدا</a:t>
            </a:r>
            <a:r>
              <a:rPr lang="ar-SA" sz="1800" b="1" dirty="0" smtClean="0"/>
              <a:t> نمو الجهاز العصبي ثم الجهاز الهضمي ثم الجهاز التنفسي ثم الجهاز البولي </a:t>
            </a:r>
          </a:p>
          <a:p>
            <a:pPr>
              <a:buFont typeface="Wingdings" pitchFamily="2" charset="2"/>
              <a:buChar char="v"/>
            </a:pPr>
            <a:r>
              <a:rPr lang="ar-SA" sz="1800" b="1" dirty="0" smtClean="0"/>
              <a:t>تظهر بدايات العمود الفقري وتظهر بدايات </a:t>
            </a:r>
            <a:r>
              <a:rPr lang="ar-SA" sz="1800" b="1" dirty="0" err="1" smtClean="0"/>
              <a:t>الاطراف</a:t>
            </a:r>
            <a:r>
              <a:rPr lang="ar-SA" sz="1800" b="1" dirty="0" smtClean="0"/>
              <a:t> والعينين </a:t>
            </a:r>
          </a:p>
          <a:p>
            <a:endParaRPr lang="ar-SA" dirty="0"/>
          </a:p>
        </p:txBody>
      </p:sp>
      <p:pic>
        <p:nvPicPr>
          <p:cNvPr id="5" name="Picture 3" descr="C:\Users\TOSHIBA\Desktop\809115.jpg"/>
          <p:cNvPicPr>
            <a:picLocks noGrp="1" noChangeAspect="1" noChangeArrowheads="1"/>
          </p:cNvPicPr>
          <p:nvPr>
            <p:ph sz="half" idx="1"/>
          </p:nvPr>
        </p:nvPicPr>
        <p:blipFill>
          <a:blip r:embed="rId2" cstate="print"/>
          <a:srcRect/>
          <a:stretch>
            <a:fillRect/>
          </a:stretch>
        </p:blipFill>
        <p:spPr bwMode="auto">
          <a:xfrm>
            <a:off x="5364088" y="188640"/>
            <a:ext cx="3779912" cy="3024336"/>
          </a:xfrm>
          <a:prstGeom prst="rect">
            <a:avLst/>
          </a:prstGeom>
          <a:noFill/>
        </p:spPr>
      </p:pic>
      <p:pic>
        <p:nvPicPr>
          <p:cNvPr id="3075" name="Picture 3" descr="C:\Users\TOSHIBA\Desktop\imagesCA6ANNMV.jpg"/>
          <p:cNvPicPr>
            <a:picLocks noChangeAspect="1" noChangeArrowheads="1"/>
          </p:cNvPicPr>
          <p:nvPr/>
        </p:nvPicPr>
        <p:blipFill>
          <a:blip r:embed="rId3" cstate="print"/>
          <a:srcRect/>
          <a:stretch>
            <a:fillRect/>
          </a:stretch>
        </p:blipFill>
        <p:spPr bwMode="auto">
          <a:xfrm>
            <a:off x="5364088" y="3140968"/>
            <a:ext cx="3779912" cy="1728192"/>
          </a:xfrm>
          <a:prstGeom prst="rect">
            <a:avLst/>
          </a:prstGeom>
          <a:noFill/>
        </p:spPr>
      </p:pic>
      <p:pic>
        <p:nvPicPr>
          <p:cNvPr id="3076" name="Picture 4" descr="C:\Users\TOSHIBA\Desktop\imagesCAM0RRTV.jpg"/>
          <p:cNvPicPr>
            <a:picLocks noChangeAspect="1" noChangeArrowheads="1"/>
          </p:cNvPicPr>
          <p:nvPr/>
        </p:nvPicPr>
        <p:blipFill>
          <a:blip r:embed="rId4" cstate="print"/>
          <a:srcRect/>
          <a:stretch>
            <a:fillRect/>
          </a:stretch>
        </p:blipFill>
        <p:spPr bwMode="auto">
          <a:xfrm>
            <a:off x="5364089" y="4797152"/>
            <a:ext cx="3779912" cy="206084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solidFill>
                  <a:srgbClr val="00B050"/>
                </a:solidFill>
              </a:rPr>
              <a:t>الشهر الثاني </a:t>
            </a:r>
            <a:endParaRPr lang="ar-SA" dirty="0">
              <a:solidFill>
                <a:srgbClr val="00B050"/>
              </a:solidFill>
            </a:endParaRPr>
          </a:p>
        </p:txBody>
      </p:sp>
      <p:sp>
        <p:nvSpPr>
          <p:cNvPr id="3" name="عنصر نائب للمحتوى 2"/>
          <p:cNvSpPr>
            <a:spLocks noGrp="1"/>
          </p:cNvSpPr>
          <p:nvPr>
            <p:ph sz="half" idx="1"/>
          </p:nvPr>
        </p:nvSpPr>
        <p:spPr/>
        <p:txBody>
          <a:bodyPr>
            <a:normAutofit fontScale="92500" lnSpcReduction="20000"/>
          </a:bodyPr>
          <a:lstStyle/>
          <a:p>
            <a:r>
              <a:rPr lang="ar-SA" dirty="0" smtClean="0"/>
              <a:t>تسمى بمرحلة </a:t>
            </a:r>
            <a:r>
              <a:rPr lang="ar-SA" dirty="0" smtClean="0">
                <a:solidFill>
                  <a:srgbClr val="FF0000"/>
                </a:solidFill>
              </a:rPr>
              <a:t>المضغة</a:t>
            </a:r>
          </a:p>
          <a:p>
            <a:r>
              <a:rPr lang="ar-SA" dirty="0" smtClean="0"/>
              <a:t>النمو فيها سريع جدا في الحجم وهي فترة التأسيس </a:t>
            </a:r>
          </a:p>
          <a:p>
            <a:r>
              <a:rPr lang="ar-SA" dirty="0" smtClean="0"/>
              <a:t> تتكون الأجهزة (</a:t>
            </a:r>
            <a:r>
              <a:rPr lang="ar-SA" dirty="0" smtClean="0">
                <a:solidFill>
                  <a:srgbClr val="00B050"/>
                </a:solidFill>
              </a:rPr>
              <a:t>العصبي ويكون بسيط </a:t>
            </a:r>
            <a:r>
              <a:rPr lang="ar-SA" dirty="0" smtClean="0"/>
              <a:t>)</a:t>
            </a:r>
          </a:p>
          <a:p>
            <a:r>
              <a:rPr lang="ar-SA" dirty="0" smtClean="0"/>
              <a:t>تتكون الأعضاء (</a:t>
            </a:r>
            <a:r>
              <a:rPr lang="ar-SA" dirty="0" smtClean="0">
                <a:solidFill>
                  <a:srgbClr val="00B050"/>
                </a:solidFill>
              </a:rPr>
              <a:t>الامعاء-الكبد-الرئتين-العينين وغيرها</a:t>
            </a:r>
            <a:r>
              <a:rPr lang="ar-SA" dirty="0" smtClean="0"/>
              <a:t>)</a:t>
            </a:r>
          </a:p>
          <a:p>
            <a:r>
              <a:rPr lang="ar-SA" dirty="0" smtClean="0"/>
              <a:t>تتضح الصفات الأساسية للجسم ونمو العضلات ويصل حجم ألراس بحجم الجسم –نمو الغضاريف والعظام – تكون اعضاء التناسل –الاذن-الانف) </a:t>
            </a:r>
          </a:p>
          <a:p>
            <a:r>
              <a:rPr lang="ar-SA" dirty="0" smtClean="0"/>
              <a:t>في نهاية الشهر الثاني يتضح الشكل الآدمي </a:t>
            </a:r>
            <a:r>
              <a:rPr lang="ar-SA" dirty="0" err="1" smtClean="0"/>
              <a:t>للمضغة .</a:t>
            </a:r>
            <a:r>
              <a:rPr lang="ar-SA" dirty="0" smtClean="0"/>
              <a:t> </a:t>
            </a:r>
            <a:endParaRPr lang="ar-SA" dirty="0" smtClean="0">
              <a:solidFill>
                <a:srgbClr val="FF0000"/>
              </a:solidFill>
            </a:endParaRPr>
          </a:p>
          <a:p>
            <a:pPr>
              <a:buNone/>
            </a:pPr>
            <a:endParaRPr lang="ar-SA" dirty="0"/>
          </a:p>
        </p:txBody>
      </p:sp>
      <p:pic>
        <p:nvPicPr>
          <p:cNvPr id="2050" name="Picture 2" descr="C:\Users\TOSHIBA\Desktop\imagesCAPX4Y9Z.jpg"/>
          <p:cNvPicPr>
            <a:picLocks noGrp="1" noChangeAspect="1" noChangeArrowheads="1"/>
          </p:cNvPicPr>
          <p:nvPr>
            <p:ph sz="half" idx="2"/>
          </p:nvPr>
        </p:nvPicPr>
        <p:blipFill>
          <a:blip r:embed="rId2" cstate="print"/>
          <a:srcRect/>
          <a:stretch>
            <a:fillRect/>
          </a:stretch>
        </p:blipFill>
        <p:spPr bwMode="auto">
          <a:xfrm>
            <a:off x="4932040" y="1700808"/>
            <a:ext cx="3960440" cy="2304256"/>
          </a:xfrm>
          <a:prstGeom prst="rect">
            <a:avLst/>
          </a:prstGeom>
          <a:noFill/>
        </p:spPr>
      </p:pic>
      <p:pic>
        <p:nvPicPr>
          <p:cNvPr id="2051" name="Picture 3" descr="C:\Users\TOSHIBA\Desktop\809117.jpg"/>
          <p:cNvPicPr>
            <a:picLocks noChangeAspect="1" noChangeArrowheads="1"/>
          </p:cNvPicPr>
          <p:nvPr/>
        </p:nvPicPr>
        <p:blipFill>
          <a:blip r:embed="rId3" cstate="print"/>
          <a:srcRect/>
          <a:stretch>
            <a:fillRect/>
          </a:stretch>
        </p:blipFill>
        <p:spPr bwMode="auto">
          <a:xfrm>
            <a:off x="4860032" y="3573016"/>
            <a:ext cx="3975745" cy="2930227"/>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الشهر الثالث </a:t>
            </a:r>
            <a:endParaRPr lang="ar-SA" dirty="0"/>
          </a:p>
        </p:txBody>
      </p:sp>
      <p:sp>
        <p:nvSpPr>
          <p:cNvPr id="3" name="عنصر نائب للمحتوى 2"/>
          <p:cNvSpPr>
            <a:spLocks noGrp="1"/>
          </p:cNvSpPr>
          <p:nvPr>
            <p:ph sz="half" idx="1"/>
          </p:nvPr>
        </p:nvSpPr>
        <p:spPr/>
        <p:txBody>
          <a:bodyPr/>
          <a:lstStyle/>
          <a:p>
            <a:r>
              <a:rPr lang="ar-SA" dirty="0" smtClean="0"/>
              <a:t>تسمى المرحلة (ا</a:t>
            </a:r>
            <a:r>
              <a:rPr lang="ar-SA" dirty="0" smtClean="0">
                <a:solidFill>
                  <a:srgbClr val="FF0000"/>
                </a:solidFill>
              </a:rPr>
              <a:t>لجنين</a:t>
            </a:r>
            <a:r>
              <a:rPr lang="ar-SA" dirty="0" smtClean="0"/>
              <a:t>) </a:t>
            </a:r>
          </a:p>
          <a:p>
            <a:r>
              <a:rPr lang="ar-SA" dirty="0" smtClean="0"/>
              <a:t>استمرار التمايز الجنسي ونموها عند الذكر وبقاء الأعضاء في حالة حيادية </a:t>
            </a:r>
          </a:p>
          <a:p>
            <a:r>
              <a:rPr lang="ar-SA" dirty="0" smtClean="0"/>
              <a:t>نمو بدايات الأسنان –الحبال الصوتية-الجهاز الهضمي-العضام والعضلات يواصلان في النمو –وضوح حركات الاطراف .</a:t>
            </a:r>
            <a:endParaRPr lang="ar-SA" dirty="0"/>
          </a:p>
        </p:txBody>
      </p:sp>
      <p:pic>
        <p:nvPicPr>
          <p:cNvPr id="4099" name="Picture 3" descr="C:\Users\TOSHIBA\Desktop\imagesCARFSFUZ.jpg"/>
          <p:cNvPicPr>
            <a:picLocks noGrp="1" noChangeAspect="1" noChangeArrowheads="1"/>
          </p:cNvPicPr>
          <p:nvPr>
            <p:ph sz="half" idx="2"/>
          </p:nvPr>
        </p:nvPicPr>
        <p:blipFill>
          <a:blip r:embed="rId2" cstate="print"/>
          <a:srcRect/>
          <a:stretch>
            <a:fillRect/>
          </a:stretch>
        </p:blipFill>
        <p:spPr bwMode="auto">
          <a:xfrm>
            <a:off x="5364088" y="1700808"/>
            <a:ext cx="3528392" cy="2438400"/>
          </a:xfrm>
          <a:prstGeom prst="rect">
            <a:avLst/>
          </a:prstGeom>
          <a:noFill/>
        </p:spPr>
      </p:pic>
      <p:pic>
        <p:nvPicPr>
          <p:cNvPr id="4100" name="Picture 4" descr="C:\Users\TOSHIBA\Desktop\imagesCA5BN2JS.jpg"/>
          <p:cNvPicPr>
            <a:picLocks noChangeAspect="1" noChangeArrowheads="1"/>
          </p:cNvPicPr>
          <p:nvPr/>
        </p:nvPicPr>
        <p:blipFill>
          <a:blip r:embed="rId3" cstate="print"/>
          <a:srcRect/>
          <a:stretch>
            <a:fillRect/>
          </a:stretch>
        </p:blipFill>
        <p:spPr bwMode="auto">
          <a:xfrm>
            <a:off x="5364088" y="4221088"/>
            <a:ext cx="3528392" cy="234888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solidFill>
                  <a:srgbClr val="00B050"/>
                </a:solidFill>
              </a:rPr>
              <a:t>الشهر الرابع </a:t>
            </a:r>
            <a:endParaRPr lang="ar-SA" dirty="0">
              <a:solidFill>
                <a:srgbClr val="00B050"/>
              </a:solidFill>
            </a:endParaRPr>
          </a:p>
        </p:txBody>
      </p:sp>
      <p:sp>
        <p:nvSpPr>
          <p:cNvPr id="3" name="عنصر نائب للمحتوى 2"/>
          <p:cNvSpPr>
            <a:spLocks noGrp="1"/>
          </p:cNvSpPr>
          <p:nvPr>
            <p:ph sz="half" idx="1"/>
          </p:nvPr>
        </p:nvSpPr>
        <p:spPr>
          <a:xfrm>
            <a:off x="457200" y="1920085"/>
            <a:ext cx="5410944" cy="4434840"/>
          </a:xfrm>
        </p:spPr>
        <p:txBody>
          <a:bodyPr/>
          <a:lstStyle/>
          <a:p>
            <a:r>
              <a:rPr lang="ar-SA" dirty="0" smtClean="0"/>
              <a:t>سرعة نمو الاجزاء السفلى </a:t>
            </a:r>
          </a:p>
          <a:p>
            <a:r>
              <a:rPr lang="ar-SA" dirty="0" smtClean="0"/>
              <a:t>يتناقص حجم الراس بالنسبة للجسم </a:t>
            </a:r>
          </a:p>
          <a:p>
            <a:r>
              <a:rPr lang="ar-SA" dirty="0" smtClean="0"/>
              <a:t>استقامة الظهر </a:t>
            </a:r>
          </a:p>
          <a:p>
            <a:r>
              <a:rPr lang="ar-SA" dirty="0" smtClean="0"/>
              <a:t>تشكل اليدين </a:t>
            </a:r>
            <a:r>
              <a:rPr lang="ar-SA" dirty="0" smtClean="0"/>
              <a:t>والأرجل </a:t>
            </a:r>
            <a:endParaRPr lang="ar-SA" dirty="0" smtClean="0"/>
          </a:p>
          <a:p>
            <a:r>
              <a:rPr lang="ar-SA" dirty="0" smtClean="0"/>
              <a:t>الجلد يكون </a:t>
            </a:r>
            <a:r>
              <a:rPr lang="ar-SA" dirty="0" err="1" smtClean="0"/>
              <a:t>لونة</a:t>
            </a:r>
            <a:r>
              <a:rPr lang="ar-SA" dirty="0" smtClean="0"/>
              <a:t> احمر </a:t>
            </a:r>
          </a:p>
          <a:p>
            <a:r>
              <a:rPr lang="ar-SA" dirty="0" smtClean="0"/>
              <a:t>تحريك الاصابع </a:t>
            </a:r>
          </a:p>
          <a:p>
            <a:r>
              <a:rPr lang="ar-SA" dirty="0" smtClean="0"/>
              <a:t>تزداد حركة الجنين </a:t>
            </a:r>
          </a:p>
          <a:p>
            <a:r>
              <a:rPr lang="ar-SA" dirty="0" smtClean="0"/>
              <a:t>يزداد </a:t>
            </a:r>
            <a:r>
              <a:rPr lang="ar-SA" dirty="0" err="1" smtClean="0"/>
              <a:t>تشبهة</a:t>
            </a:r>
            <a:r>
              <a:rPr lang="ar-SA" dirty="0" smtClean="0"/>
              <a:t> بالإنسان </a:t>
            </a:r>
            <a:endParaRPr lang="ar-SA" dirty="0"/>
          </a:p>
        </p:txBody>
      </p:sp>
      <p:pic>
        <p:nvPicPr>
          <p:cNvPr id="5122" name="Picture 2" descr="C:\Users\TOSHIBA\Desktop\imagesCA5UTUXI.jpg"/>
          <p:cNvPicPr>
            <a:picLocks noGrp="1" noChangeAspect="1" noChangeArrowheads="1"/>
          </p:cNvPicPr>
          <p:nvPr>
            <p:ph sz="half" idx="2"/>
          </p:nvPr>
        </p:nvPicPr>
        <p:blipFill>
          <a:blip r:embed="rId2" cstate="print"/>
          <a:srcRect/>
          <a:stretch>
            <a:fillRect/>
          </a:stretch>
        </p:blipFill>
        <p:spPr bwMode="auto">
          <a:xfrm>
            <a:off x="6300191" y="404664"/>
            <a:ext cx="2843809" cy="1905000"/>
          </a:xfrm>
          <a:prstGeom prst="rect">
            <a:avLst/>
          </a:prstGeom>
          <a:noFill/>
        </p:spPr>
      </p:pic>
      <p:pic>
        <p:nvPicPr>
          <p:cNvPr id="5123" name="Picture 3" descr="C:\Users\TOSHIBA\Desktop\imagesCA2UX5GG.jpg"/>
          <p:cNvPicPr>
            <a:picLocks noChangeAspect="1" noChangeArrowheads="1"/>
          </p:cNvPicPr>
          <p:nvPr/>
        </p:nvPicPr>
        <p:blipFill>
          <a:blip r:embed="rId3" cstate="print"/>
          <a:srcRect/>
          <a:stretch>
            <a:fillRect/>
          </a:stretch>
        </p:blipFill>
        <p:spPr bwMode="auto">
          <a:xfrm>
            <a:off x="6300192" y="2276872"/>
            <a:ext cx="2843808" cy="2162175"/>
          </a:xfrm>
          <a:prstGeom prst="rect">
            <a:avLst/>
          </a:prstGeom>
          <a:noFill/>
        </p:spPr>
      </p:pic>
      <p:pic>
        <p:nvPicPr>
          <p:cNvPr id="5124" name="Picture 4" descr="C:\Users\TOSHIBA\Desktop\imagesCAEP67XV.jpg"/>
          <p:cNvPicPr>
            <a:picLocks noChangeAspect="1" noChangeArrowheads="1"/>
          </p:cNvPicPr>
          <p:nvPr/>
        </p:nvPicPr>
        <p:blipFill>
          <a:blip r:embed="rId4" cstate="print"/>
          <a:srcRect/>
          <a:stretch>
            <a:fillRect/>
          </a:stretch>
        </p:blipFill>
        <p:spPr bwMode="auto">
          <a:xfrm>
            <a:off x="6300192" y="4333875"/>
            <a:ext cx="2843808" cy="25241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solidFill>
                  <a:srgbClr val="00B050"/>
                </a:solidFill>
              </a:rPr>
              <a:t>الشهر الخامس </a:t>
            </a:r>
            <a:endParaRPr lang="ar-SA" dirty="0">
              <a:solidFill>
                <a:srgbClr val="00B050"/>
              </a:solidFill>
            </a:endParaRPr>
          </a:p>
        </p:txBody>
      </p:sp>
      <p:sp>
        <p:nvSpPr>
          <p:cNvPr id="3" name="عنصر نائب للمحتوى 2"/>
          <p:cNvSpPr>
            <a:spLocks noGrp="1"/>
          </p:cNvSpPr>
          <p:nvPr>
            <p:ph sz="half" idx="1"/>
          </p:nvPr>
        </p:nvSpPr>
        <p:spPr/>
        <p:txBody>
          <a:bodyPr/>
          <a:lstStyle/>
          <a:p>
            <a:r>
              <a:rPr lang="ar-SA" dirty="0" smtClean="0"/>
              <a:t>تكون الغدد العرقية </a:t>
            </a:r>
            <a:r>
              <a:rPr lang="ar-SA" dirty="0" err="1" smtClean="0"/>
              <a:t>والدهنية</a:t>
            </a:r>
            <a:r>
              <a:rPr lang="ar-SA" dirty="0" smtClean="0"/>
              <a:t> </a:t>
            </a:r>
          </a:p>
          <a:p>
            <a:r>
              <a:rPr lang="ar-SA" dirty="0" smtClean="0"/>
              <a:t>ظهور الشعر </a:t>
            </a:r>
            <a:r>
              <a:rPr lang="ar-SA" dirty="0" err="1" smtClean="0"/>
              <a:t>والاظافر</a:t>
            </a:r>
            <a:r>
              <a:rPr lang="ar-SA" dirty="0" smtClean="0"/>
              <a:t> </a:t>
            </a:r>
          </a:p>
          <a:p>
            <a:r>
              <a:rPr lang="ar-SA" dirty="0" smtClean="0"/>
              <a:t>القدرة </a:t>
            </a:r>
            <a:r>
              <a:rPr lang="ar-SA" dirty="0" err="1" smtClean="0"/>
              <a:t>عالتنفس</a:t>
            </a:r>
            <a:r>
              <a:rPr lang="ar-SA" dirty="0" smtClean="0"/>
              <a:t> </a:t>
            </a:r>
            <a:endParaRPr lang="ar-SA" dirty="0"/>
          </a:p>
        </p:txBody>
      </p:sp>
      <p:pic>
        <p:nvPicPr>
          <p:cNvPr id="6147" name="Picture 3" descr="C:\Users\TOSHIBA\Desktop\imagesCAB8ZG0B.jpg"/>
          <p:cNvPicPr>
            <a:picLocks noGrp="1" noChangeAspect="1" noChangeArrowheads="1"/>
          </p:cNvPicPr>
          <p:nvPr>
            <p:ph sz="half" idx="2"/>
          </p:nvPr>
        </p:nvPicPr>
        <p:blipFill>
          <a:blip r:embed="rId2" cstate="print"/>
          <a:srcRect/>
          <a:stretch>
            <a:fillRect/>
          </a:stretch>
        </p:blipFill>
        <p:spPr bwMode="auto">
          <a:xfrm>
            <a:off x="5724128" y="1556792"/>
            <a:ext cx="3210297" cy="2448272"/>
          </a:xfrm>
          <a:prstGeom prst="rect">
            <a:avLst/>
          </a:prstGeom>
          <a:noFill/>
        </p:spPr>
      </p:pic>
      <p:pic>
        <p:nvPicPr>
          <p:cNvPr id="6148" name="Picture 4" descr="C:\Users\TOSHIBA\Desktop\imagesCAAV39JS.jpg"/>
          <p:cNvPicPr>
            <a:picLocks noChangeAspect="1" noChangeArrowheads="1"/>
          </p:cNvPicPr>
          <p:nvPr/>
        </p:nvPicPr>
        <p:blipFill>
          <a:blip r:embed="rId3" cstate="print"/>
          <a:srcRect/>
          <a:stretch>
            <a:fillRect/>
          </a:stretch>
        </p:blipFill>
        <p:spPr bwMode="auto">
          <a:xfrm>
            <a:off x="5652120" y="4077072"/>
            <a:ext cx="3312368" cy="256490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solidFill>
                  <a:srgbClr val="00B050"/>
                </a:solidFill>
              </a:rPr>
              <a:t>الشهر السادس </a:t>
            </a:r>
            <a:endParaRPr lang="ar-SA" dirty="0">
              <a:solidFill>
                <a:srgbClr val="00B050"/>
              </a:solidFill>
            </a:endParaRPr>
          </a:p>
        </p:txBody>
      </p:sp>
      <p:sp>
        <p:nvSpPr>
          <p:cNvPr id="3" name="عنصر نائب للمحتوى 2"/>
          <p:cNvSpPr>
            <a:spLocks noGrp="1"/>
          </p:cNvSpPr>
          <p:nvPr>
            <p:ph sz="half" idx="1"/>
          </p:nvPr>
        </p:nvSpPr>
        <p:spPr/>
        <p:txBody>
          <a:bodyPr/>
          <a:lstStyle/>
          <a:p>
            <a:r>
              <a:rPr lang="ar-SA" dirty="0" smtClean="0"/>
              <a:t>تحرك الأطراف بوضوح </a:t>
            </a:r>
          </a:p>
          <a:p>
            <a:r>
              <a:rPr lang="ar-SA" dirty="0" smtClean="0"/>
              <a:t>تفتح العينان </a:t>
            </a:r>
          </a:p>
          <a:p>
            <a:r>
              <a:rPr lang="ar-SA" dirty="0" smtClean="0"/>
              <a:t>تنمو الرموش</a:t>
            </a:r>
          </a:p>
          <a:p>
            <a:r>
              <a:rPr lang="ar-SA" dirty="0" smtClean="0"/>
              <a:t>تنمو براعم اللسان</a:t>
            </a:r>
          </a:p>
          <a:p>
            <a:r>
              <a:rPr lang="ar-SA" dirty="0" smtClean="0"/>
              <a:t>قد يعيش نادر الجنين إذا ولد في الشهر السادس وذلك بسبب نقص نضج الرئتين </a:t>
            </a:r>
            <a:endParaRPr lang="ar-SA" dirty="0"/>
          </a:p>
        </p:txBody>
      </p:sp>
      <p:pic>
        <p:nvPicPr>
          <p:cNvPr id="7170" name="Picture 2" descr="C:\Users\TOSHIBA\Desktop\imagesCAU2V130.jpg"/>
          <p:cNvPicPr>
            <a:picLocks noGrp="1" noChangeAspect="1" noChangeArrowheads="1"/>
          </p:cNvPicPr>
          <p:nvPr>
            <p:ph sz="half" idx="2"/>
          </p:nvPr>
        </p:nvPicPr>
        <p:blipFill>
          <a:blip r:embed="rId2" cstate="print"/>
          <a:srcRect/>
          <a:stretch>
            <a:fillRect/>
          </a:stretch>
        </p:blipFill>
        <p:spPr bwMode="auto">
          <a:xfrm>
            <a:off x="5868144" y="1268760"/>
            <a:ext cx="2917304" cy="2305050"/>
          </a:xfrm>
          <a:prstGeom prst="rect">
            <a:avLst/>
          </a:prstGeom>
          <a:noFill/>
        </p:spPr>
      </p:pic>
      <p:pic>
        <p:nvPicPr>
          <p:cNvPr id="7171" name="Picture 3" descr="C:\Users\TOSHIBA\Desktop\imagesCAJ3KOLT.jpg"/>
          <p:cNvPicPr>
            <a:picLocks noChangeAspect="1" noChangeArrowheads="1"/>
          </p:cNvPicPr>
          <p:nvPr/>
        </p:nvPicPr>
        <p:blipFill>
          <a:blip r:embed="rId3" cstate="print"/>
          <a:srcRect/>
          <a:stretch>
            <a:fillRect/>
          </a:stretch>
        </p:blipFill>
        <p:spPr bwMode="auto">
          <a:xfrm>
            <a:off x="5796136" y="4005064"/>
            <a:ext cx="3024336" cy="259228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solidFill>
                  <a:srgbClr val="00B050"/>
                </a:solidFill>
              </a:rPr>
              <a:t>الشهر السابع </a:t>
            </a:r>
            <a:endParaRPr lang="ar-SA" dirty="0">
              <a:solidFill>
                <a:srgbClr val="00B050"/>
              </a:solidFill>
            </a:endParaRPr>
          </a:p>
        </p:txBody>
      </p:sp>
      <p:sp>
        <p:nvSpPr>
          <p:cNvPr id="3" name="عنصر نائب للمحتوى 2"/>
          <p:cNvSpPr>
            <a:spLocks noGrp="1"/>
          </p:cNvSpPr>
          <p:nvPr>
            <p:ph sz="half" idx="1"/>
          </p:nvPr>
        </p:nvSpPr>
        <p:spPr/>
        <p:txBody>
          <a:bodyPr/>
          <a:lstStyle/>
          <a:p>
            <a:r>
              <a:rPr lang="ar-SA" dirty="0" smtClean="0"/>
              <a:t>تمام النمو ووصول الجنين الى درجة من النمو </a:t>
            </a:r>
            <a:r>
              <a:rPr lang="ar-SA" dirty="0" smtClean="0"/>
              <a:t>وبالإمكان </a:t>
            </a:r>
            <a:r>
              <a:rPr lang="ar-SA" dirty="0" err="1" smtClean="0"/>
              <a:t>ولادتة</a:t>
            </a:r>
            <a:r>
              <a:rPr lang="ar-SA" dirty="0" smtClean="0"/>
              <a:t> </a:t>
            </a:r>
            <a:r>
              <a:rPr lang="ar-SA" dirty="0" smtClean="0"/>
              <a:t>ويكون مستعدا </a:t>
            </a:r>
            <a:r>
              <a:rPr lang="ar-SA" dirty="0" smtClean="0"/>
              <a:t>للحياة</a:t>
            </a:r>
          </a:p>
          <a:p>
            <a:r>
              <a:rPr lang="ar-SA" dirty="0" smtClean="0"/>
              <a:t>الجهاز العصبي تام</a:t>
            </a:r>
          </a:p>
          <a:p>
            <a:r>
              <a:rPr lang="ar-SA" dirty="0" err="1" smtClean="0"/>
              <a:t>اذا</a:t>
            </a:r>
            <a:r>
              <a:rPr lang="ar-SA" dirty="0" smtClean="0"/>
              <a:t> ولد يكون قادر على التنفس والبكاء والبلع </a:t>
            </a:r>
          </a:p>
          <a:p>
            <a:r>
              <a:rPr lang="ar-SA" dirty="0" smtClean="0"/>
              <a:t>يحتاج الى بيئة خاصة (</a:t>
            </a:r>
            <a:r>
              <a:rPr lang="ar-SA" dirty="0" smtClean="0">
                <a:solidFill>
                  <a:srgbClr val="00B050"/>
                </a:solidFill>
              </a:rPr>
              <a:t>حضانة</a:t>
            </a:r>
            <a:r>
              <a:rPr lang="ar-SA" dirty="0" smtClean="0"/>
              <a:t>) لرعايتة حتى </a:t>
            </a:r>
            <a:r>
              <a:rPr lang="ar-SA" dirty="0" err="1" smtClean="0"/>
              <a:t>يعيش </a:t>
            </a:r>
            <a:r>
              <a:rPr lang="ar-SA" dirty="0" err="1" smtClean="0"/>
              <a:t>.</a:t>
            </a:r>
            <a:endParaRPr lang="ar-SA" dirty="0" smtClean="0"/>
          </a:p>
          <a:p>
            <a:endParaRPr lang="ar-SA" dirty="0"/>
          </a:p>
        </p:txBody>
      </p:sp>
      <p:pic>
        <p:nvPicPr>
          <p:cNvPr id="8194" name="Picture 2" descr="C:\Users\TOSHIBA\Desktop\imagesCAVD7N48.jpg"/>
          <p:cNvPicPr>
            <a:picLocks noGrp="1" noChangeAspect="1" noChangeArrowheads="1"/>
          </p:cNvPicPr>
          <p:nvPr>
            <p:ph sz="half" idx="2"/>
          </p:nvPr>
        </p:nvPicPr>
        <p:blipFill>
          <a:blip r:embed="rId2" cstate="print"/>
          <a:srcRect/>
          <a:stretch>
            <a:fillRect/>
          </a:stretch>
        </p:blipFill>
        <p:spPr bwMode="auto">
          <a:xfrm>
            <a:off x="5724128" y="1412776"/>
            <a:ext cx="3240360" cy="2232248"/>
          </a:xfrm>
          <a:prstGeom prst="rect">
            <a:avLst/>
          </a:prstGeom>
          <a:noFill/>
        </p:spPr>
      </p:pic>
      <p:pic>
        <p:nvPicPr>
          <p:cNvPr id="8195" name="Picture 3" descr="C:\Users\TOSHIBA\Desktop\imagesCA6MHX36.jpg"/>
          <p:cNvPicPr>
            <a:picLocks noChangeAspect="1" noChangeArrowheads="1"/>
          </p:cNvPicPr>
          <p:nvPr/>
        </p:nvPicPr>
        <p:blipFill>
          <a:blip r:embed="rId3" cstate="print"/>
          <a:srcRect/>
          <a:stretch>
            <a:fillRect/>
          </a:stretch>
        </p:blipFill>
        <p:spPr bwMode="auto">
          <a:xfrm>
            <a:off x="5724128" y="3717032"/>
            <a:ext cx="3240360" cy="3140968"/>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370</TotalTime>
  <Words>1504</Words>
  <Application>Microsoft Office PowerPoint</Application>
  <PresentationFormat>عرض على الشاشة (3:4)‏</PresentationFormat>
  <Paragraphs>116</Paragraphs>
  <Slides>22</Slides>
  <Notes>0</Notes>
  <HiddenSlides>0</HiddenSlides>
  <MMClips>0</MMClips>
  <ScaleCrop>false</ScaleCrop>
  <HeadingPairs>
    <vt:vector size="4" baseType="variant">
      <vt:variant>
        <vt:lpstr>سمة</vt:lpstr>
      </vt:variant>
      <vt:variant>
        <vt:i4>1</vt:i4>
      </vt:variant>
      <vt:variant>
        <vt:lpstr>عناوين الشرائح</vt:lpstr>
      </vt:variant>
      <vt:variant>
        <vt:i4>22</vt:i4>
      </vt:variant>
    </vt:vector>
  </HeadingPairs>
  <TitlesOfParts>
    <vt:vector size="23" baseType="lpstr">
      <vt:lpstr>تدفق</vt:lpstr>
      <vt:lpstr>الشريحة 1</vt:lpstr>
      <vt:lpstr>آيات قرآنية تدلل على  مراحل النمو في جسم الإنسان </vt:lpstr>
      <vt:lpstr>الشهر الأول </vt:lpstr>
      <vt:lpstr>الشهر الثاني </vt:lpstr>
      <vt:lpstr>الشهر الثالث </vt:lpstr>
      <vt:lpstr>الشهر الرابع </vt:lpstr>
      <vt:lpstr>الشهر الخامس </vt:lpstr>
      <vt:lpstr>الشهر السادس </vt:lpstr>
      <vt:lpstr>الشهر السابع </vt:lpstr>
      <vt:lpstr>الشهر الثامن والسابع </vt:lpstr>
      <vt:lpstr>العوامل المؤثرة في الجنين </vt:lpstr>
      <vt:lpstr>ب/ العوامل البيئية </vt:lpstr>
      <vt:lpstr>الشريحة 13</vt:lpstr>
      <vt:lpstr>الشريحة 14</vt:lpstr>
      <vt:lpstr>الشريحة 15</vt:lpstr>
      <vt:lpstr>اثر الوراثة والبيئة </vt:lpstr>
      <vt:lpstr>ملحوظات على مرحلة ماقبل الميلاد </vt:lpstr>
      <vt:lpstr>الشريحة 18</vt:lpstr>
      <vt:lpstr>سيكولوجية الحمل والولادة </vt:lpstr>
      <vt:lpstr>الشريحة 20</vt:lpstr>
      <vt:lpstr>الشريحة 21</vt:lpstr>
      <vt:lpstr>الشريحة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TOSHIBA</dc:creator>
  <cp:lastModifiedBy>acer</cp:lastModifiedBy>
  <cp:revision>70</cp:revision>
  <dcterms:created xsi:type="dcterms:W3CDTF">2012-03-01T22:17:22Z</dcterms:created>
  <dcterms:modified xsi:type="dcterms:W3CDTF">2014-03-01T15:53:51Z</dcterms:modified>
</cp:coreProperties>
</file>