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5"/>
  </p:notesMasterIdLst>
  <p:sldIdLst>
    <p:sldId id="268" r:id="rId2"/>
    <p:sldId id="256"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2" d="100"/>
          <a:sy n="72" d="100"/>
        </p:scale>
        <p:origin x="-1242"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A6AC13E-3ED0-4844-AB18-BAAA7CCF7F22}" type="datetimeFigureOut">
              <a:rPr lang="ar-SA" smtClean="0"/>
              <a:t>01/05/1435</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3D23055-BD78-4471-987B-7135EF6109F9}" type="slidenum">
              <a:rPr lang="ar-SA" smtClean="0"/>
              <a:t>‹#›</a:t>
            </a:fld>
            <a:endParaRPr lang="ar-SA"/>
          </a:p>
        </p:txBody>
      </p:sp>
    </p:spTree>
    <p:extLst>
      <p:ext uri="{BB962C8B-B14F-4D97-AF65-F5344CB8AC3E}">
        <p14:creationId xmlns:p14="http://schemas.microsoft.com/office/powerpoint/2010/main" val="404420099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D3D23055-BD78-4471-987B-7135EF6109F9}" type="slidenum">
              <a:rPr lang="ar-SA" smtClean="0"/>
              <a:t>3</a:t>
            </a:fld>
            <a:endParaRPr lang="ar-SA"/>
          </a:p>
        </p:txBody>
      </p:sp>
    </p:spTree>
    <p:extLst>
      <p:ext uri="{BB962C8B-B14F-4D97-AF65-F5344CB8AC3E}">
        <p14:creationId xmlns:p14="http://schemas.microsoft.com/office/powerpoint/2010/main" val="438204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01/05/1435</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01/05/1435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01/05/1435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01/05/1435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01/05/1435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01/05/1435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01/05/1435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01/05/1435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01/05/1435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01/05/1435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01/05/1435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01/05/1435</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836712"/>
            <a:ext cx="7851648" cy="1828800"/>
          </a:xfrm>
        </p:spPr>
        <p:txBody>
          <a:bodyPr/>
          <a:lstStyle/>
          <a:p>
            <a:pPr algn="ctr"/>
            <a:r>
              <a:rPr lang="ar-SA" dirty="0" smtClean="0">
                <a:solidFill>
                  <a:schemeClr val="bg1"/>
                </a:solidFill>
              </a:rPr>
              <a:t>مظاهر النمو</a:t>
            </a:r>
            <a:endParaRPr lang="ar-SA" dirty="0">
              <a:solidFill>
                <a:schemeClr val="bg1"/>
              </a:solidFill>
            </a:endParaRPr>
          </a:p>
        </p:txBody>
      </p:sp>
      <p:sp>
        <p:nvSpPr>
          <p:cNvPr id="3" name="عنوان فرعي 2"/>
          <p:cNvSpPr>
            <a:spLocks noGrp="1"/>
          </p:cNvSpPr>
          <p:nvPr>
            <p:ph type="subTitle" idx="1"/>
          </p:nvPr>
        </p:nvSpPr>
        <p:spPr>
          <a:xfrm>
            <a:off x="755576" y="3933056"/>
            <a:ext cx="7854696" cy="1752600"/>
          </a:xfrm>
        </p:spPr>
        <p:txBody>
          <a:bodyPr>
            <a:normAutofit/>
          </a:bodyPr>
          <a:lstStyle/>
          <a:p>
            <a:pPr algn="ctr"/>
            <a:r>
              <a:rPr lang="ar-EG" dirty="0" smtClean="0"/>
              <a:t>  </a:t>
            </a:r>
            <a:r>
              <a:rPr lang="ar-EG" sz="4800" b="1" dirty="0">
                <a:solidFill>
                  <a:schemeClr val="bg1"/>
                </a:solidFill>
                <a:effectLst>
                  <a:outerShdw blurRad="38100" dist="25400" dir="5400000" algn="tl" rotWithShape="0">
                    <a:srgbClr val="000000">
                      <a:alpha val="43000"/>
                    </a:srgbClr>
                  </a:outerShdw>
                </a:effectLst>
                <a:latin typeface="+mj-lt"/>
                <a:ea typeface="+mj-ea"/>
                <a:cs typeface="+mj-cs"/>
              </a:rPr>
              <a:t>د/ </a:t>
            </a:r>
            <a:r>
              <a:rPr lang="ar-EG" sz="4800" b="1" dirty="0" err="1">
                <a:solidFill>
                  <a:schemeClr val="bg1"/>
                </a:solidFill>
                <a:effectLst>
                  <a:outerShdw blurRad="38100" dist="25400" dir="5400000" algn="tl" rotWithShape="0">
                    <a:srgbClr val="000000">
                      <a:alpha val="43000"/>
                    </a:srgbClr>
                  </a:outerShdw>
                </a:effectLst>
                <a:latin typeface="+mj-lt"/>
                <a:ea typeface="+mj-ea"/>
                <a:cs typeface="+mj-cs"/>
              </a:rPr>
              <a:t>رجوات</a:t>
            </a:r>
            <a:r>
              <a:rPr lang="ar-EG" sz="4800" b="1" dirty="0">
                <a:solidFill>
                  <a:schemeClr val="bg1"/>
                </a:solidFill>
                <a:effectLst>
                  <a:outerShdw blurRad="38100" dist="25400" dir="5400000" algn="tl" rotWithShape="0">
                    <a:srgbClr val="000000">
                      <a:alpha val="43000"/>
                    </a:srgbClr>
                  </a:outerShdw>
                </a:effectLst>
                <a:latin typeface="+mj-lt"/>
                <a:ea typeface="+mj-ea"/>
                <a:cs typeface="+mj-cs"/>
              </a:rPr>
              <a:t> </a:t>
            </a:r>
            <a:r>
              <a:rPr lang="ar-EG" sz="4800" b="1" dirty="0">
                <a:solidFill>
                  <a:schemeClr val="bg1"/>
                </a:solidFill>
                <a:effectLst>
                  <a:outerShdw blurRad="38100" dist="25400" dir="5400000" algn="tl" rotWithShape="0">
                    <a:srgbClr val="000000">
                      <a:alpha val="43000"/>
                    </a:srgbClr>
                  </a:outerShdw>
                </a:effectLst>
                <a:latin typeface="+mj-lt"/>
                <a:ea typeface="+mj-ea"/>
                <a:cs typeface="+mj-cs"/>
              </a:rPr>
              <a:t>عبد اللطيف </a:t>
            </a:r>
          </a:p>
          <a:p>
            <a:pPr algn="ctr"/>
            <a:r>
              <a:rPr lang="ar-EG" sz="4800" b="1" dirty="0">
                <a:solidFill>
                  <a:schemeClr val="bg1"/>
                </a:solidFill>
                <a:effectLst>
                  <a:outerShdw blurRad="38100" dist="25400" dir="5400000" algn="tl" rotWithShape="0">
                    <a:srgbClr val="000000">
                      <a:alpha val="43000"/>
                    </a:srgbClr>
                  </a:outerShdw>
                </a:effectLst>
                <a:latin typeface="+mj-lt"/>
                <a:ea typeface="+mj-ea"/>
                <a:cs typeface="+mj-cs"/>
              </a:rPr>
              <a:t>قسم العلوم التربوية </a:t>
            </a:r>
            <a:endParaRPr lang="ar-SA" sz="4800" b="1" dirty="0">
              <a:solidFill>
                <a:schemeClr val="bg1"/>
              </a:solidFill>
              <a:effectLst>
                <a:outerShdw blurRad="38100" dist="25400" dir="5400000" algn="tl" rotWithShape="0">
                  <a:srgbClr val="000000">
                    <a:alpha val="43000"/>
                  </a:srgbClr>
                </a:outerShdw>
              </a:effectLst>
              <a:latin typeface="+mj-lt"/>
              <a:ea typeface="+mj-ea"/>
              <a:cs typeface="+mj-cs"/>
            </a:endParaRPr>
          </a:p>
        </p:txBody>
      </p:sp>
    </p:spTree>
    <p:extLst>
      <p:ext uri="{BB962C8B-B14F-4D97-AF65-F5344CB8AC3E}">
        <p14:creationId xmlns:p14="http://schemas.microsoft.com/office/powerpoint/2010/main" val="988805192"/>
      </p:ext>
    </p:extLst>
  </p:cSld>
  <p:clrMapOvr>
    <a:masterClrMapping/>
  </p:clrMapOvr>
  <p:transition spd="slow">
    <p:pull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تعلم الكلام</a:t>
            </a:r>
            <a:endParaRPr lang="ar-SA" dirty="0"/>
          </a:p>
        </p:txBody>
      </p:sp>
      <p:sp>
        <p:nvSpPr>
          <p:cNvPr id="3" name="عنصر نائب للمحتوى 2"/>
          <p:cNvSpPr>
            <a:spLocks noGrp="1"/>
          </p:cNvSpPr>
          <p:nvPr>
            <p:ph idx="1"/>
          </p:nvPr>
        </p:nvSpPr>
        <p:spPr/>
        <p:txBody>
          <a:bodyPr/>
          <a:lstStyle/>
          <a:p>
            <a:r>
              <a:rPr lang="ar-SA" dirty="0" smtClean="0"/>
              <a:t>3- تعلم الكلام : </a:t>
            </a:r>
          </a:p>
          <a:p>
            <a:r>
              <a:rPr lang="ar-SA" dirty="0" smtClean="0"/>
              <a:t>الطفل في الشهر الثاني عشر  الثامن عشري تفوه بصوت في  موقف معين ويعنى به كلمه معينة ويتطور من هذا بسرعة الى الجملة ذات الكلمة الواحدة الى الجمل ذات الكلمات المتعددة ويتم نضج البنات قبل البنين</a:t>
            </a:r>
          </a:p>
          <a:p>
            <a:r>
              <a:rPr lang="ar-SA" dirty="0" smtClean="0"/>
              <a:t>4-تعلم التحكم في عمليتي التبول والتبرز في ما بين السنة الثانية والرابعة تكون الاعضاء  والعضلات التي تتحكم في التبول  والتبرز قد نمت تماما </a:t>
            </a:r>
          </a:p>
          <a:p>
            <a:r>
              <a:rPr lang="ar-SA" dirty="0" smtClean="0"/>
              <a:t>وتعلم الطفل مسئولية الحفاظ على نفسه  جافا ونظيفا فالتدريب على دورة المياه يكون اول تدريب أخلاقي يتلقاه الطفل</a:t>
            </a:r>
          </a:p>
          <a:p>
            <a:r>
              <a:rPr lang="ar-SA" dirty="0" smtClean="0"/>
              <a:t>وتؤثر طريقة التدريب في شخصيته</a:t>
            </a:r>
          </a:p>
          <a:p>
            <a:endParaRPr lang="ar-SA" dirty="0" smtClean="0"/>
          </a:p>
          <a:p>
            <a:endParaRPr lang="ar-SA" dirty="0"/>
          </a:p>
        </p:txBody>
      </p:sp>
    </p:spTree>
    <p:extLst>
      <p:ext uri="{BB962C8B-B14F-4D97-AF65-F5344CB8AC3E}">
        <p14:creationId xmlns:p14="http://schemas.microsoft.com/office/powerpoint/2010/main" val="3589923835"/>
      </p:ext>
    </p:extLst>
  </p:cSld>
  <p:clrMapOvr>
    <a:masterClrMapping/>
  </p:clrMapOvr>
  <p:transition spd="slow">
    <p:pull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smtClean="0"/>
              <a:t>يتعلم الفروق بين الجنسين :</a:t>
            </a:r>
          </a:p>
          <a:p>
            <a:r>
              <a:rPr lang="ar-SA" dirty="0" smtClean="0"/>
              <a:t>يتعلم كيف يتصرف بالطرق المناسبة لجنسه والمتمشية مع دينه </a:t>
            </a:r>
          </a:p>
          <a:p>
            <a:r>
              <a:rPr lang="ar-SA" dirty="0" smtClean="0"/>
              <a:t>6- تكوين مدركات ومفاهيم بسيطة عن الحقائق </a:t>
            </a:r>
            <a:r>
              <a:rPr lang="ar-SA" dirty="0" err="1" smtClean="0"/>
              <a:t>الاجتماعيةوالطبيعية</a:t>
            </a:r>
            <a:r>
              <a:rPr lang="ar-SA" dirty="0" smtClean="0"/>
              <a:t> حيث </a:t>
            </a:r>
          </a:p>
          <a:p>
            <a:r>
              <a:rPr lang="ar-SA" dirty="0" smtClean="0"/>
              <a:t>يبدا الطفل بتكوين تعميمات من العالم المحيط به ويكون بعض المفاهيم مثل </a:t>
            </a:r>
          </a:p>
          <a:p>
            <a:r>
              <a:rPr lang="ar-SA" dirty="0" smtClean="0"/>
              <a:t>رجل ,</a:t>
            </a:r>
            <a:r>
              <a:rPr lang="ar-SA" dirty="0" err="1" smtClean="0"/>
              <a:t>حيوان,رياح,برد</a:t>
            </a:r>
            <a:r>
              <a:rPr lang="ar-SA" dirty="0" smtClean="0"/>
              <a:t> ،</a:t>
            </a:r>
            <a:r>
              <a:rPr lang="ar-SA" dirty="0" err="1" smtClean="0"/>
              <a:t>حار،ولابد</a:t>
            </a:r>
            <a:r>
              <a:rPr lang="ar-SA" dirty="0" smtClean="0"/>
              <a:t> أن يزود بخبرات قبل تكوين هذه المفاهيم</a:t>
            </a:r>
            <a:endParaRPr lang="ar-SA" dirty="0"/>
          </a:p>
        </p:txBody>
      </p:sp>
    </p:spTree>
    <p:extLst>
      <p:ext uri="{BB962C8B-B14F-4D97-AF65-F5344CB8AC3E}">
        <p14:creationId xmlns:p14="http://schemas.microsoft.com/office/powerpoint/2010/main" val="2511194049"/>
      </p:ext>
    </p:extLst>
  </p:cSld>
  <p:clrMapOvr>
    <a:masterClrMapping/>
  </p:clrMapOvr>
  <p:transition spd="slow">
    <p:pull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smtClean="0"/>
              <a:t>مطالب النمو في مرحلة الطفولة الوسطى </a:t>
            </a:r>
            <a:r>
              <a:rPr lang="ar-SA" dirty="0" err="1" smtClean="0"/>
              <a:t>والمتأخره</a:t>
            </a:r>
            <a:r>
              <a:rPr lang="ar-SA" dirty="0" smtClean="0"/>
              <a:t>(من سن 6-12)</a:t>
            </a:r>
          </a:p>
          <a:p>
            <a:r>
              <a:rPr lang="ar-SA" dirty="0" smtClean="0"/>
              <a:t>1-تعلم المهارات الحركية الضرورية لمزاولة  الالعاب المختلفة ويكتسب هذه المهارات أثناء نمو العظام والعضلات  ويقوم الاولاد بهذه المهارات أفضل من البنات </a:t>
            </a:r>
          </a:p>
          <a:p>
            <a:r>
              <a:rPr lang="ar-SA" dirty="0" smtClean="0"/>
              <a:t>2-تكوين اتجاهات سليمة حول نفسه ككائن </a:t>
            </a:r>
            <a:r>
              <a:rPr lang="ar-SA" dirty="0" err="1" smtClean="0"/>
              <a:t>حى</a:t>
            </a:r>
            <a:r>
              <a:rPr lang="ar-SA" dirty="0" smtClean="0"/>
              <a:t> ينمو  كالنظافة  والامان  والامن والاستقرار والاتجاهات عن النفس </a:t>
            </a:r>
          </a:p>
          <a:p>
            <a:r>
              <a:rPr lang="ar-SA" dirty="0" smtClean="0"/>
              <a:t>3-يتعلم المهارات الاساسية </a:t>
            </a:r>
            <a:r>
              <a:rPr lang="ar-SA" dirty="0" err="1" smtClean="0"/>
              <a:t>للقراءه</a:t>
            </a:r>
            <a:r>
              <a:rPr lang="ar-SA" dirty="0" smtClean="0"/>
              <a:t> والكتابة والحساب </a:t>
            </a:r>
          </a:p>
          <a:p>
            <a:r>
              <a:rPr lang="ar-SA" dirty="0" smtClean="0"/>
              <a:t>4 –تكوين الضمير والقيم الخلقية والمعايير السلوكية حيث يتلقى اول قواعد السلوك عن طريق الاسرة</a:t>
            </a:r>
            <a:endParaRPr lang="ar-SA" dirty="0"/>
          </a:p>
        </p:txBody>
      </p:sp>
    </p:spTree>
    <p:extLst>
      <p:ext uri="{BB962C8B-B14F-4D97-AF65-F5344CB8AC3E}">
        <p14:creationId xmlns:p14="http://schemas.microsoft.com/office/powerpoint/2010/main" val="2746835551"/>
      </p:ext>
    </p:extLst>
  </p:cSld>
  <p:clrMapOvr>
    <a:masterClrMapping/>
  </p:clrMapOvr>
  <p:transition spd="slow">
    <p:pull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مطالب النمو في مرحلة المراهقة</a:t>
            </a:r>
            <a:endParaRPr lang="ar-SA" dirty="0"/>
          </a:p>
        </p:txBody>
      </p:sp>
      <p:sp>
        <p:nvSpPr>
          <p:cNvPr id="3" name="عنصر نائب للمحتوى 2"/>
          <p:cNvSpPr>
            <a:spLocks noGrp="1"/>
          </p:cNvSpPr>
          <p:nvPr>
            <p:ph idx="1"/>
          </p:nvPr>
        </p:nvSpPr>
        <p:spPr/>
        <p:txBody>
          <a:bodyPr/>
          <a:lstStyle/>
          <a:p>
            <a:r>
              <a:rPr lang="ar-SA" dirty="0" smtClean="0"/>
              <a:t>مطالب النمو في مرحلة المراهقة</a:t>
            </a:r>
          </a:p>
          <a:p>
            <a:r>
              <a:rPr lang="ar-SA" dirty="0" smtClean="0"/>
              <a:t>1- تقبل التغيرات التي تحدث للفرد نتيجة نموه الجسمي</a:t>
            </a:r>
          </a:p>
          <a:p>
            <a:r>
              <a:rPr lang="ar-SA" dirty="0" smtClean="0"/>
              <a:t>2-تكوين علاقات جيدة ناضجة مع الرفاق </a:t>
            </a:r>
          </a:p>
          <a:p>
            <a:r>
              <a:rPr lang="ar-SA" dirty="0" smtClean="0"/>
              <a:t>3-تحقيق الاستقلال العاطفي عن الوالدين</a:t>
            </a:r>
          </a:p>
          <a:p>
            <a:r>
              <a:rPr lang="ar-SA" dirty="0" smtClean="0"/>
              <a:t>تكوين المفاهيم الضرورية للمواطنة الصالحة كالأعمال التطوعية في خدمة المجتمع أو مشروعات البيئة</a:t>
            </a:r>
          </a:p>
          <a:p>
            <a:r>
              <a:rPr lang="ar-SA" dirty="0" smtClean="0"/>
              <a:t>-4الاستعداد للزواج وتكوين حياة عائلية </a:t>
            </a:r>
            <a:endParaRPr lang="ar-SA" dirty="0"/>
          </a:p>
        </p:txBody>
      </p:sp>
    </p:spTree>
    <p:extLst>
      <p:ext uri="{BB962C8B-B14F-4D97-AF65-F5344CB8AC3E}">
        <p14:creationId xmlns:p14="http://schemas.microsoft.com/office/powerpoint/2010/main" val="203728138"/>
      </p:ext>
    </p:extLst>
  </p:cSld>
  <p:clrMapOvr>
    <a:masterClrMapping/>
  </p:clrMapOvr>
  <p:transition spd="slow">
    <p:pull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algn="ctr"/>
            <a:r>
              <a:rPr lang="ar-SA" dirty="0" smtClean="0">
                <a:solidFill>
                  <a:schemeClr val="bg1"/>
                </a:solidFill>
              </a:rPr>
              <a:t>النمو </a:t>
            </a:r>
            <a:r>
              <a:rPr lang="ar-SA" dirty="0" err="1" smtClean="0">
                <a:solidFill>
                  <a:schemeClr val="bg1"/>
                </a:solidFill>
              </a:rPr>
              <a:t>الجسمى</a:t>
            </a:r>
            <a:endParaRPr lang="ar-SA" dirty="0">
              <a:solidFill>
                <a:schemeClr val="bg1"/>
              </a:solidFill>
            </a:endParaRPr>
          </a:p>
        </p:txBody>
      </p:sp>
      <p:sp>
        <p:nvSpPr>
          <p:cNvPr id="3" name="عنوان فرعي 2"/>
          <p:cNvSpPr>
            <a:spLocks noGrp="1"/>
          </p:cNvSpPr>
          <p:nvPr>
            <p:ph type="subTitle" idx="1"/>
          </p:nvPr>
        </p:nvSpPr>
        <p:spPr/>
        <p:txBody>
          <a:bodyPr>
            <a:normAutofit/>
          </a:bodyPr>
          <a:lstStyle/>
          <a:p>
            <a:r>
              <a:rPr lang="ar-SA" sz="3200" dirty="0" smtClean="0">
                <a:solidFill>
                  <a:schemeClr val="bg1"/>
                </a:solidFill>
              </a:rPr>
              <a:t>1- </a:t>
            </a:r>
            <a:r>
              <a:rPr lang="ar-SA" sz="3200" dirty="0" err="1" smtClean="0">
                <a:solidFill>
                  <a:schemeClr val="bg1"/>
                </a:solidFill>
              </a:rPr>
              <a:t>النمواالجسمى</a:t>
            </a:r>
            <a:r>
              <a:rPr lang="ar-SA" sz="3200" dirty="0" smtClean="0">
                <a:solidFill>
                  <a:schemeClr val="bg1"/>
                </a:solidFill>
              </a:rPr>
              <a:t> ويشمل الزيادة في الطول والوزن  ونمو الاعضاء والاجهزة الجسمية المختلفة  </a:t>
            </a:r>
            <a:endParaRPr lang="ar-SA" sz="3200" dirty="0">
              <a:solidFill>
                <a:schemeClr val="bg1"/>
              </a:solidFill>
            </a:endParaRPr>
          </a:p>
        </p:txBody>
      </p:sp>
    </p:spTree>
    <p:extLst>
      <p:ext uri="{BB962C8B-B14F-4D97-AF65-F5344CB8AC3E}">
        <p14:creationId xmlns:p14="http://schemas.microsoft.com/office/powerpoint/2010/main" val="252500124"/>
      </p:ext>
    </p:extLst>
  </p:cSld>
  <p:clrMapOvr>
    <a:masterClrMapping/>
  </p:clrMapOvr>
  <p:transition spd="slow">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smtClean="0"/>
              <a:t>2- النمو </a:t>
            </a:r>
            <a:r>
              <a:rPr lang="ar-SA" dirty="0" err="1" smtClean="0"/>
              <a:t>الفسيولوجى:ويشمل</a:t>
            </a:r>
            <a:r>
              <a:rPr lang="ar-SA" dirty="0" smtClean="0"/>
              <a:t> نمو وظائف أعضاء الجسم المختلفة مثل نمو الجهاز </a:t>
            </a:r>
            <a:r>
              <a:rPr lang="ar-SA" dirty="0" err="1" smtClean="0"/>
              <a:t>العصبى</a:t>
            </a:r>
            <a:r>
              <a:rPr lang="ar-SA" dirty="0" smtClean="0"/>
              <a:t> </a:t>
            </a:r>
            <a:r>
              <a:rPr lang="ar-SA" dirty="0" err="1" smtClean="0"/>
              <a:t>والتنفسى</a:t>
            </a:r>
            <a:r>
              <a:rPr lang="ar-SA" dirty="0" smtClean="0"/>
              <a:t> </a:t>
            </a:r>
            <a:r>
              <a:rPr lang="ar-SA" dirty="0" err="1" smtClean="0"/>
              <a:t>والهضمى</a:t>
            </a:r>
            <a:r>
              <a:rPr lang="ar-SA" dirty="0" smtClean="0"/>
              <a:t>  وكذلك أثر بعض العمليات </a:t>
            </a:r>
            <a:r>
              <a:rPr lang="ar-SA" dirty="0" err="1" smtClean="0"/>
              <a:t>التى</a:t>
            </a:r>
            <a:r>
              <a:rPr lang="ar-SA" dirty="0" smtClean="0"/>
              <a:t> يقوم بها الفرد من تغذية ونوم على سلوك عبر مراحل النمو المختلفة وكذلك الغدد الصماء </a:t>
            </a:r>
            <a:r>
              <a:rPr lang="ar-SA" dirty="0" err="1" smtClean="0"/>
              <a:t>التى</a:t>
            </a:r>
            <a:r>
              <a:rPr lang="ar-SA" dirty="0" smtClean="0"/>
              <a:t> تؤثر </a:t>
            </a:r>
            <a:r>
              <a:rPr lang="ar-SA" dirty="0" err="1" smtClean="0"/>
              <a:t>افرازتها</a:t>
            </a:r>
            <a:r>
              <a:rPr lang="ar-SA" dirty="0" smtClean="0"/>
              <a:t> في النمو</a:t>
            </a:r>
            <a:endParaRPr lang="ar-SA" dirty="0"/>
          </a:p>
        </p:txBody>
      </p:sp>
    </p:spTree>
    <p:extLst>
      <p:ext uri="{BB962C8B-B14F-4D97-AF65-F5344CB8AC3E}">
        <p14:creationId xmlns:p14="http://schemas.microsoft.com/office/powerpoint/2010/main" val="3777696679"/>
      </p:ext>
    </p:extLst>
  </p:cSld>
  <p:clrMapOvr>
    <a:masterClrMapping/>
  </p:clrMapOvr>
  <p:transition spd="slow">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النمو </a:t>
            </a:r>
            <a:r>
              <a:rPr lang="ar-SA" dirty="0" err="1" smtClean="0"/>
              <a:t>الحركى</a:t>
            </a:r>
            <a:r>
              <a:rPr lang="ar-SA" dirty="0" smtClean="0"/>
              <a:t> </a:t>
            </a:r>
            <a:endParaRPr lang="ar-SA" dirty="0"/>
          </a:p>
        </p:txBody>
      </p:sp>
      <p:sp>
        <p:nvSpPr>
          <p:cNvPr id="3" name="عنصر نائب للمحتوى 2"/>
          <p:cNvSpPr>
            <a:spLocks noGrp="1"/>
          </p:cNvSpPr>
          <p:nvPr>
            <p:ph idx="1"/>
          </p:nvPr>
        </p:nvSpPr>
        <p:spPr/>
        <p:txBody>
          <a:bodyPr/>
          <a:lstStyle/>
          <a:p>
            <a:r>
              <a:rPr lang="ar-SA" dirty="0" smtClean="0"/>
              <a:t>النمو الحركي : ويشمل حركة الجسم وانتقاله والمهارات الحركية المتنوعة من جلوس </a:t>
            </a:r>
            <a:r>
              <a:rPr lang="ar-SA" dirty="0" err="1" smtClean="0"/>
              <a:t>وحبو</a:t>
            </a:r>
            <a:r>
              <a:rPr lang="ar-SA" dirty="0" smtClean="0"/>
              <a:t>  ومشى وقفز وتطور تلك الحركات عبر مراحل النمو المختلفة  علاوة على المهارات الحركية الدقيقة التي تتطلب تأزرا حسيا حركيا </a:t>
            </a:r>
            <a:endParaRPr lang="ar-SA" dirty="0"/>
          </a:p>
        </p:txBody>
      </p:sp>
    </p:spTree>
    <p:extLst>
      <p:ext uri="{BB962C8B-B14F-4D97-AF65-F5344CB8AC3E}">
        <p14:creationId xmlns:p14="http://schemas.microsoft.com/office/powerpoint/2010/main" val="3284057863"/>
      </p:ext>
    </p:extLst>
  </p:cSld>
  <p:clrMapOvr>
    <a:masterClrMapping/>
  </p:clrMapOvr>
  <p:transition spd="slow">
    <p:cover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النمو الحسى</a:t>
            </a:r>
            <a:endParaRPr lang="ar-SA" dirty="0"/>
          </a:p>
        </p:txBody>
      </p:sp>
      <p:sp>
        <p:nvSpPr>
          <p:cNvPr id="3" name="عنصر نائب للمحتوى 2"/>
          <p:cNvSpPr>
            <a:spLocks noGrp="1"/>
          </p:cNvSpPr>
          <p:nvPr>
            <p:ph idx="1"/>
          </p:nvPr>
        </p:nvSpPr>
        <p:spPr/>
        <p:txBody>
          <a:bodyPr/>
          <a:lstStyle/>
          <a:p>
            <a:r>
              <a:rPr lang="ar-SA" dirty="0" smtClean="0"/>
              <a:t>النمو الحسى :ويشمل نمو الحواس المختلفة  البصر السمع  الشم  التذوق والاحساسات  </a:t>
            </a:r>
            <a:r>
              <a:rPr lang="ar-SA" dirty="0" err="1" smtClean="0"/>
              <a:t>الحشوية</a:t>
            </a:r>
            <a:r>
              <a:rPr lang="ar-SA" dirty="0" smtClean="0"/>
              <a:t> كالإحساس بالألم والجوع  والعطش  </a:t>
            </a:r>
          </a:p>
          <a:p>
            <a:r>
              <a:rPr lang="ar-SA" dirty="0" smtClean="0"/>
              <a:t>النمو </a:t>
            </a:r>
            <a:r>
              <a:rPr lang="ar-SA" dirty="0" err="1" smtClean="0"/>
              <a:t>العقلى</a:t>
            </a:r>
            <a:r>
              <a:rPr lang="ar-SA" dirty="0" smtClean="0"/>
              <a:t> </a:t>
            </a:r>
            <a:r>
              <a:rPr lang="ar-SA" dirty="0" err="1" smtClean="0"/>
              <a:t>المعرفى</a:t>
            </a:r>
            <a:r>
              <a:rPr lang="ar-SA" dirty="0" smtClean="0"/>
              <a:t>:  نمو الوظائف العقلية مثل الذكاء العام والقدرات العقلية المختلفة والعمليات العقلية العليا  كالأدراك والحفظ   والتذكر  والانتباه والتخيل والتفكير  والتغيرات التي تحدث لهذه القدرات عبر مراحل النمو المختلفة . </a:t>
            </a:r>
            <a:endParaRPr lang="ar-SA" dirty="0"/>
          </a:p>
        </p:txBody>
      </p:sp>
    </p:spTree>
    <p:extLst>
      <p:ext uri="{BB962C8B-B14F-4D97-AF65-F5344CB8AC3E}">
        <p14:creationId xmlns:p14="http://schemas.microsoft.com/office/powerpoint/2010/main" val="1122909989"/>
      </p:ext>
    </p:extLst>
  </p:cSld>
  <p:clrMapOvr>
    <a:masterClrMapping/>
  </p:clrMapOvr>
  <p:transition spd="slow">
    <p:cover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النمو </a:t>
            </a:r>
            <a:r>
              <a:rPr lang="ar-SA" dirty="0" err="1" smtClean="0"/>
              <a:t>الاجتماعى</a:t>
            </a:r>
            <a:endParaRPr lang="ar-SA" dirty="0"/>
          </a:p>
        </p:txBody>
      </p:sp>
      <p:sp>
        <p:nvSpPr>
          <p:cNvPr id="3" name="عنصر نائب للمحتوى 2"/>
          <p:cNvSpPr>
            <a:spLocks noGrp="1"/>
          </p:cNvSpPr>
          <p:nvPr>
            <p:ph idx="1"/>
          </p:nvPr>
        </p:nvSpPr>
        <p:spPr/>
        <p:txBody>
          <a:bodyPr/>
          <a:lstStyle/>
          <a:p>
            <a:r>
              <a:rPr lang="ar-SA" dirty="0" smtClean="0"/>
              <a:t>النمو </a:t>
            </a:r>
            <a:r>
              <a:rPr lang="ar-SA" dirty="0" err="1" smtClean="0"/>
              <a:t>الاجتماعى</a:t>
            </a:r>
            <a:r>
              <a:rPr lang="ar-SA" dirty="0" smtClean="0"/>
              <a:t> :نمو عملية التنشئة الاجتماعية للفرد والتطبيع في الاسرة والمدرسة والمجتمع والرفاق والمعايير الاجتماعية والتفاعل </a:t>
            </a:r>
            <a:r>
              <a:rPr lang="ar-SA" dirty="0" err="1" smtClean="0"/>
              <a:t>الاجتماعى</a:t>
            </a:r>
            <a:r>
              <a:rPr lang="ar-SA" dirty="0" smtClean="0"/>
              <a:t>  وتطور هذه الادوار  مع تطور النمو </a:t>
            </a:r>
          </a:p>
          <a:p>
            <a:r>
              <a:rPr lang="ar-SA" dirty="0" smtClean="0"/>
              <a:t>النمو </a:t>
            </a:r>
            <a:r>
              <a:rPr lang="ar-SA" dirty="0" err="1" smtClean="0"/>
              <a:t>اللغوى</a:t>
            </a:r>
            <a:r>
              <a:rPr lang="ar-SA" dirty="0" smtClean="0"/>
              <a:t> :نمو السيطرة على الكلام  وعدد المفردات </a:t>
            </a:r>
            <a:r>
              <a:rPr lang="ar-SA" dirty="0" err="1" smtClean="0"/>
              <a:t>التى</a:t>
            </a:r>
            <a:r>
              <a:rPr lang="ar-SA" dirty="0" smtClean="0"/>
              <a:t> يمتلكها الفرد وزيادتها والتغير الذى يحدث فيها عبر مراحل النمو </a:t>
            </a:r>
            <a:r>
              <a:rPr lang="ar-SA" dirty="0" err="1" smtClean="0"/>
              <a:t>المختلفةوالتفاعل</a:t>
            </a:r>
            <a:r>
              <a:rPr lang="ar-SA" dirty="0" smtClean="0"/>
              <a:t> </a:t>
            </a:r>
            <a:r>
              <a:rPr lang="ar-SA" dirty="0" err="1" smtClean="0"/>
              <a:t>الاجتماعى</a:t>
            </a:r>
            <a:r>
              <a:rPr lang="ar-SA" dirty="0" smtClean="0"/>
              <a:t> وتطور هذه </a:t>
            </a:r>
            <a:r>
              <a:rPr lang="ar-SA" dirty="0" err="1" smtClean="0"/>
              <a:t>الادوارمع</a:t>
            </a:r>
            <a:r>
              <a:rPr lang="ar-SA" dirty="0" smtClean="0"/>
              <a:t> تطور النمو</a:t>
            </a:r>
            <a:endParaRPr lang="ar-SA" dirty="0"/>
          </a:p>
        </p:txBody>
      </p:sp>
    </p:spTree>
    <p:extLst>
      <p:ext uri="{BB962C8B-B14F-4D97-AF65-F5344CB8AC3E}">
        <p14:creationId xmlns:p14="http://schemas.microsoft.com/office/powerpoint/2010/main" val="1434299305"/>
      </p:ext>
    </p:extLst>
  </p:cSld>
  <p:clrMapOvr>
    <a:masterClrMapping/>
  </p:clrMapOvr>
  <p:transition spd="slow">
    <p:pull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النمو </a:t>
            </a:r>
            <a:r>
              <a:rPr lang="ar-SA" dirty="0" err="1" smtClean="0"/>
              <a:t>الدينى</a:t>
            </a:r>
            <a:endParaRPr lang="ar-SA" dirty="0"/>
          </a:p>
        </p:txBody>
      </p:sp>
      <p:sp>
        <p:nvSpPr>
          <p:cNvPr id="3" name="عنصر نائب للمحتوى 2"/>
          <p:cNvSpPr>
            <a:spLocks noGrp="1"/>
          </p:cNvSpPr>
          <p:nvPr>
            <p:ph idx="1"/>
          </p:nvPr>
        </p:nvSpPr>
        <p:spPr/>
        <p:txBody>
          <a:bodyPr/>
          <a:lstStyle/>
          <a:p>
            <a:r>
              <a:rPr lang="ar-SA" dirty="0" smtClean="0"/>
              <a:t>النمو الديني نمو المعتقدات والعبادات والمواقف العقائدية ومعايير وقواعد السلوك الأخلاقي وغير الأخلاقي تبعا لنوع الثقافة </a:t>
            </a:r>
          </a:p>
          <a:p>
            <a:r>
              <a:rPr lang="ar-SA" dirty="0" smtClean="0"/>
              <a:t>  مطالب النمو </a:t>
            </a:r>
            <a:r>
              <a:rPr lang="en-US" dirty="0" smtClean="0"/>
              <a:t>Development Tasks</a:t>
            </a:r>
            <a:endParaRPr lang="ar-SA" dirty="0" smtClean="0"/>
          </a:p>
          <a:p>
            <a:r>
              <a:rPr lang="ar-SA" dirty="0" smtClean="0"/>
              <a:t>أول من اهتم بدراسة هذا المفهوم هو </a:t>
            </a:r>
            <a:r>
              <a:rPr lang="ar-SA" dirty="0" err="1" smtClean="0"/>
              <a:t>هافجرست</a:t>
            </a:r>
            <a:r>
              <a:rPr lang="ar-SA" dirty="0" smtClean="0"/>
              <a:t> وهذا المفهوم يكشف عن المستويات الضرورية من السلوك التي يجب ان يمتلكها الفرد في كل مرحلة من مراحل النمو المختلفة .</a:t>
            </a:r>
            <a:endParaRPr lang="ar-SA" dirty="0"/>
          </a:p>
        </p:txBody>
      </p:sp>
    </p:spTree>
    <p:extLst>
      <p:ext uri="{BB962C8B-B14F-4D97-AF65-F5344CB8AC3E}">
        <p14:creationId xmlns:p14="http://schemas.microsoft.com/office/powerpoint/2010/main" val="860094331"/>
      </p:ext>
    </p:extLst>
  </p:cSld>
  <p:clrMapOvr>
    <a:masterClrMapping/>
  </p:clrMapOvr>
  <p:transition spd="slow">
    <p:pull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smtClean="0"/>
              <a:t>وتعرف مطالب النمو بمدى تحقق الفرد لحاجاته واشباعه لرغباته وفقا لمستويات نضجه وتطور خبراته  </a:t>
            </a:r>
            <a:r>
              <a:rPr lang="ar-SA" dirty="0" err="1" smtClean="0"/>
              <a:t>التى</a:t>
            </a:r>
            <a:r>
              <a:rPr lang="ar-SA" dirty="0" smtClean="0"/>
              <a:t> تتناسب مع سنه وبعباره اخرى فمطالب النمو </a:t>
            </a:r>
            <a:r>
              <a:rPr lang="ar-SA" dirty="0" err="1" smtClean="0"/>
              <a:t>هى</a:t>
            </a:r>
            <a:r>
              <a:rPr lang="ar-SA" dirty="0" smtClean="0"/>
              <a:t> مجموعة السلوكيات </a:t>
            </a:r>
            <a:r>
              <a:rPr lang="ar-SA" dirty="0" err="1" smtClean="0"/>
              <a:t>المشتركه</a:t>
            </a:r>
            <a:r>
              <a:rPr lang="ar-SA" dirty="0" smtClean="0"/>
              <a:t> بين مجموعة الافراد الذين هم في عمر واحد  </a:t>
            </a:r>
            <a:r>
              <a:rPr lang="ar-SA" dirty="0" err="1" smtClean="0"/>
              <a:t>أومرحله</a:t>
            </a:r>
            <a:r>
              <a:rPr lang="ar-SA" dirty="0" smtClean="0"/>
              <a:t> واحده فلكل مرحلة من مراحل النمو مطالب خاصه بها يسعد الفرد اذ حققها  وفشل الفرد في تحقيق المطلب الواحد يؤدى الى صعوبة تحقيق المطالب الاخرى التالية له ويؤثر في عملية التكيف والنمو </a:t>
            </a:r>
            <a:endParaRPr lang="ar-SA" dirty="0"/>
          </a:p>
        </p:txBody>
      </p:sp>
    </p:spTree>
    <p:extLst>
      <p:ext uri="{BB962C8B-B14F-4D97-AF65-F5344CB8AC3E}">
        <p14:creationId xmlns:p14="http://schemas.microsoft.com/office/powerpoint/2010/main" val="1735453253"/>
      </p:ext>
    </p:extLst>
  </p:cSld>
  <p:clrMapOvr>
    <a:masterClrMapping/>
  </p:clrMapOvr>
  <p:transition spd="slow">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smtClean="0"/>
              <a:t>أهم المظاهر الرئيسية لمطالب النمو خلال مراحل العمر المتتالية</a:t>
            </a:r>
          </a:p>
          <a:p>
            <a:r>
              <a:rPr lang="ar-SA" dirty="0" err="1" smtClean="0"/>
              <a:t>اولا:مطالب</a:t>
            </a:r>
            <a:r>
              <a:rPr lang="ar-SA" dirty="0" smtClean="0"/>
              <a:t> النمو في </a:t>
            </a:r>
            <a:r>
              <a:rPr lang="ar-SA" dirty="0" err="1" smtClean="0"/>
              <a:t>مرحلتى</a:t>
            </a:r>
            <a:r>
              <a:rPr lang="ar-SA" dirty="0" smtClean="0"/>
              <a:t> المهد  والطفولة </a:t>
            </a:r>
            <a:r>
              <a:rPr lang="ar-SA" dirty="0" err="1" smtClean="0"/>
              <a:t>المبكره</a:t>
            </a:r>
            <a:endParaRPr lang="ar-SA" dirty="0" smtClean="0"/>
          </a:p>
          <a:p>
            <a:r>
              <a:rPr lang="ar-SA" dirty="0" smtClean="0"/>
              <a:t>1-تعلم </a:t>
            </a:r>
            <a:r>
              <a:rPr lang="ar-SA" dirty="0" err="1" smtClean="0"/>
              <a:t>المشى</a:t>
            </a:r>
            <a:r>
              <a:rPr lang="ar-SA" dirty="0" smtClean="0"/>
              <a:t> :في ما بين الشهر التاسع والخامس عشر عندما تكون العظام </a:t>
            </a:r>
          </a:p>
          <a:p>
            <a:r>
              <a:rPr lang="ar-SA" dirty="0" smtClean="0"/>
              <a:t>والانسجة والاعصاب قد نمت الى درجة مناسبة فان الطفل يبدا في </a:t>
            </a:r>
            <a:r>
              <a:rPr lang="ar-SA" dirty="0" err="1" smtClean="0"/>
              <a:t>المشى</a:t>
            </a:r>
            <a:r>
              <a:rPr lang="ar-SA" dirty="0" smtClean="0"/>
              <a:t> وفى السنوات التالية يتعلم القفز </a:t>
            </a:r>
            <a:r>
              <a:rPr lang="ar-SA" dirty="0" err="1" smtClean="0"/>
              <a:t>والجرى</a:t>
            </a:r>
            <a:endParaRPr lang="ar-SA" dirty="0" smtClean="0"/>
          </a:p>
          <a:p>
            <a:r>
              <a:rPr lang="ar-SA" dirty="0" smtClean="0"/>
              <a:t>2- تناول الاطعمة الجافة </a:t>
            </a:r>
          </a:p>
          <a:p>
            <a:r>
              <a:rPr lang="ar-SA" dirty="0" smtClean="0"/>
              <a:t>مع نمو الجهاز </a:t>
            </a:r>
            <a:r>
              <a:rPr lang="ar-SA" dirty="0" err="1" smtClean="0"/>
              <a:t>الهضمى</a:t>
            </a:r>
            <a:r>
              <a:rPr lang="ar-SA" dirty="0" smtClean="0"/>
              <a:t> والقدرة على المضغ يصبح الطفل قادرا بالتدريج على التحول من الاطعمة السائلة الى شبه الجافة ثم الى الجافة وتتأثر شخصية الطفل بطريقة اطعامه وفطامه </a:t>
            </a:r>
            <a:endParaRPr lang="ar-SA" dirty="0"/>
          </a:p>
        </p:txBody>
      </p:sp>
    </p:spTree>
    <p:extLst>
      <p:ext uri="{BB962C8B-B14F-4D97-AF65-F5344CB8AC3E}">
        <p14:creationId xmlns:p14="http://schemas.microsoft.com/office/powerpoint/2010/main" val="2678413588"/>
      </p:ext>
    </p:extLst>
  </p:cSld>
  <p:clrMapOvr>
    <a:masterClrMapping/>
  </p:clrMapOvr>
  <p:transition spd="slow">
    <p:pull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252</TotalTime>
  <Words>652</Words>
  <Application>Microsoft Office PowerPoint</Application>
  <PresentationFormat>عرض على الشاشة (3:4)‏</PresentationFormat>
  <Paragraphs>49</Paragraphs>
  <Slides>13</Slides>
  <Notes>1</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تدفق</vt:lpstr>
      <vt:lpstr>مظاهر النمو</vt:lpstr>
      <vt:lpstr>النمو الجسمى</vt:lpstr>
      <vt:lpstr>عرض تقديمي في PowerPoint</vt:lpstr>
      <vt:lpstr>النمو الحركى </vt:lpstr>
      <vt:lpstr>النمو الحسى</vt:lpstr>
      <vt:lpstr>النمو الاجتماعى</vt:lpstr>
      <vt:lpstr>النمو الدينى</vt:lpstr>
      <vt:lpstr>عرض تقديمي في PowerPoint</vt:lpstr>
      <vt:lpstr>عرض تقديمي في PowerPoint</vt:lpstr>
      <vt:lpstr>تعلم الكلام</vt:lpstr>
      <vt:lpstr>عرض تقديمي في PowerPoint</vt:lpstr>
      <vt:lpstr>عرض تقديمي في PowerPoint</vt:lpstr>
      <vt:lpstr>مطالب النمو في مرحلة المراهقة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مظاهر النمو</dc:title>
  <dc:creator>MAx</dc:creator>
  <cp:lastModifiedBy>hp</cp:lastModifiedBy>
  <cp:revision>33</cp:revision>
  <dcterms:created xsi:type="dcterms:W3CDTF">2013-02-16T04:44:15Z</dcterms:created>
  <dcterms:modified xsi:type="dcterms:W3CDTF">2014-03-02T07:44:06Z</dcterms:modified>
</cp:coreProperties>
</file>