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9" r:id="rId1"/>
    <p:sldMasterId id="2147483926" r:id="rId2"/>
    <p:sldMasterId id="2147483963" r:id="rId3"/>
  </p:sldMasterIdLst>
  <p:notesMasterIdLst>
    <p:notesMasterId r:id="rId24"/>
  </p:notesMasterIdLst>
  <p:sldIdLst>
    <p:sldId id="348" r:id="rId4"/>
    <p:sldId id="451" r:id="rId5"/>
    <p:sldId id="257" r:id="rId6"/>
    <p:sldId id="470" r:id="rId7"/>
    <p:sldId id="453" r:id="rId8"/>
    <p:sldId id="452" r:id="rId9"/>
    <p:sldId id="466" r:id="rId10"/>
    <p:sldId id="467" r:id="rId11"/>
    <p:sldId id="455" r:id="rId12"/>
    <p:sldId id="450" r:id="rId13"/>
    <p:sldId id="458" r:id="rId14"/>
    <p:sldId id="279" r:id="rId15"/>
    <p:sldId id="468" r:id="rId16"/>
    <p:sldId id="400" r:id="rId17"/>
    <p:sldId id="404" r:id="rId18"/>
    <p:sldId id="461" r:id="rId19"/>
    <p:sldId id="464" r:id="rId20"/>
    <p:sldId id="462" r:id="rId21"/>
    <p:sldId id="463" r:id="rId22"/>
    <p:sldId id="465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66"/>
    <a:srgbClr val="FF00FF"/>
    <a:srgbClr val="E2D6B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0" d="100"/>
          <a:sy n="50" d="100"/>
        </p:scale>
        <p:origin x="-1872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C1B566-C359-4240-8A62-4786AC7E627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29DEF4A0-DB31-430D-B882-51603701F3A5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EG" dirty="0" smtClean="0"/>
            <a:t>البحث التربوي </a:t>
          </a:r>
        </a:p>
        <a:p>
          <a:pPr defTabSz="2755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dirty="0"/>
        </a:p>
      </dgm:t>
    </dgm:pt>
    <dgm:pt modelId="{9C3E555C-3BA5-4874-9131-31A0AE1E2E9C}" type="parTrans" cxnId="{C1A66B42-1BED-4B3B-B66E-818D0FB8D64A}">
      <dgm:prSet/>
      <dgm:spPr/>
      <dgm:t>
        <a:bodyPr/>
        <a:lstStyle/>
        <a:p>
          <a:pPr rtl="1"/>
          <a:endParaRPr lang="ar-EG"/>
        </a:p>
      </dgm:t>
    </dgm:pt>
    <dgm:pt modelId="{D5977F58-8956-4250-8C08-F8F0E9DE13FF}" type="sibTrans" cxnId="{C1A66B42-1BED-4B3B-B66E-818D0FB8D64A}">
      <dgm:prSet/>
      <dgm:spPr/>
      <dgm:t>
        <a:bodyPr/>
        <a:lstStyle/>
        <a:p>
          <a:pPr rtl="1"/>
          <a:endParaRPr lang="ar-EG"/>
        </a:p>
      </dgm:t>
    </dgm:pt>
    <dgm:pt modelId="{142F3967-3BA4-4B0F-AFC8-A1DE2C94374F}">
      <dgm:prSet phldrT="[Text]"/>
      <dgm:spPr>
        <a:solidFill>
          <a:srgbClr val="00CC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pPr rtl="1"/>
          <a:r>
            <a:rPr lang="ar-EG" b="1" dirty="0" smtClean="0"/>
            <a:t>إ</a:t>
          </a:r>
          <a:r>
            <a:rPr lang="ar-SA" b="1" dirty="0" smtClean="0"/>
            <a:t>استقصاء دقيق يهدف إلى وصف مشكل</a:t>
          </a:r>
          <a:r>
            <a:rPr lang="ar-EG" b="1" dirty="0" smtClean="0"/>
            <a:t>ة</a:t>
          </a:r>
          <a:r>
            <a:rPr lang="ar-SA" b="1" dirty="0" smtClean="0"/>
            <a:t> موجود</a:t>
          </a:r>
          <a:r>
            <a:rPr lang="ar-EG" b="1" dirty="0" smtClean="0"/>
            <a:t>ة </a:t>
          </a:r>
          <a:r>
            <a:rPr lang="ar-SA" b="1" dirty="0" smtClean="0"/>
            <a:t>بالميدان التربوي التعليمي</a:t>
          </a:r>
          <a:r>
            <a:rPr lang="ar-EG" b="1" dirty="0" smtClean="0"/>
            <a:t> , </a:t>
          </a:r>
          <a:r>
            <a:rPr lang="ar-SA" b="1" dirty="0" smtClean="0"/>
            <a:t>بهدف تحديدها وجمع المعلومات والبيانات المرتبط</a:t>
          </a:r>
          <a:r>
            <a:rPr lang="ar-EG" b="1" dirty="0" smtClean="0"/>
            <a:t>ة </a:t>
          </a:r>
          <a:r>
            <a:rPr lang="ar-SA" b="1" dirty="0" err="1" smtClean="0"/>
            <a:t>بها</a:t>
          </a:r>
          <a:r>
            <a:rPr lang="ar-SA" b="1" dirty="0" smtClean="0"/>
            <a:t> وتحليلها  </a:t>
          </a:r>
          <a:r>
            <a:rPr lang="ar-EG" b="1" dirty="0" smtClean="0"/>
            <a:t>, </a:t>
          </a:r>
          <a:r>
            <a:rPr lang="ar-SA" b="1" dirty="0" smtClean="0"/>
            <a:t>لاستخلاص نتائج البحث ومناقشتها وتفسيرها والخروج بقواعد </a:t>
          </a:r>
          <a:r>
            <a:rPr lang="ar-EG" b="1" dirty="0" smtClean="0"/>
            <a:t>وقوانين </a:t>
          </a:r>
          <a:r>
            <a:rPr lang="ar-SA" b="1" dirty="0" smtClean="0"/>
            <a:t>يمكن استخدامها </a:t>
          </a:r>
          <a:r>
            <a:rPr lang="ar-SA" b="1" dirty="0" err="1" smtClean="0"/>
            <a:t>فى</a:t>
          </a:r>
          <a:r>
            <a:rPr lang="ar-SA" b="1" dirty="0" smtClean="0"/>
            <a:t> علاج هذه </a:t>
          </a:r>
          <a:r>
            <a:rPr lang="ar-SA" b="1" dirty="0" err="1" smtClean="0"/>
            <a:t>المشك</a:t>
          </a:r>
          <a:r>
            <a:rPr lang="ar-EG" b="1" dirty="0" err="1" smtClean="0"/>
            <a:t>لة</a:t>
          </a:r>
          <a:r>
            <a:rPr lang="ar-EG" b="1" dirty="0" smtClean="0"/>
            <a:t> أو</a:t>
          </a:r>
          <a:r>
            <a:rPr lang="ar-SA" b="1" dirty="0" smtClean="0"/>
            <a:t> المشكلات المشابه</a:t>
          </a:r>
          <a:r>
            <a:rPr lang="ar-EG" b="1" dirty="0" smtClean="0"/>
            <a:t>ة</a:t>
          </a:r>
          <a:r>
            <a:rPr lang="ar-SA" b="1" dirty="0" smtClean="0"/>
            <a:t> عند حدوثها</a:t>
          </a:r>
          <a:endParaRPr lang="ar-EG" dirty="0"/>
        </a:p>
      </dgm:t>
    </dgm:pt>
    <dgm:pt modelId="{DCC812FE-44BC-4CF6-A521-A6B2A91A86BE}" type="parTrans" cxnId="{9C9A63C1-DDAC-424D-AC28-3BFB23E09E38}">
      <dgm:prSet/>
      <dgm:spPr/>
      <dgm:t>
        <a:bodyPr/>
        <a:lstStyle/>
        <a:p>
          <a:pPr rtl="1"/>
          <a:endParaRPr lang="ar-EG"/>
        </a:p>
      </dgm:t>
    </dgm:pt>
    <dgm:pt modelId="{E0037495-44EF-4D93-9C08-4699AB2E474C}" type="sibTrans" cxnId="{9C9A63C1-DDAC-424D-AC28-3BFB23E09E38}">
      <dgm:prSet/>
      <dgm:spPr/>
      <dgm:t>
        <a:bodyPr/>
        <a:lstStyle/>
        <a:p>
          <a:pPr rtl="1"/>
          <a:endParaRPr lang="ar-EG"/>
        </a:p>
      </dgm:t>
    </dgm:pt>
    <dgm:pt modelId="{B3274A81-CD65-44AE-9A75-98CBF4783455}">
      <dgm:prSet phldrT="[Text]"/>
      <dgm:spPr>
        <a:solidFill>
          <a:srgbClr val="00CC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contourW="19050">
          <a:contourClr>
            <a:srgbClr val="FFFFFF"/>
          </a:contourClr>
        </a:sp3d>
      </dgm:spPr>
      <dgm:t>
        <a:bodyPr/>
        <a:lstStyle/>
        <a:p>
          <a:pPr rtl="1"/>
          <a:r>
            <a:rPr lang="ar-EG" b="1" dirty="0" smtClean="0"/>
            <a:t>عملية منظمة تهدف إلى التوصل إلى الحلول للمشكلات أو إجابات عن تساؤلات ،يتم فيها استخدام أساليب في الاستقصاء والملاحظة ومتعارف عليها بين الباحثين في المجال التربوي  </a:t>
          </a:r>
          <a:endParaRPr lang="ar-EG" dirty="0"/>
        </a:p>
      </dgm:t>
    </dgm:pt>
    <dgm:pt modelId="{DF7572DE-AABB-46EE-85E0-D6BBCE94519F}" type="parTrans" cxnId="{4EAF9A63-775D-4135-A626-71D90052738B}">
      <dgm:prSet/>
      <dgm:spPr/>
      <dgm:t>
        <a:bodyPr/>
        <a:lstStyle/>
        <a:p>
          <a:pPr rtl="1"/>
          <a:endParaRPr lang="ar-EG"/>
        </a:p>
      </dgm:t>
    </dgm:pt>
    <dgm:pt modelId="{2A532622-324D-4802-A90F-F8F591928700}" type="sibTrans" cxnId="{4EAF9A63-775D-4135-A626-71D90052738B}">
      <dgm:prSet/>
      <dgm:spPr/>
      <dgm:t>
        <a:bodyPr/>
        <a:lstStyle/>
        <a:p>
          <a:pPr rtl="1"/>
          <a:endParaRPr lang="ar-EG"/>
        </a:p>
      </dgm:t>
    </dgm:pt>
    <dgm:pt modelId="{A3FAA888-5CE9-4333-86F7-6710011284DD}">
      <dgm:prSet phldrT="[Text]"/>
      <dgm:spPr>
        <a:solidFill>
          <a:srgbClr val="00CC00"/>
        </a:solidFill>
        <a:ln>
          <a:noFill/>
        </a:ln>
        <a:effectLst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contourW="19050">
          <a:contourClr>
            <a:srgbClr val="FFFFFF"/>
          </a:contourClr>
        </a:sp3d>
      </dgm:spPr>
      <dgm:t>
        <a:bodyPr/>
        <a:lstStyle/>
        <a:p>
          <a:pPr rtl="1"/>
          <a:r>
            <a:rPr lang="ar-SA" b="1" dirty="0" smtClean="0"/>
            <a:t>جهد علمي منظم وموجه لغرض التواصل إلى حلول للمشكلات التربوي</a:t>
          </a:r>
          <a:r>
            <a:rPr lang="ar-EG" b="1" dirty="0" smtClean="0"/>
            <a:t>ة</a:t>
          </a:r>
          <a:r>
            <a:rPr lang="ar-SA" b="1" dirty="0" smtClean="0"/>
            <a:t> التي تشكل العملي</a:t>
          </a:r>
          <a:r>
            <a:rPr lang="ar-EG" b="1" dirty="0" smtClean="0"/>
            <a:t>ة</a:t>
          </a:r>
          <a:r>
            <a:rPr lang="ar-SA" b="1" dirty="0" smtClean="0"/>
            <a:t> التربوي</a:t>
          </a:r>
          <a:r>
            <a:rPr lang="ar-EG" b="1" dirty="0" smtClean="0"/>
            <a:t>ة</a:t>
          </a:r>
          <a:r>
            <a:rPr lang="ar-SA" b="1" dirty="0" smtClean="0"/>
            <a:t> كنظام في </a:t>
          </a:r>
          <a:r>
            <a:rPr lang="ar-SA" b="1" dirty="0" err="1" smtClean="0"/>
            <a:t>مدخلات</a:t>
          </a:r>
          <a:r>
            <a:rPr lang="ar-EG" b="1" dirty="0" smtClean="0"/>
            <a:t> </a:t>
          </a:r>
          <a:r>
            <a:rPr lang="ar-SA" b="1" dirty="0" smtClean="0"/>
            <a:t>ومخرجات </a:t>
          </a:r>
          <a:r>
            <a:rPr lang="ar-SA" b="1" dirty="0" err="1" smtClean="0"/>
            <a:t>و</a:t>
          </a:r>
          <a:r>
            <a:rPr lang="ar-EG" b="1" dirty="0" smtClean="0"/>
            <a:t>تغذية راجعة  </a:t>
          </a:r>
          <a:r>
            <a:rPr lang="en-US" b="1" dirty="0" smtClean="0"/>
            <a:t>“</a:t>
          </a:r>
          <a:endParaRPr lang="ar-EG" dirty="0"/>
        </a:p>
      </dgm:t>
    </dgm:pt>
    <dgm:pt modelId="{25D91918-243F-4120-9891-F27DFAD667EF}" type="parTrans" cxnId="{F8471316-2FA1-4B38-8294-D4301C1A0360}">
      <dgm:prSet/>
      <dgm:spPr/>
      <dgm:t>
        <a:bodyPr/>
        <a:lstStyle/>
        <a:p>
          <a:pPr rtl="1"/>
          <a:endParaRPr lang="ar-EG"/>
        </a:p>
      </dgm:t>
    </dgm:pt>
    <dgm:pt modelId="{5D3BFC65-C106-4DFE-9DB5-2E91EDE7783D}" type="sibTrans" cxnId="{F8471316-2FA1-4B38-8294-D4301C1A0360}">
      <dgm:prSet/>
      <dgm:spPr/>
      <dgm:t>
        <a:bodyPr/>
        <a:lstStyle/>
        <a:p>
          <a:pPr rtl="1"/>
          <a:endParaRPr lang="ar-EG"/>
        </a:p>
      </dgm:t>
    </dgm:pt>
    <dgm:pt modelId="{02AE39B2-E47E-48C3-9196-2CE48A5B3E3F}" type="pres">
      <dgm:prSet presAssocID="{F4C1B566-C359-4240-8A62-4786AC7E62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40D2646D-9F5B-475B-86EE-FC5424321768}" type="pres">
      <dgm:prSet presAssocID="{29DEF4A0-DB31-430D-B882-51603701F3A5}" presName="roof" presStyleLbl="dkBgShp" presStyleIdx="0" presStyleCnt="2" custLinFactNeighborX="-1745" custLinFactNeighborY="-2439"/>
      <dgm:spPr/>
      <dgm:t>
        <a:bodyPr/>
        <a:lstStyle/>
        <a:p>
          <a:pPr rtl="1"/>
          <a:endParaRPr lang="ar-EG"/>
        </a:p>
      </dgm:t>
    </dgm:pt>
    <dgm:pt modelId="{144B24C0-E6E9-4F1C-9701-D0D1F0585307}" type="pres">
      <dgm:prSet presAssocID="{29DEF4A0-DB31-430D-B882-51603701F3A5}" presName="pillars" presStyleCnt="0"/>
      <dgm:spPr/>
    </dgm:pt>
    <dgm:pt modelId="{3B60F9DC-ED7F-40AD-B9AD-2CBC9A4A5034}" type="pres">
      <dgm:prSet presAssocID="{29DEF4A0-DB31-430D-B882-51603701F3A5}" presName="pillar1" presStyleLbl="node1" presStyleIdx="0" presStyleCnt="3" custScaleY="119900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pPr rtl="1"/>
          <a:endParaRPr lang="ar-EG"/>
        </a:p>
      </dgm:t>
    </dgm:pt>
    <dgm:pt modelId="{3BD761AE-DC06-485E-93A2-57787AEEAAD2}" type="pres">
      <dgm:prSet presAssocID="{B3274A81-CD65-44AE-9A75-98CBF4783455}" presName="pillarX" presStyleLbl="node1" presStyleIdx="1" presStyleCnt="3" custScaleY="121739" custLinFactNeighborX="-573" custLinFactNeighborY="-1022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pPr rtl="1"/>
          <a:endParaRPr lang="ar-EG"/>
        </a:p>
      </dgm:t>
    </dgm:pt>
    <dgm:pt modelId="{ECE3C3E4-9DFA-416B-B037-6D509551FF5F}" type="pres">
      <dgm:prSet presAssocID="{A3FAA888-5CE9-4333-86F7-6710011284DD}" presName="pillarX" presStyleLbl="node1" presStyleIdx="2" presStyleCnt="3" custScaleY="125343">
        <dgm:presLayoutVars>
          <dgm:bulletEnabled val="1"/>
        </dgm:presLayoutVars>
      </dgm:prSet>
      <dgm:spPr>
        <a:prstGeom prst="can">
          <a:avLst/>
        </a:prstGeom>
      </dgm:spPr>
      <dgm:t>
        <a:bodyPr/>
        <a:lstStyle/>
        <a:p>
          <a:pPr rtl="1"/>
          <a:endParaRPr lang="ar-EG"/>
        </a:p>
      </dgm:t>
    </dgm:pt>
    <dgm:pt modelId="{7E276E7B-9C6C-4D40-85B6-A0000D7E2B82}" type="pres">
      <dgm:prSet presAssocID="{29DEF4A0-DB31-430D-B882-51603701F3A5}" presName="base" presStyleLbl="dkBgShp" presStyleIdx="1" presStyleCnt="2"/>
      <dgm:spPr/>
    </dgm:pt>
  </dgm:ptLst>
  <dgm:cxnLst>
    <dgm:cxn modelId="{C1A66B42-1BED-4B3B-B66E-818D0FB8D64A}" srcId="{F4C1B566-C359-4240-8A62-4786AC7E627B}" destId="{29DEF4A0-DB31-430D-B882-51603701F3A5}" srcOrd="0" destOrd="0" parTransId="{9C3E555C-3BA5-4874-9131-31A0AE1E2E9C}" sibTransId="{D5977F58-8956-4250-8C08-F8F0E9DE13FF}"/>
    <dgm:cxn modelId="{3CE5331E-C4DA-4220-9A11-FDD51BEF40C3}" type="presOf" srcId="{F4C1B566-C359-4240-8A62-4786AC7E627B}" destId="{02AE39B2-E47E-48C3-9196-2CE48A5B3E3F}" srcOrd="0" destOrd="0" presId="urn:microsoft.com/office/officeart/2005/8/layout/hList3"/>
    <dgm:cxn modelId="{0F0CF1D2-9702-4CE5-8D36-ADD1955C78A0}" type="presOf" srcId="{A3FAA888-5CE9-4333-86F7-6710011284DD}" destId="{ECE3C3E4-9DFA-416B-B037-6D509551FF5F}" srcOrd="0" destOrd="0" presId="urn:microsoft.com/office/officeart/2005/8/layout/hList3"/>
    <dgm:cxn modelId="{4EAF9A63-775D-4135-A626-71D90052738B}" srcId="{29DEF4A0-DB31-430D-B882-51603701F3A5}" destId="{B3274A81-CD65-44AE-9A75-98CBF4783455}" srcOrd="1" destOrd="0" parTransId="{DF7572DE-AABB-46EE-85E0-D6BBCE94519F}" sibTransId="{2A532622-324D-4802-A90F-F8F591928700}"/>
    <dgm:cxn modelId="{9309EEC0-5792-4D3D-9876-D4672C33D50A}" type="presOf" srcId="{B3274A81-CD65-44AE-9A75-98CBF4783455}" destId="{3BD761AE-DC06-485E-93A2-57787AEEAAD2}" srcOrd="0" destOrd="0" presId="urn:microsoft.com/office/officeart/2005/8/layout/hList3"/>
    <dgm:cxn modelId="{F8471316-2FA1-4B38-8294-D4301C1A0360}" srcId="{29DEF4A0-DB31-430D-B882-51603701F3A5}" destId="{A3FAA888-5CE9-4333-86F7-6710011284DD}" srcOrd="2" destOrd="0" parTransId="{25D91918-243F-4120-9891-F27DFAD667EF}" sibTransId="{5D3BFC65-C106-4DFE-9DB5-2E91EDE7783D}"/>
    <dgm:cxn modelId="{279D0A5D-AA73-463E-8290-1FCAA8A1B5E6}" type="presOf" srcId="{142F3967-3BA4-4B0F-AFC8-A1DE2C94374F}" destId="{3B60F9DC-ED7F-40AD-B9AD-2CBC9A4A5034}" srcOrd="0" destOrd="0" presId="urn:microsoft.com/office/officeart/2005/8/layout/hList3"/>
    <dgm:cxn modelId="{E97AFB27-70BA-460C-AA2D-FD8D86A5659D}" type="presOf" srcId="{29DEF4A0-DB31-430D-B882-51603701F3A5}" destId="{40D2646D-9F5B-475B-86EE-FC5424321768}" srcOrd="0" destOrd="0" presId="urn:microsoft.com/office/officeart/2005/8/layout/hList3"/>
    <dgm:cxn modelId="{9C9A63C1-DDAC-424D-AC28-3BFB23E09E38}" srcId="{29DEF4A0-DB31-430D-B882-51603701F3A5}" destId="{142F3967-3BA4-4B0F-AFC8-A1DE2C94374F}" srcOrd="0" destOrd="0" parTransId="{DCC812FE-44BC-4CF6-A521-A6B2A91A86BE}" sibTransId="{E0037495-44EF-4D93-9C08-4699AB2E474C}"/>
    <dgm:cxn modelId="{B04396C4-6362-4D3B-BB4B-591C2028E236}" type="presParOf" srcId="{02AE39B2-E47E-48C3-9196-2CE48A5B3E3F}" destId="{40D2646D-9F5B-475B-86EE-FC5424321768}" srcOrd="0" destOrd="0" presId="urn:microsoft.com/office/officeart/2005/8/layout/hList3"/>
    <dgm:cxn modelId="{16820018-2903-487F-93BF-CA3C36F96271}" type="presParOf" srcId="{02AE39B2-E47E-48C3-9196-2CE48A5B3E3F}" destId="{144B24C0-E6E9-4F1C-9701-D0D1F0585307}" srcOrd="1" destOrd="0" presId="urn:microsoft.com/office/officeart/2005/8/layout/hList3"/>
    <dgm:cxn modelId="{AA29A570-B74F-46F2-ABE6-D439B216EA99}" type="presParOf" srcId="{144B24C0-E6E9-4F1C-9701-D0D1F0585307}" destId="{3B60F9DC-ED7F-40AD-B9AD-2CBC9A4A5034}" srcOrd="0" destOrd="0" presId="urn:microsoft.com/office/officeart/2005/8/layout/hList3"/>
    <dgm:cxn modelId="{87C9CBE9-0DBA-447D-B2EA-375448C37DD9}" type="presParOf" srcId="{144B24C0-E6E9-4F1C-9701-D0D1F0585307}" destId="{3BD761AE-DC06-485E-93A2-57787AEEAAD2}" srcOrd="1" destOrd="0" presId="urn:microsoft.com/office/officeart/2005/8/layout/hList3"/>
    <dgm:cxn modelId="{30726DC0-25EF-4FED-BD6F-0D08CBCF967A}" type="presParOf" srcId="{144B24C0-E6E9-4F1C-9701-D0D1F0585307}" destId="{ECE3C3E4-9DFA-416B-B037-6D509551FF5F}" srcOrd="2" destOrd="0" presId="urn:microsoft.com/office/officeart/2005/8/layout/hList3"/>
    <dgm:cxn modelId="{A24F72D4-A351-4E89-BC3C-F713226444CB}" type="presParOf" srcId="{02AE39B2-E47E-48C3-9196-2CE48A5B3E3F}" destId="{7E276E7B-9C6C-4D40-85B6-A0000D7E2B8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C48E8E-EF82-4702-884D-E9271138B0FF}" type="doc">
      <dgm:prSet loTypeId="urn:microsoft.com/office/officeart/2005/8/layout/cycle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BCBCC275-2F80-4DCA-86CE-5B555B5A08FE}">
      <dgm:prSet phldrT="[Text]"/>
      <dgm:spPr/>
      <dgm:t>
        <a:bodyPr/>
        <a:lstStyle/>
        <a:p>
          <a:pPr rtl="1"/>
          <a:r>
            <a:rPr lang="ar-SA" b="1" dirty="0" smtClean="0"/>
            <a:t>الكشف </a:t>
          </a:r>
          <a:r>
            <a:rPr lang="ar-EG" b="1" dirty="0" smtClean="0"/>
            <a:t>المبكر </a:t>
          </a:r>
          <a:r>
            <a:rPr lang="ar-SA" b="1" dirty="0" smtClean="0"/>
            <a:t>عن المعرف</a:t>
          </a:r>
          <a:r>
            <a:rPr lang="ar-EG" b="1" dirty="0" smtClean="0"/>
            <a:t>ة</a:t>
          </a:r>
          <a:r>
            <a:rPr lang="ar-SA" b="1" dirty="0" smtClean="0"/>
            <a:t> الجديد</a:t>
          </a:r>
          <a:r>
            <a:rPr lang="ar-EG" b="1" dirty="0" smtClean="0"/>
            <a:t>ة</a:t>
          </a:r>
          <a:r>
            <a:rPr lang="ar-SA" b="1" dirty="0" smtClean="0"/>
            <a:t> ومن خلال ذلك يمكن تقديم الحلول والبدائل </a:t>
          </a:r>
          <a:r>
            <a:rPr lang="ar-SA" b="1" dirty="0" err="1" smtClean="0"/>
            <a:t>التى</a:t>
          </a:r>
          <a:r>
            <a:rPr lang="ar-SA" b="1" dirty="0" smtClean="0"/>
            <a:t> تساعد </a:t>
          </a:r>
          <a:r>
            <a:rPr lang="ar-SA" b="1" dirty="0" err="1" smtClean="0"/>
            <a:t>فى</a:t>
          </a:r>
          <a:r>
            <a:rPr lang="ar-SA" b="1" dirty="0" smtClean="0"/>
            <a:t> تعميق الفهم </a:t>
          </a:r>
          <a:r>
            <a:rPr lang="ar-SA" b="1" dirty="0" err="1" smtClean="0"/>
            <a:t>للابعاد</a:t>
          </a:r>
          <a:r>
            <a:rPr lang="ar-SA" b="1" dirty="0" smtClean="0"/>
            <a:t> </a:t>
          </a:r>
          <a:r>
            <a:rPr lang="ar-SA" b="1" dirty="0" err="1" smtClean="0"/>
            <a:t>المختلفه</a:t>
          </a:r>
          <a:r>
            <a:rPr lang="ar-SA" b="1" dirty="0" smtClean="0"/>
            <a:t> </a:t>
          </a:r>
          <a:r>
            <a:rPr lang="ar-SA" b="1" dirty="0" err="1" smtClean="0"/>
            <a:t>للعمليه</a:t>
          </a:r>
          <a:r>
            <a:rPr lang="ar-SA" b="1" dirty="0" smtClean="0"/>
            <a:t> التعليمي</a:t>
          </a:r>
          <a:r>
            <a:rPr lang="ar-EG" b="1" dirty="0" smtClean="0"/>
            <a:t>ة .</a:t>
          </a:r>
          <a:endParaRPr lang="ar-EG" dirty="0"/>
        </a:p>
      </dgm:t>
    </dgm:pt>
    <dgm:pt modelId="{D37D2A45-9DA3-4135-9E72-DF200BF1F7D0}" type="parTrans" cxnId="{C5217765-3D10-46B6-BB8B-D4743AECE53F}">
      <dgm:prSet/>
      <dgm:spPr/>
      <dgm:t>
        <a:bodyPr/>
        <a:lstStyle/>
        <a:p>
          <a:pPr rtl="1"/>
          <a:endParaRPr lang="ar-EG"/>
        </a:p>
      </dgm:t>
    </dgm:pt>
    <dgm:pt modelId="{7A6C97D4-A935-4C21-BEE2-617386E5AA79}" type="sibTrans" cxnId="{C5217765-3D10-46B6-BB8B-D4743AECE53F}">
      <dgm:prSet/>
      <dgm:spPr/>
      <dgm:t>
        <a:bodyPr/>
        <a:lstStyle/>
        <a:p>
          <a:pPr rtl="1"/>
          <a:endParaRPr lang="ar-EG"/>
        </a:p>
      </dgm:t>
    </dgm:pt>
    <dgm:pt modelId="{153936F7-5A38-41AE-AC4D-950AFAAB463B}">
      <dgm:prSet phldrT="[Text]"/>
      <dgm:spPr/>
      <dgm:t>
        <a:bodyPr/>
        <a:lstStyle/>
        <a:p>
          <a:pPr rtl="1"/>
          <a:r>
            <a:rPr lang="ar-SA" b="1" dirty="0" smtClean="0"/>
            <a:t>المساعد</a:t>
          </a:r>
          <a:r>
            <a:rPr lang="ar-EG" b="1" dirty="0" smtClean="0"/>
            <a:t>ة </a:t>
          </a:r>
          <a:r>
            <a:rPr lang="ar-SA" b="1" dirty="0" err="1" smtClean="0"/>
            <a:t>فى</a:t>
          </a:r>
          <a:r>
            <a:rPr lang="ar-SA" b="1" dirty="0" smtClean="0"/>
            <a:t> تحديد فاعليه الطرق </a:t>
          </a:r>
          <a:r>
            <a:rPr lang="ar-SA" b="1" dirty="0" err="1" smtClean="0"/>
            <a:t>والاساليب</a:t>
          </a:r>
          <a:r>
            <a:rPr lang="ar-SA" b="1" dirty="0" smtClean="0"/>
            <a:t> المستخدم</a:t>
          </a:r>
          <a:r>
            <a:rPr lang="ar-EG" b="1" dirty="0" smtClean="0"/>
            <a:t>ة</a:t>
          </a:r>
          <a:r>
            <a:rPr lang="ar-SA" b="1" dirty="0" smtClean="0"/>
            <a:t> </a:t>
          </a:r>
          <a:r>
            <a:rPr lang="ar-SA" b="1" dirty="0" err="1" smtClean="0"/>
            <a:t>فى</a:t>
          </a:r>
          <a:r>
            <a:rPr lang="ar-SA" b="1" dirty="0" smtClean="0"/>
            <a:t> حجر</a:t>
          </a:r>
          <a:r>
            <a:rPr lang="ar-EG" b="1" dirty="0" smtClean="0"/>
            <a:t>ة</a:t>
          </a:r>
          <a:r>
            <a:rPr lang="ar-SA" b="1" dirty="0" smtClean="0"/>
            <a:t> </a:t>
          </a:r>
          <a:r>
            <a:rPr lang="ar-SA" b="1" dirty="0" err="1" smtClean="0"/>
            <a:t>الدراس</a:t>
          </a:r>
          <a:r>
            <a:rPr lang="ar-EG" b="1" dirty="0" smtClean="0"/>
            <a:t>ة ,</a:t>
          </a:r>
          <a:r>
            <a:rPr lang="ar-SA" b="1" dirty="0" smtClean="0"/>
            <a:t>والعمل </a:t>
          </a:r>
          <a:r>
            <a:rPr lang="ar-EG" b="1" dirty="0" smtClean="0"/>
            <a:t>على </a:t>
          </a:r>
          <a:r>
            <a:rPr lang="ar-SA" b="1" dirty="0" smtClean="0"/>
            <a:t>تطويرها</a:t>
          </a:r>
          <a:r>
            <a:rPr lang="ar-EG" b="1" dirty="0" smtClean="0"/>
            <a:t>.</a:t>
          </a:r>
          <a:endParaRPr lang="ar-EG" dirty="0"/>
        </a:p>
      </dgm:t>
    </dgm:pt>
    <dgm:pt modelId="{D1787753-E779-47CD-BFA4-D6658A8E6D76}" type="parTrans" cxnId="{B817A604-2556-47C9-812C-5720855696CA}">
      <dgm:prSet/>
      <dgm:spPr/>
      <dgm:t>
        <a:bodyPr/>
        <a:lstStyle/>
        <a:p>
          <a:pPr rtl="1"/>
          <a:endParaRPr lang="ar-EG"/>
        </a:p>
      </dgm:t>
    </dgm:pt>
    <dgm:pt modelId="{80D8CD0B-9967-421F-9A87-7F29F9CCEF75}" type="sibTrans" cxnId="{B817A604-2556-47C9-812C-5720855696CA}">
      <dgm:prSet/>
      <dgm:spPr/>
      <dgm:t>
        <a:bodyPr/>
        <a:lstStyle/>
        <a:p>
          <a:pPr rtl="1"/>
          <a:endParaRPr lang="ar-EG"/>
        </a:p>
      </dgm:t>
    </dgm:pt>
    <dgm:pt modelId="{FB6A9AB8-10AB-4864-9CBC-80092A9B81B0}">
      <dgm:prSet phldrT="[Text]"/>
      <dgm:spPr/>
      <dgm:t>
        <a:bodyPr/>
        <a:lstStyle/>
        <a:p>
          <a:pPr rtl="1"/>
          <a:r>
            <a:rPr lang="ar-SA" b="1" dirty="0" err="1" smtClean="0"/>
            <a:t>دراسه</a:t>
          </a:r>
          <a:r>
            <a:rPr lang="ar-SA" b="1" dirty="0" smtClean="0"/>
            <a:t> واقع النظم التربوي</a:t>
          </a:r>
          <a:r>
            <a:rPr lang="ar-EG" b="1" dirty="0" smtClean="0"/>
            <a:t>ة</a:t>
          </a:r>
          <a:r>
            <a:rPr lang="ar-SA" b="1" dirty="0" smtClean="0"/>
            <a:t> لمعرف</a:t>
          </a:r>
          <a:r>
            <a:rPr lang="ar-EG" b="1" dirty="0" smtClean="0"/>
            <a:t>ة</a:t>
          </a:r>
          <a:r>
            <a:rPr lang="ar-SA" b="1" dirty="0" smtClean="0"/>
            <a:t> خصائصها ومشكلاتها البارز</a:t>
          </a:r>
          <a:r>
            <a:rPr lang="ar-EG" b="1" dirty="0" smtClean="0"/>
            <a:t>ة</a:t>
          </a:r>
          <a:r>
            <a:rPr lang="ar-SA" b="1" dirty="0" smtClean="0"/>
            <a:t> والعمل على تقديم الحلول المناسب</a:t>
          </a:r>
          <a:r>
            <a:rPr lang="ar-EG" b="1" dirty="0" smtClean="0"/>
            <a:t>ة</a:t>
          </a:r>
          <a:r>
            <a:rPr lang="ar-SA" b="1" dirty="0" smtClean="0"/>
            <a:t> بقصد زياد</a:t>
          </a:r>
          <a:r>
            <a:rPr lang="ar-EG" b="1" dirty="0" smtClean="0"/>
            <a:t>ة</a:t>
          </a:r>
          <a:r>
            <a:rPr lang="ar-SA" b="1" dirty="0" smtClean="0"/>
            <a:t> كفا</a:t>
          </a:r>
          <a:r>
            <a:rPr lang="ar-EG" b="1" dirty="0" smtClean="0"/>
            <a:t>ء</a:t>
          </a:r>
          <a:r>
            <a:rPr lang="ar-SA" b="1" dirty="0" err="1" smtClean="0"/>
            <a:t>تها</a:t>
          </a:r>
          <a:r>
            <a:rPr lang="ar-SA" b="1" dirty="0" smtClean="0"/>
            <a:t> الداخلي</a:t>
          </a:r>
          <a:r>
            <a:rPr lang="ar-EG" b="1" dirty="0" smtClean="0"/>
            <a:t>ة </a:t>
          </a:r>
          <a:r>
            <a:rPr lang="ar-SA" b="1" dirty="0" smtClean="0"/>
            <a:t>والخارجي</a:t>
          </a:r>
          <a:r>
            <a:rPr lang="ar-EG" b="1" dirty="0" smtClean="0"/>
            <a:t>ة </a:t>
          </a:r>
          <a:endParaRPr lang="ar-EG" dirty="0"/>
        </a:p>
      </dgm:t>
    </dgm:pt>
    <dgm:pt modelId="{7C9B7478-139A-46C2-B27B-900CA1612C21}" type="parTrans" cxnId="{707E170A-335A-484E-9767-1B7B8796A7B9}">
      <dgm:prSet/>
      <dgm:spPr/>
      <dgm:t>
        <a:bodyPr/>
        <a:lstStyle/>
        <a:p>
          <a:pPr rtl="1"/>
          <a:endParaRPr lang="ar-EG"/>
        </a:p>
      </dgm:t>
    </dgm:pt>
    <dgm:pt modelId="{47F4DBB5-E77A-4AE6-AC9E-DD3DE42EF264}" type="sibTrans" cxnId="{707E170A-335A-484E-9767-1B7B8796A7B9}">
      <dgm:prSet/>
      <dgm:spPr/>
      <dgm:t>
        <a:bodyPr/>
        <a:lstStyle/>
        <a:p>
          <a:pPr rtl="1"/>
          <a:endParaRPr lang="ar-EG"/>
        </a:p>
      </dgm:t>
    </dgm:pt>
    <dgm:pt modelId="{4E0E4529-6040-472E-AE55-29DBE07F0D21}">
      <dgm:prSet phldrT="[Text]"/>
      <dgm:spPr/>
      <dgm:t>
        <a:bodyPr/>
        <a:lstStyle/>
        <a:p>
          <a:pPr rtl="1"/>
          <a:r>
            <a:rPr lang="ar-SA" b="1" dirty="0" smtClean="0"/>
            <a:t>التدريب على </a:t>
          </a:r>
          <a:r>
            <a:rPr lang="ar-EG" b="1" dirty="0" smtClean="0"/>
            <a:t>أ</a:t>
          </a:r>
          <a:r>
            <a:rPr lang="ar-SA" b="1" dirty="0" err="1" smtClean="0"/>
            <a:t>خلاقيات</a:t>
          </a:r>
          <a:r>
            <a:rPr lang="ar-SA" b="1" dirty="0" smtClean="0"/>
            <a:t> البحث </a:t>
          </a:r>
          <a:r>
            <a:rPr lang="ar-SA" b="1" dirty="0" err="1" smtClean="0"/>
            <a:t>التربوى</a:t>
          </a:r>
          <a:r>
            <a:rPr lang="ar-SA" b="1" dirty="0" smtClean="0"/>
            <a:t> </a:t>
          </a:r>
          <a:r>
            <a:rPr lang="ar-EG" b="1" dirty="0" smtClean="0"/>
            <a:t>أ</a:t>
          </a:r>
          <a:r>
            <a:rPr lang="ar-SA" b="1" dirty="0" smtClean="0"/>
            <a:t>ثناء </a:t>
          </a:r>
          <a:r>
            <a:rPr lang="ar-EG" b="1" dirty="0" smtClean="0"/>
            <a:t>إ</a:t>
          </a:r>
          <a:r>
            <a:rPr lang="ar-SA" b="1" dirty="0" smtClean="0"/>
            <a:t>عداد </a:t>
          </a:r>
          <a:r>
            <a:rPr lang="ar-SA" b="1" dirty="0" err="1" smtClean="0"/>
            <a:t>الاعمال</a:t>
          </a:r>
          <a:r>
            <a:rPr lang="ar-SA" b="1" dirty="0" smtClean="0"/>
            <a:t> </a:t>
          </a:r>
          <a:r>
            <a:rPr lang="ar-SA" b="1" dirty="0" err="1" smtClean="0"/>
            <a:t>الكتابيه</a:t>
          </a:r>
          <a:r>
            <a:rPr lang="ar-SA" b="1" dirty="0" smtClean="0"/>
            <a:t>   مثل البحوث  </a:t>
          </a:r>
          <a:r>
            <a:rPr lang="ar-SA" b="1" dirty="0" err="1" smtClean="0"/>
            <a:t>اوارق</a:t>
          </a:r>
          <a:r>
            <a:rPr lang="ar-SA" b="1" dirty="0" smtClean="0"/>
            <a:t> العمل </a:t>
          </a:r>
          <a:r>
            <a:rPr lang="ar-EG" b="1" dirty="0" smtClean="0"/>
            <a:t>.</a:t>
          </a:r>
          <a:endParaRPr lang="ar-EG" dirty="0"/>
        </a:p>
      </dgm:t>
    </dgm:pt>
    <dgm:pt modelId="{EB4267E8-2425-4DDE-87BE-EEDC68E78798}" type="parTrans" cxnId="{20CEE9F4-7727-49A4-833A-A65B84994E78}">
      <dgm:prSet/>
      <dgm:spPr/>
      <dgm:t>
        <a:bodyPr/>
        <a:lstStyle/>
        <a:p>
          <a:pPr rtl="1"/>
          <a:endParaRPr lang="ar-EG"/>
        </a:p>
      </dgm:t>
    </dgm:pt>
    <dgm:pt modelId="{B50BB112-7D21-4C0C-B40B-C4C4AB57FD6A}" type="sibTrans" cxnId="{20CEE9F4-7727-49A4-833A-A65B84994E78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EG"/>
        </a:p>
      </dgm:t>
    </dgm:pt>
    <dgm:pt modelId="{7E07629F-B40E-4D38-B717-EB08C692B7D6}">
      <dgm:prSet phldrT="[Text]"/>
      <dgm:spPr/>
      <dgm:t>
        <a:bodyPr/>
        <a:lstStyle/>
        <a:p>
          <a:pPr rtl="1"/>
          <a:r>
            <a:rPr lang="ar-EG" b="1" dirty="0" err="1" smtClean="0"/>
            <a:t>ال</a:t>
          </a:r>
          <a:r>
            <a:rPr lang="ar-SA" b="1" dirty="0" smtClean="0"/>
            <a:t>مساعده </a:t>
          </a:r>
          <a:r>
            <a:rPr lang="ar-EG" b="1" dirty="0" smtClean="0"/>
            <a:t>في التوصل </a:t>
          </a:r>
          <a:r>
            <a:rPr lang="ar-EG" b="1" dirty="0" err="1" smtClean="0"/>
            <a:t>الى</a:t>
          </a:r>
          <a:r>
            <a:rPr lang="ar-EG" b="1" dirty="0" smtClean="0"/>
            <a:t> </a:t>
          </a:r>
          <a:r>
            <a:rPr lang="ar-EG" b="1" dirty="0" err="1" smtClean="0"/>
            <a:t>افضل</a:t>
          </a:r>
          <a:r>
            <a:rPr lang="ar-EG" b="1" dirty="0" smtClean="0"/>
            <a:t> السبل </a:t>
          </a:r>
          <a:r>
            <a:rPr lang="ar-EG" b="1" dirty="0" err="1" smtClean="0"/>
            <a:t>التى</a:t>
          </a:r>
          <a:r>
            <a:rPr lang="ar-EG" b="1" dirty="0" smtClean="0"/>
            <a:t> تمكننا من تطوير الجانين النوعي والكمي للمخرجات التعليمية </a:t>
          </a:r>
          <a:endParaRPr lang="ar-EG" dirty="0"/>
        </a:p>
      </dgm:t>
    </dgm:pt>
    <dgm:pt modelId="{F3E7D2FC-92D5-4D97-BF66-2954123A2B9E}" type="parTrans" cxnId="{742741CC-CC05-4DC8-BF54-25317234AB77}">
      <dgm:prSet/>
      <dgm:spPr/>
      <dgm:t>
        <a:bodyPr/>
        <a:lstStyle/>
        <a:p>
          <a:pPr rtl="1"/>
          <a:endParaRPr lang="ar-EG"/>
        </a:p>
      </dgm:t>
    </dgm:pt>
    <dgm:pt modelId="{3F3FE7FB-3A36-4DC2-94A8-2CF524CFD043}" type="sibTrans" cxnId="{742741CC-CC05-4DC8-BF54-25317234AB77}">
      <dgm:prSet/>
      <dgm:spPr/>
      <dgm:t>
        <a:bodyPr/>
        <a:lstStyle/>
        <a:p>
          <a:pPr rtl="1"/>
          <a:endParaRPr lang="ar-EG"/>
        </a:p>
      </dgm:t>
    </dgm:pt>
    <dgm:pt modelId="{11A6E13A-380B-4CBF-8F75-696A919702EE}" type="pres">
      <dgm:prSet presAssocID="{46C48E8E-EF82-4702-884D-E9271138B0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AC87F7C-C3B1-4899-97BD-CA035B9A23E2}" type="pres">
      <dgm:prSet presAssocID="{BCBCC275-2F80-4DCA-86CE-5B555B5A08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05CDA5A-E665-41FA-BF8F-481E36154778}" type="pres">
      <dgm:prSet presAssocID="{BCBCC275-2F80-4DCA-86CE-5B555B5A08FE}" presName="spNode" presStyleCnt="0"/>
      <dgm:spPr/>
    </dgm:pt>
    <dgm:pt modelId="{BA2DFE5B-1085-488D-8082-DCA0D1BA2D22}" type="pres">
      <dgm:prSet presAssocID="{7A6C97D4-A935-4C21-BEE2-617386E5AA79}" presName="sibTrans" presStyleLbl="sibTrans1D1" presStyleIdx="0" presStyleCnt="5"/>
      <dgm:spPr/>
      <dgm:t>
        <a:bodyPr/>
        <a:lstStyle/>
        <a:p>
          <a:pPr rtl="1"/>
          <a:endParaRPr lang="ar-EG"/>
        </a:p>
      </dgm:t>
    </dgm:pt>
    <dgm:pt modelId="{F53E13B5-B21C-415B-A416-537824F7DC04}" type="pres">
      <dgm:prSet presAssocID="{153936F7-5A38-41AE-AC4D-950AFAAB463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303AAF1-02BD-45B8-BAAE-729472F245F1}" type="pres">
      <dgm:prSet presAssocID="{153936F7-5A38-41AE-AC4D-950AFAAB463B}" presName="spNode" presStyleCnt="0"/>
      <dgm:spPr/>
    </dgm:pt>
    <dgm:pt modelId="{1CCB0F56-58CD-4D9D-BDB9-D98B4C087A9C}" type="pres">
      <dgm:prSet presAssocID="{80D8CD0B-9967-421F-9A87-7F29F9CCEF75}" presName="sibTrans" presStyleLbl="sibTrans1D1" presStyleIdx="1" presStyleCnt="5"/>
      <dgm:spPr/>
      <dgm:t>
        <a:bodyPr/>
        <a:lstStyle/>
        <a:p>
          <a:pPr rtl="1"/>
          <a:endParaRPr lang="ar-EG"/>
        </a:p>
      </dgm:t>
    </dgm:pt>
    <dgm:pt modelId="{4D3C6629-1390-4479-8E29-F8737F23448F}" type="pres">
      <dgm:prSet presAssocID="{FB6A9AB8-10AB-4864-9CBC-80092A9B81B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A34F30B-93C5-4AB1-91B8-CC47624C7B4A}" type="pres">
      <dgm:prSet presAssocID="{FB6A9AB8-10AB-4864-9CBC-80092A9B81B0}" presName="spNode" presStyleCnt="0"/>
      <dgm:spPr/>
    </dgm:pt>
    <dgm:pt modelId="{D4DEF469-1ABA-4B8A-B83A-31DAD8587011}" type="pres">
      <dgm:prSet presAssocID="{47F4DBB5-E77A-4AE6-AC9E-DD3DE42EF264}" presName="sibTrans" presStyleLbl="sibTrans1D1" presStyleIdx="2" presStyleCnt="5"/>
      <dgm:spPr/>
      <dgm:t>
        <a:bodyPr/>
        <a:lstStyle/>
        <a:p>
          <a:pPr rtl="1"/>
          <a:endParaRPr lang="ar-EG"/>
        </a:p>
      </dgm:t>
    </dgm:pt>
    <dgm:pt modelId="{C0E07057-8197-4562-85E3-CCF48605D4B6}" type="pres">
      <dgm:prSet presAssocID="{4E0E4529-6040-472E-AE55-29DBE07F0D2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F33B51A-5F6E-45A3-8521-C8DD6498D91D}" type="pres">
      <dgm:prSet presAssocID="{4E0E4529-6040-472E-AE55-29DBE07F0D21}" presName="spNode" presStyleCnt="0"/>
      <dgm:spPr/>
    </dgm:pt>
    <dgm:pt modelId="{2C183390-5DBD-49F4-A0DF-520F93B3FE77}" type="pres">
      <dgm:prSet presAssocID="{B50BB112-7D21-4C0C-B40B-C4C4AB57FD6A}" presName="sibTrans" presStyleLbl="sibTrans1D1" presStyleIdx="3" presStyleCnt="5"/>
      <dgm:spPr/>
      <dgm:t>
        <a:bodyPr/>
        <a:lstStyle/>
        <a:p>
          <a:pPr rtl="1"/>
          <a:endParaRPr lang="ar-EG"/>
        </a:p>
      </dgm:t>
    </dgm:pt>
    <dgm:pt modelId="{9CE9853C-A26A-42A8-B521-6BA1A496AB97}" type="pres">
      <dgm:prSet presAssocID="{7E07629F-B40E-4D38-B717-EB08C692B7D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57282FE-47A3-47F7-BABE-EBE7DBA5D4EF}" type="pres">
      <dgm:prSet presAssocID="{7E07629F-B40E-4D38-B717-EB08C692B7D6}" presName="spNode" presStyleCnt="0"/>
      <dgm:spPr/>
    </dgm:pt>
    <dgm:pt modelId="{E69ECC00-8248-4C8F-AC22-DB1ED7389B1E}" type="pres">
      <dgm:prSet presAssocID="{3F3FE7FB-3A36-4DC2-94A8-2CF524CFD043}" presName="sibTrans" presStyleLbl="sibTrans1D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707E170A-335A-484E-9767-1B7B8796A7B9}" srcId="{46C48E8E-EF82-4702-884D-E9271138B0FF}" destId="{FB6A9AB8-10AB-4864-9CBC-80092A9B81B0}" srcOrd="2" destOrd="0" parTransId="{7C9B7478-139A-46C2-B27B-900CA1612C21}" sibTransId="{47F4DBB5-E77A-4AE6-AC9E-DD3DE42EF264}"/>
    <dgm:cxn modelId="{20CEE9F4-7727-49A4-833A-A65B84994E78}" srcId="{46C48E8E-EF82-4702-884D-E9271138B0FF}" destId="{4E0E4529-6040-472E-AE55-29DBE07F0D21}" srcOrd="3" destOrd="0" parTransId="{EB4267E8-2425-4DDE-87BE-EEDC68E78798}" sibTransId="{B50BB112-7D21-4C0C-B40B-C4C4AB57FD6A}"/>
    <dgm:cxn modelId="{1E509EEF-EEDC-4854-8352-46A0B11CFA23}" type="presOf" srcId="{47F4DBB5-E77A-4AE6-AC9E-DD3DE42EF264}" destId="{D4DEF469-1ABA-4B8A-B83A-31DAD8587011}" srcOrd="0" destOrd="0" presId="urn:microsoft.com/office/officeart/2005/8/layout/cycle6"/>
    <dgm:cxn modelId="{67B4B47D-5581-4A70-A588-CE9E61243E01}" type="presOf" srcId="{153936F7-5A38-41AE-AC4D-950AFAAB463B}" destId="{F53E13B5-B21C-415B-A416-537824F7DC04}" srcOrd="0" destOrd="0" presId="urn:microsoft.com/office/officeart/2005/8/layout/cycle6"/>
    <dgm:cxn modelId="{C5217765-3D10-46B6-BB8B-D4743AECE53F}" srcId="{46C48E8E-EF82-4702-884D-E9271138B0FF}" destId="{BCBCC275-2F80-4DCA-86CE-5B555B5A08FE}" srcOrd="0" destOrd="0" parTransId="{D37D2A45-9DA3-4135-9E72-DF200BF1F7D0}" sibTransId="{7A6C97D4-A935-4C21-BEE2-617386E5AA79}"/>
    <dgm:cxn modelId="{E5342096-3C5B-4C9A-B8B7-3E2C44AB8210}" type="presOf" srcId="{BCBCC275-2F80-4DCA-86CE-5B555B5A08FE}" destId="{0AC87F7C-C3B1-4899-97BD-CA035B9A23E2}" srcOrd="0" destOrd="0" presId="urn:microsoft.com/office/officeart/2005/8/layout/cycle6"/>
    <dgm:cxn modelId="{B817A604-2556-47C9-812C-5720855696CA}" srcId="{46C48E8E-EF82-4702-884D-E9271138B0FF}" destId="{153936F7-5A38-41AE-AC4D-950AFAAB463B}" srcOrd="1" destOrd="0" parTransId="{D1787753-E779-47CD-BFA4-D6658A8E6D76}" sibTransId="{80D8CD0B-9967-421F-9A87-7F29F9CCEF75}"/>
    <dgm:cxn modelId="{4A7FE8D9-8D79-4B3D-B698-6898B930ED65}" type="presOf" srcId="{7A6C97D4-A935-4C21-BEE2-617386E5AA79}" destId="{BA2DFE5B-1085-488D-8082-DCA0D1BA2D22}" srcOrd="0" destOrd="0" presId="urn:microsoft.com/office/officeart/2005/8/layout/cycle6"/>
    <dgm:cxn modelId="{821AB46C-6D43-4185-AC91-9875DF3A42B7}" type="presOf" srcId="{7E07629F-B40E-4D38-B717-EB08C692B7D6}" destId="{9CE9853C-A26A-42A8-B521-6BA1A496AB97}" srcOrd="0" destOrd="0" presId="urn:microsoft.com/office/officeart/2005/8/layout/cycle6"/>
    <dgm:cxn modelId="{3558361D-7853-4316-BD68-6B01DF03EF9B}" type="presOf" srcId="{46C48E8E-EF82-4702-884D-E9271138B0FF}" destId="{11A6E13A-380B-4CBF-8F75-696A919702EE}" srcOrd="0" destOrd="0" presId="urn:microsoft.com/office/officeart/2005/8/layout/cycle6"/>
    <dgm:cxn modelId="{B9037D17-4625-42C7-9B1A-4EB6C2E08698}" type="presOf" srcId="{B50BB112-7D21-4C0C-B40B-C4C4AB57FD6A}" destId="{2C183390-5DBD-49F4-A0DF-520F93B3FE77}" srcOrd="0" destOrd="0" presId="urn:microsoft.com/office/officeart/2005/8/layout/cycle6"/>
    <dgm:cxn modelId="{9AC807AB-224E-4EC8-86EB-E1C855A2EA00}" type="presOf" srcId="{4E0E4529-6040-472E-AE55-29DBE07F0D21}" destId="{C0E07057-8197-4562-85E3-CCF48605D4B6}" srcOrd="0" destOrd="0" presId="urn:microsoft.com/office/officeart/2005/8/layout/cycle6"/>
    <dgm:cxn modelId="{742741CC-CC05-4DC8-BF54-25317234AB77}" srcId="{46C48E8E-EF82-4702-884D-E9271138B0FF}" destId="{7E07629F-B40E-4D38-B717-EB08C692B7D6}" srcOrd="4" destOrd="0" parTransId="{F3E7D2FC-92D5-4D97-BF66-2954123A2B9E}" sibTransId="{3F3FE7FB-3A36-4DC2-94A8-2CF524CFD043}"/>
    <dgm:cxn modelId="{2C364B16-7829-4BFB-B905-D318E1B6DA8A}" type="presOf" srcId="{FB6A9AB8-10AB-4864-9CBC-80092A9B81B0}" destId="{4D3C6629-1390-4479-8E29-F8737F23448F}" srcOrd="0" destOrd="0" presId="urn:microsoft.com/office/officeart/2005/8/layout/cycle6"/>
    <dgm:cxn modelId="{156485F5-D5A7-464D-9FF4-17BFED6A5034}" type="presOf" srcId="{80D8CD0B-9967-421F-9A87-7F29F9CCEF75}" destId="{1CCB0F56-58CD-4D9D-BDB9-D98B4C087A9C}" srcOrd="0" destOrd="0" presId="urn:microsoft.com/office/officeart/2005/8/layout/cycle6"/>
    <dgm:cxn modelId="{8BBA189C-0479-4315-843B-F3939697ABCB}" type="presOf" srcId="{3F3FE7FB-3A36-4DC2-94A8-2CF524CFD043}" destId="{E69ECC00-8248-4C8F-AC22-DB1ED7389B1E}" srcOrd="0" destOrd="0" presId="urn:microsoft.com/office/officeart/2005/8/layout/cycle6"/>
    <dgm:cxn modelId="{8BBC7805-D220-4152-BE70-4CC0BE5AE7AF}" type="presParOf" srcId="{11A6E13A-380B-4CBF-8F75-696A919702EE}" destId="{0AC87F7C-C3B1-4899-97BD-CA035B9A23E2}" srcOrd="0" destOrd="0" presId="urn:microsoft.com/office/officeart/2005/8/layout/cycle6"/>
    <dgm:cxn modelId="{09D8B045-291B-4139-8225-5C9FFD226607}" type="presParOf" srcId="{11A6E13A-380B-4CBF-8F75-696A919702EE}" destId="{105CDA5A-E665-41FA-BF8F-481E36154778}" srcOrd="1" destOrd="0" presId="urn:microsoft.com/office/officeart/2005/8/layout/cycle6"/>
    <dgm:cxn modelId="{C647AFF5-E1EF-48AF-BF83-1942819B4F8A}" type="presParOf" srcId="{11A6E13A-380B-4CBF-8F75-696A919702EE}" destId="{BA2DFE5B-1085-488D-8082-DCA0D1BA2D22}" srcOrd="2" destOrd="0" presId="urn:microsoft.com/office/officeart/2005/8/layout/cycle6"/>
    <dgm:cxn modelId="{6588A7B7-5E4A-4266-AEE6-85A4925E3938}" type="presParOf" srcId="{11A6E13A-380B-4CBF-8F75-696A919702EE}" destId="{F53E13B5-B21C-415B-A416-537824F7DC04}" srcOrd="3" destOrd="0" presId="urn:microsoft.com/office/officeart/2005/8/layout/cycle6"/>
    <dgm:cxn modelId="{AB5E6E93-33EE-4822-B40A-DFA7B6D4D18A}" type="presParOf" srcId="{11A6E13A-380B-4CBF-8F75-696A919702EE}" destId="{2303AAF1-02BD-45B8-BAAE-729472F245F1}" srcOrd="4" destOrd="0" presId="urn:microsoft.com/office/officeart/2005/8/layout/cycle6"/>
    <dgm:cxn modelId="{5EADD0E0-A52C-4581-986C-00165E000B05}" type="presParOf" srcId="{11A6E13A-380B-4CBF-8F75-696A919702EE}" destId="{1CCB0F56-58CD-4D9D-BDB9-D98B4C087A9C}" srcOrd="5" destOrd="0" presId="urn:microsoft.com/office/officeart/2005/8/layout/cycle6"/>
    <dgm:cxn modelId="{87374501-E6E1-496D-B582-F423437F7AAE}" type="presParOf" srcId="{11A6E13A-380B-4CBF-8F75-696A919702EE}" destId="{4D3C6629-1390-4479-8E29-F8737F23448F}" srcOrd="6" destOrd="0" presId="urn:microsoft.com/office/officeart/2005/8/layout/cycle6"/>
    <dgm:cxn modelId="{F01F0963-09A8-496B-8C68-91ECAAA429ED}" type="presParOf" srcId="{11A6E13A-380B-4CBF-8F75-696A919702EE}" destId="{FA34F30B-93C5-4AB1-91B8-CC47624C7B4A}" srcOrd="7" destOrd="0" presId="urn:microsoft.com/office/officeart/2005/8/layout/cycle6"/>
    <dgm:cxn modelId="{CC47AF1C-4C4B-482A-9991-5C9BE3AAB6E6}" type="presParOf" srcId="{11A6E13A-380B-4CBF-8F75-696A919702EE}" destId="{D4DEF469-1ABA-4B8A-B83A-31DAD8587011}" srcOrd="8" destOrd="0" presId="urn:microsoft.com/office/officeart/2005/8/layout/cycle6"/>
    <dgm:cxn modelId="{930FCC3C-268C-427C-9C18-7289E1F08053}" type="presParOf" srcId="{11A6E13A-380B-4CBF-8F75-696A919702EE}" destId="{C0E07057-8197-4562-85E3-CCF48605D4B6}" srcOrd="9" destOrd="0" presId="urn:microsoft.com/office/officeart/2005/8/layout/cycle6"/>
    <dgm:cxn modelId="{229210F3-A4D2-4815-B6E4-20F1DDB48655}" type="presParOf" srcId="{11A6E13A-380B-4CBF-8F75-696A919702EE}" destId="{BF33B51A-5F6E-45A3-8521-C8DD6498D91D}" srcOrd="10" destOrd="0" presId="urn:microsoft.com/office/officeart/2005/8/layout/cycle6"/>
    <dgm:cxn modelId="{BE330F10-D1B7-486C-9280-289EDC5A9766}" type="presParOf" srcId="{11A6E13A-380B-4CBF-8F75-696A919702EE}" destId="{2C183390-5DBD-49F4-A0DF-520F93B3FE77}" srcOrd="11" destOrd="0" presId="urn:microsoft.com/office/officeart/2005/8/layout/cycle6"/>
    <dgm:cxn modelId="{E6A51D9B-7ACD-417C-9DD5-B9C7EB962492}" type="presParOf" srcId="{11A6E13A-380B-4CBF-8F75-696A919702EE}" destId="{9CE9853C-A26A-42A8-B521-6BA1A496AB97}" srcOrd="12" destOrd="0" presId="urn:microsoft.com/office/officeart/2005/8/layout/cycle6"/>
    <dgm:cxn modelId="{599AF6A3-A52E-48A2-A5A2-45452D9EBB8B}" type="presParOf" srcId="{11A6E13A-380B-4CBF-8F75-696A919702EE}" destId="{A57282FE-47A3-47F7-BABE-EBE7DBA5D4EF}" srcOrd="13" destOrd="0" presId="urn:microsoft.com/office/officeart/2005/8/layout/cycle6"/>
    <dgm:cxn modelId="{D79B4AAA-4124-4D00-9CB7-ED4CCFF71F4E}" type="presParOf" srcId="{11A6E13A-380B-4CBF-8F75-696A919702EE}" destId="{E69ECC00-8248-4C8F-AC22-DB1ED7389B1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5F22EC-EF84-4F4E-838E-1A65F50D1D0C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807F74C4-BA32-4191-A95F-1495060191E7}">
      <dgm:prSet phldrT="[Text]"/>
      <dgm:spPr/>
      <dgm:t>
        <a:bodyPr/>
        <a:lstStyle/>
        <a:p>
          <a:pPr rtl="1"/>
          <a:r>
            <a:rPr lang="ar-EG" dirty="0" smtClean="0"/>
            <a:t>الاستنتاج الاحتمالي </a:t>
          </a:r>
        </a:p>
        <a:p>
          <a:pPr rtl="1"/>
          <a:r>
            <a:rPr lang="ar-EG" dirty="0" smtClean="0"/>
            <a:t>كل عبارة من عبارة البحث هي عبارات احتمالية </a:t>
          </a:r>
          <a:endParaRPr lang="ar-EG" dirty="0"/>
        </a:p>
      </dgm:t>
    </dgm:pt>
    <dgm:pt modelId="{3DD35E07-956E-4F3A-A28A-2B98D18503EC}" type="parTrans" cxnId="{746F078C-04D7-4FEF-9181-8051F589ECCF}">
      <dgm:prSet/>
      <dgm:spPr/>
      <dgm:t>
        <a:bodyPr/>
        <a:lstStyle/>
        <a:p>
          <a:pPr rtl="1"/>
          <a:endParaRPr lang="ar-EG"/>
        </a:p>
      </dgm:t>
    </dgm:pt>
    <dgm:pt modelId="{40A0E1A0-4B9C-47A6-B0B7-9E04B6E18772}" type="sibTrans" cxnId="{746F078C-04D7-4FEF-9181-8051F589ECCF}">
      <dgm:prSet/>
      <dgm:spPr/>
      <dgm:t>
        <a:bodyPr/>
        <a:lstStyle/>
        <a:p>
          <a:pPr rtl="1"/>
          <a:endParaRPr lang="ar-EG"/>
        </a:p>
      </dgm:t>
    </dgm:pt>
    <dgm:pt modelId="{8C82CBD6-120E-43CD-AE8F-2C9B497AE0A9}">
      <dgm:prSet phldrT="[Text]"/>
      <dgm:spPr/>
      <dgm:t>
        <a:bodyPr/>
        <a:lstStyle/>
        <a:p>
          <a:pPr rtl="1"/>
          <a:r>
            <a:rPr lang="ar-EG" dirty="0" smtClean="0"/>
            <a:t>الاختزالية (التفسير الموجز </a:t>
          </a:r>
        </a:p>
        <a:p>
          <a:pPr rtl="1"/>
          <a:r>
            <a:rPr lang="ar-EG" dirty="0" smtClean="0"/>
            <a:t>محاولة تفسير النتائج مع اقتصارها إلى ابسط صورة ممكنة </a:t>
          </a:r>
          <a:endParaRPr lang="ar-EG" dirty="0"/>
        </a:p>
      </dgm:t>
    </dgm:pt>
    <dgm:pt modelId="{02609B19-6E46-4A05-9D9C-423D6C7081AF}" type="parTrans" cxnId="{9F1E85A3-B142-407C-A510-F2876EEA10C5}">
      <dgm:prSet/>
      <dgm:spPr/>
      <dgm:t>
        <a:bodyPr/>
        <a:lstStyle/>
        <a:p>
          <a:pPr rtl="1"/>
          <a:endParaRPr lang="ar-EG"/>
        </a:p>
      </dgm:t>
    </dgm:pt>
    <dgm:pt modelId="{7D50C8AA-0C13-4CD4-9DBA-626FDC0B0DF8}" type="sibTrans" cxnId="{9F1E85A3-B142-407C-A510-F2876EEA10C5}">
      <dgm:prSet/>
      <dgm:spPr/>
      <dgm:t>
        <a:bodyPr/>
        <a:lstStyle/>
        <a:p>
          <a:pPr rtl="1"/>
          <a:endParaRPr lang="ar-EG"/>
        </a:p>
      </dgm:t>
    </dgm:pt>
    <dgm:pt modelId="{2FC38C80-DEB2-49A7-9DEB-91C854A5AB61}">
      <dgm:prSet phldrT="[Text]"/>
      <dgm:spPr/>
      <dgm:t>
        <a:bodyPr/>
        <a:lstStyle/>
        <a:p>
          <a:pPr rtl="1"/>
          <a:r>
            <a:rPr lang="ar-EG" dirty="0" smtClean="0"/>
            <a:t>الجدة والابتكار </a:t>
          </a:r>
        </a:p>
        <a:p>
          <a:pPr rtl="1"/>
          <a:endParaRPr lang="ar-EG" dirty="0"/>
        </a:p>
      </dgm:t>
    </dgm:pt>
    <dgm:pt modelId="{658E7558-8F3A-4542-A009-5E6066E96E14}" type="parTrans" cxnId="{6D69E194-31B5-4301-BA28-6EF16F8A456F}">
      <dgm:prSet/>
      <dgm:spPr/>
      <dgm:t>
        <a:bodyPr/>
        <a:lstStyle/>
        <a:p>
          <a:pPr rtl="1"/>
          <a:endParaRPr lang="ar-EG"/>
        </a:p>
      </dgm:t>
    </dgm:pt>
    <dgm:pt modelId="{590C3E33-B171-4428-8EDB-3B7F872940D6}" type="sibTrans" cxnId="{6D69E194-31B5-4301-BA28-6EF16F8A456F}">
      <dgm:prSet/>
      <dgm:spPr/>
      <dgm:t>
        <a:bodyPr/>
        <a:lstStyle/>
        <a:p>
          <a:pPr rtl="1"/>
          <a:endParaRPr lang="ar-EG"/>
        </a:p>
      </dgm:t>
    </dgm:pt>
    <dgm:pt modelId="{8171851F-72A1-4838-B8B5-AAD130288AC6}">
      <dgm:prSet phldrT="[Text]"/>
      <dgm:spPr/>
      <dgm:t>
        <a:bodyPr/>
        <a:lstStyle/>
        <a:p>
          <a:pPr rtl="1"/>
          <a:r>
            <a:rPr lang="ar-EG" dirty="0" smtClean="0"/>
            <a:t>التجريب </a:t>
          </a:r>
        </a:p>
        <a:p>
          <a:pPr rtl="1"/>
          <a:r>
            <a:rPr lang="ar-EG" dirty="0" smtClean="0"/>
            <a:t>الاسترشاد بالأدلة التي تم الحصول عليها من خلال طرق البحث والتجريب </a:t>
          </a:r>
          <a:endParaRPr lang="ar-EG" dirty="0"/>
        </a:p>
      </dgm:t>
    </dgm:pt>
    <dgm:pt modelId="{6252BCAE-B9F6-46EB-AB1A-F4270D79BEBB}" type="parTrans" cxnId="{7CA4DEBE-8866-4BD4-AA91-C28C566C0E3A}">
      <dgm:prSet/>
      <dgm:spPr/>
      <dgm:t>
        <a:bodyPr/>
        <a:lstStyle/>
        <a:p>
          <a:pPr rtl="1"/>
          <a:endParaRPr lang="ar-EG"/>
        </a:p>
      </dgm:t>
    </dgm:pt>
    <dgm:pt modelId="{6A49AEA2-F3FA-4095-8738-D2F20E78FBEE}" type="sibTrans" cxnId="{7CA4DEBE-8866-4BD4-AA91-C28C566C0E3A}">
      <dgm:prSet/>
      <dgm:spPr/>
      <dgm:t>
        <a:bodyPr/>
        <a:lstStyle/>
        <a:p>
          <a:pPr rtl="1"/>
          <a:endParaRPr lang="ar-EG"/>
        </a:p>
      </dgm:t>
    </dgm:pt>
    <dgm:pt modelId="{7F334C6D-AA3B-49AA-9B3A-943FDE2B0CBC}">
      <dgm:prSet phldrT="[Text]"/>
      <dgm:spPr/>
      <dgm:t>
        <a:bodyPr/>
        <a:lstStyle/>
        <a:p>
          <a:pPr rtl="1"/>
          <a:r>
            <a:rPr lang="ar-EG" dirty="0" smtClean="0"/>
            <a:t>الإثبات أو التحقق </a:t>
          </a:r>
        </a:p>
        <a:p>
          <a:pPr rtl="1"/>
          <a:r>
            <a:rPr lang="ar-EG" dirty="0" smtClean="0"/>
            <a:t>من خلال الوصف الدقيق لإجراءات الدراسة ونتائجها </a:t>
          </a:r>
          <a:endParaRPr lang="ar-EG" dirty="0"/>
        </a:p>
      </dgm:t>
    </dgm:pt>
    <dgm:pt modelId="{95094607-8856-49F1-B8F0-046B40A015A0}" type="parTrans" cxnId="{C56C6C21-9DA1-4354-B9A8-78A0FAD831AC}">
      <dgm:prSet/>
      <dgm:spPr/>
      <dgm:t>
        <a:bodyPr/>
        <a:lstStyle/>
        <a:p>
          <a:pPr rtl="1"/>
          <a:endParaRPr lang="ar-EG"/>
        </a:p>
      </dgm:t>
    </dgm:pt>
    <dgm:pt modelId="{7B1727AC-AAC3-4138-A334-B0F848FAB967}" type="sibTrans" cxnId="{C56C6C21-9DA1-4354-B9A8-78A0FAD831AC}">
      <dgm:prSet/>
      <dgm:spPr/>
      <dgm:t>
        <a:bodyPr/>
        <a:lstStyle/>
        <a:p>
          <a:pPr rtl="1"/>
          <a:endParaRPr lang="ar-EG"/>
        </a:p>
      </dgm:t>
    </dgm:pt>
    <dgm:pt modelId="{8F97E19E-017F-47C9-9FCB-30AB0DA0176E}">
      <dgm:prSet phldrT="[Text]"/>
      <dgm:spPr/>
      <dgm:t>
        <a:bodyPr/>
        <a:lstStyle/>
        <a:p>
          <a:pPr rtl="1"/>
          <a:r>
            <a:rPr lang="ar-EG" dirty="0" smtClean="0"/>
            <a:t>المنطقية            </a:t>
          </a:r>
        </a:p>
        <a:p>
          <a:pPr rtl="1"/>
          <a:r>
            <a:rPr lang="ar-EG" dirty="0" smtClean="0"/>
            <a:t>يتطلب البحث التربوي أن يمتلك الباحث مهارات التفكير الاستدالى </a:t>
          </a:r>
          <a:endParaRPr lang="ar-EG" dirty="0"/>
        </a:p>
      </dgm:t>
    </dgm:pt>
    <dgm:pt modelId="{DE89ADBC-AB90-4987-BCD7-0360640B3B40}" type="parTrans" cxnId="{CE6F8DDB-59F2-4F40-8210-48CDDAE23A43}">
      <dgm:prSet/>
      <dgm:spPr/>
      <dgm:t>
        <a:bodyPr/>
        <a:lstStyle/>
        <a:p>
          <a:pPr rtl="1"/>
          <a:endParaRPr lang="ar-EG"/>
        </a:p>
      </dgm:t>
    </dgm:pt>
    <dgm:pt modelId="{62FE4CF0-5244-4B92-AF23-7E215AB4311B}" type="sibTrans" cxnId="{CE6F8DDB-59F2-4F40-8210-48CDDAE23A43}">
      <dgm:prSet/>
      <dgm:spPr/>
      <dgm:t>
        <a:bodyPr/>
        <a:lstStyle/>
        <a:p>
          <a:pPr rtl="1"/>
          <a:endParaRPr lang="ar-EG"/>
        </a:p>
      </dgm:t>
    </dgm:pt>
    <dgm:pt modelId="{7E3E822A-1989-46DD-A12F-344DB86350AE}">
      <dgm:prSet phldrT="[Text]"/>
      <dgm:spPr/>
      <dgm:t>
        <a:bodyPr/>
        <a:lstStyle/>
        <a:p>
          <a:pPr rtl="1"/>
          <a:r>
            <a:rPr lang="ar-EG" dirty="0" smtClean="0"/>
            <a:t>الموضوعية </a:t>
          </a:r>
        </a:p>
        <a:p>
          <a:pPr rtl="1"/>
          <a:r>
            <a:rPr lang="ar-EG" dirty="0" smtClean="0"/>
            <a:t>:تعني البعد عن الذاتية وعدم التحيز فيما يرتبط بجمع </a:t>
          </a:r>
          <a:endParaRPr lang="ar-EG" dirty="0"/>
        </a:p>
      </dgm:t>
    </dgm:pt>
    <dgm:pt modelId="{C10CBE6B-8902-4841-BC19-5EB28E37C15F}" type="parTrans" cxnId="{67269F58-328E-412D-88D7-925C79B4FBAC}">
      <dgm:prSet/>
      <dgm:spPr/>
      <dgm:t>
        <a:bodyPr/>
        <a:lstStyle/>
        <a:p>
          <a:pPr rtl="1"/>
          <a:endParaRPr lang="ar-EG"/>
        </a:p>
      </dgm:t>
    </dgm:pt>
    <dgm:pt modelId="{18C879E3-3CAD-487E-A604-D8824B224DE5}" type="sibTrans" cxnId="{67269F58-328E-412D-88D7-925C79B4FBAC}">
      <dgm:prSet/>
      <dgm:spPr/>
      <dgm:t>
        <a:bodyPr/>
        <a:lstStyle/>
        <a:p>
          <a:pPr rtl="1"/>
          <a:endParaRPr lang="ar-EG"/>
        </a:p>
      </dgm:t>
    </dgm:pt>
    <dgm:pt modelId="{E17F24B0-2C92-4B46-9B03-073CB5D62107}">
      <dgm:prSet phldrT="[Text]"/>
      <dgm:spPr/>
      <dgm:t>
        <a:bodyPr/>
        <a:lstStyle/>
        <a:p>
          <a:pPr rtl="1"/>
          <a:r>
            <a:rPr lang="ar-EG" dirty="0" smtClean="0"/>
            <a:t>المنهجية </a:t>
          </a:r>
        </a:p>
        <a:p>
          <a:pPr rtl="1"/>
          <a:r>
            <a:rPr lang="ar-EG" dirty="0" smtClean="0"/>
            <a:t>الطريقة التي تنظم </a:t>
          </a:r>
          <a:r>
            <a:rPr lang="ar-EG" dirty="0" err="1" smtClean="0"/>
            <a:t>بها</a:t>
          </a:r>
          <a:r>
            <a:rPr lang="ar-EG" dirty="0" smtClean="0"/>
            <a:t> المعلومات التدرج من السهل إلى الصعب </a:t>
          </a:r>
          <a:endParaRPr lang="ar-EG" dirty="0"/>
        </a:p>
      </dgm:t>
    </dgm:pt>
    <dgm:pt modelId="{938C403F-DE1B-4789-A526-8971ED29E60E}" type="parTrans" cxnId="{773E3AF6-78A2-4C52-B051-8813F3576C8C}">
      <dgm:prSet/>
      <dgm:spPr/>
      <dgm:t>
        <a:bodyPr/>
        <a:lstStyle/>
        <a:p>
          <a:pPr rtl="1"/>
          <a:endParaRPr lang="ar-EG"/>
        </a:p>
      </dgm:t>
    </dgm:pt>
    <dgm:pt modelId="{C36C94BB-D70E-4685-A13B-96DD10E015FD}" type="sibTrans" cxnId="{773E3AF6-78A2-4C52-B051-8813F3576C8C}">
      <dgm:prSet/>
      <dgm:spPr/>
      <dgm:t>
        <a:bodyPr/>
        <a:lstStyle/>
        <a:p>
          <a:pPr rtl="1"/>
          <a:endParaRPr lang="ar-EG"/>
        </a:p>
      </dgm:t>
    </dgm:pt>
    <dgm:pt modelId="{23210714-F01B-4397-8824-9D79CD2048CC}">
      <dgm:prSet phldrT="[Text]"/>
      <dgm:spPr/>
      <dgm:t>
        <a:bodyPr/>
        <a:lstStyle/>
        <a:p>
          <a:pPr rtl="1"/>
          <a:r>
            <a:rPr lang="ar-EG" dirty="0" smtClean="0"/>
            <a:t>الدقة  </a:t>
          </a:r>
        </a:p>
        <a:p>
          <a:pPr rtl="1"/>
          <a:r>
            <a:rPr lang="ar-EG" dirty="0" smtClean="0"/>
            <a:t>توظيف اللغة بحيث تسهل على القارئ استيعاب المفاهيم </a:t>
          </a:r>
          <a:endParaRPr lang="ar-EG" dirty="0"/>
        </a:p>
      </dgm:t>
    </dgm:pt>
    <dgm:pt modelId="{02720812-FF55-4C50-8DC8-45D405D1E435}" type="parTrans" cxnId="{DABC54AE-37F9-4CEB-BCFD-BBDA98F300A8}">
      <dgm:prSet/>
      <dgm:spPr/>
      <dgm:t>
        <a:bodyPr/>
        <a:lstStyle/>
        <a:p>
          <a:pPr rtl="1"/>
          <a:endParaRPr lang="ar-EG"/>
        </a:p>
      </dgm:t>
    </dgm:pt>
    <dgm:pt modelId="{5AD42DDF-8BFB-4DCF-B48E-0A1136C33290}" type="sibTrans" cxnId="{DABC54AE-37F9-4CEB-BCFD-BBDA98F300A8}">
      <dgm:prSet/>
      <dgm:spPr/>
      <dgm:t>
        <a:bodyPr/>
        <a:lstStyle/>
        <a:p>
          <a:pPr rtl="1"/>
          <a:endParaRPr lang="ar-EG"/>
        </a:p>
      </dgm:t>
    </dgm:pt>
    <dgm:pt modelId="{06A2C47C-D630-4ECD-905A-C0A6D5A010D0}" type="pres">
      <dgm:prSet presAssocID="{CF5F22EC-EF84-4F4E-838E-1A65F50D1D0C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991F72D6-59A8-415D-AE39-55D2BE8C07BE}" type="pres">
      <dgm:prSet presAssocID="{807F74C4-BA32-4191-A95F-1495060191E7}" presName="compNode" presStyleCnt="0"/>
      <dgm:spPr/>
    </dgm:pt>
    <dgm:pt modelId="{FC16842F-C7CD-45A7-8531-81F7FB8F519E}" type="pres">
      <dgm:prSet presAssocID="{807F74C4-BA32-4191-A95F-1495060191E7}" presName="dummyConnPt" presStyleCnt="0"/>
      <dgm:spPr/>
    </dgm:pt>
    <dgm:pt modelId="{3CC83F04-0EFF-4652-9753-9D83EE664C31}" type="pres">
      <dgm:prSet presAssocID="{807F74C4-BA32-4191-A95F-1495060191E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FF2C333-948E-4E6D-8D66-E9A51386D063}" type="pres">
      <dgm:prSet presAssocID="{40A0E1A0-4B9C-47A6-B0B7-9E04B6E18772}" presName="sibTrans" presStyleLbl="bgSibTrans2D1" presStyleIdx="0" presStyleCnt="8"/>
      <dgm:spPr/>
      <dgm:t>
        <a:bodyPr/>
        <a:lstStyle/>
        <a:p>
          <a:pPr rtl="1"/>
          <a:endParaRPr lang="ar-EG"/>
        </a:p>
      </dgm:t>
    </dgm:pt>
    <dgm:pt modelId="{05F1A233-B90A-4FD9-B7B4-D18380835C16}" type="pres">
      <dgm:prSet presAssocID="{8C82CBD6-120E-43CD-AE8F-2C9B497AE0A9}" presName="compNode" presStyleCnt="0"/>
      <dgm:spPr/>
    </dgm:pt>
    <dgm:pt modelId="{B4D8B5CC-9379-40CB-A3D9-6E9FF5C16B8C}" type="pres">
      <dgm:prSet presAssocID="{8C82CBD6-120E-43CD-AE8F-2C9B497AE0A9}" presName="dummyConnPt" presStyleCnt="0"/>
      <dgm:spPr/>
    </dgm:pt>
    <dgm:pt modelId="{0A58ED75-4634-4C02-8129-BE6F8C9B9210}" type="pres">
      <dgm:prSet presAssocID="{8C82CBD6-120E-43CD-AE8F-2C9B497AE0A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0EF2352-25F7-4B47-A943-9F9BDA7C765E}" type="pres">
      <dgm:prSet presAssocID="{7D50C8AA-0C13-4CD4-9DBA-626FDC0B0DF8}" presName="sibTrans" presStyleLbl="bgSibTrans2D1" presStyleIdx="1" presStyleCnt="8"/>
      <dgm:spPr/>
      <dgm:t>
        <a:bodyPr/>
        <a:lstStyle/>
        <a:p>
          <a:pPr rtl="1"/>
          <a:endParaRPr lang="ar-EG"/>
        </a:p>
      </dgm:t>
    </dgm:pt>
    <dgm:pt modelId="{0BFC7547-95F7-49E1-8D56-AF5C627CA8FB}" type="pres">
      <dgm:prSet presAssocID="{2FC38C80-DEB2-49A7-9DEB-91C854A5AB61}" presName="compNode" presStyleCnt="0"/>
      <dgm:spPr/>
    </dgm:pt>
    <dgm:pt modelId="{09B3D953-AEC1-4D78-873C-B0DBA9548E21}" type="pres">
      <dgm:prSet presAssocID="{2FC38C80-DEB2-49A7-9DEB-91C854A5AB61}" presName="dummyConnPt" presStyleCnt="0"/>
      <dgm:spPr/>
    </dgm:pt>
    <dgm:pt modelId="{C39079BB-DF99-4F9A-A2EB-CAD7F837729D}" type="pres">
      <dgm:prSet presAssocID="{2FC38C80-DEB2-49A7-9DEB-91C854A5AB6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B4D1098-0424-4A09-A549-0E13E8CCB7E6}" type="pres">
      <dgm:prSet presAssocID="{590C3E33-B171-4428-8EDB-3B7F872940D6}" presName="sibTrans" presStyleLbl="bgSibTrans2D1" presStyleIdx="2" presStyleCnt="8"/>
      <dgm:spPr/>
      <dgm:t>
        <a:bodyPr/>
        <a:lstStyle/>
        <a:p>
          <a:pPr rtl="1"/>
          <a:endParaRPr lang="ar-EG"/>
        </a:p>
      </dgm:t>
    </dgm:pt>
    <dgm:pt modelId="{39127424-83B9-4275-9BFC-5D8C85708368}" type="pres">
      <dgm:prSet presAssocID="{8171851F-72A1-4838-B8B5-AAD130288AC6}" presName="compNode" presStyleCnt="0"/>
      <dgm:spPr/>
    </dgm:pt>
    <dgm:pt modelId="{496BEDBB-EBF5-4979-B37B-20E8B31A10A7}" type="pres">
      <dgm:prSet presAssocID="{8171851F-72A1-4838-B8B5-AAD130288AC6}" presName="dummyConnPt" presStyleCnt="0"/>
      <dgm:spPr/>
    </dgm:pt>
    <dgm:pt modelId="{472BAE46-FD0A-477F-A00D-0190E7B51A0E}" type="pres">
      <dgm:prSet presAssocID="{8171851F-72A1-4838-B8B5-AAD130288AC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4A78E23-F10D-4DBA-9E49-60B705E65FAE}" type="pres">
      <dgm:prSet presAssocID="{6A49AEA2-F3FA-4095-8738-D2F20E78FBEE}" presName="sibTrans" presStyleLbl="bgSibTrans2D1" presStyleIdx="3" presStyleCnt="8"/>
      <dgm:spPr/>
      <dgm:t>
        <a:bodyPr/>
        <a:lstStyle/>
        <a:p>
          <a:pPr rtl="1"/>
          <a:endParaRPr lang="ar-EG"/>
        </a:p>
      </dgm:t>
    </dgm:pt>
    <dgm:pt modelId="{2BC2A6E6-304A-4D03-84EA-1700E91B7998}" type="pres">
      <dgm:prSet presAssocID="{7F334C6D-AA3B-49AA-9B3A-943FDE2B0CBC}" presName="compNode" presStyleCnt="0"/>
      <dgm:spPr/>
    </dgm:pt>
    <dgm:pt modelId="{5A4B6513-0A19-45C8-A976-ECCC0B2A9353}" type="pres">
      <dgm:prSet presAssocID="{7F334C6D-AA3B-49AA-9B3A-943FDE2B0CBC}" presName="dummyConnPt" presStyleCnt="0"/>
      <dgm:spPr/>
    </dgm:pt>
    <dgm:pt modelId="{C5CC03C6-2978-425E-8CDE-4080191A8CB3}" type="pres">
      <dgm:prSet presAssocID="{7F334C6D-AA3B-49AA-9B3A-943FDE2B0CB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6F20768-FB31-4D39-87AE-14CFB845AB08}" type="pres">
      <dgm:prSet presAssocID="{7B1727AC-AAC3-4138-A334-B0F848FAB967}" presName="sibTrans" presStyleLbl="bgSibTrans2D1" presStyleIdx="4" presStyleCnt="8"/>
      <dgm:spPr/>
      <dgm:t>
        <a:bodyPr/>
        <a:lstStyle/>
        <a:p>
          <a:pPr rtl="1"/>
          <a:endParaRPr lang="ar-EG"/>
        </a:p>
      </dgm:t>
    </dgm:pt>
    <dgm:pt modelId="{365B1A13-2A64-47DD-BDEA-0EF9C9AA6C27}" type="pres">
      <dgm:prSet presAssocID="{8F97E19E-017F-47C9-9FCB-30AB0DA0176E}" presName="compNode" presStyleCnt="0"/>
      <dgm:spPr/>
    </dgm:pt>
    <dgm:pt modelId="{C6561967-00A2-457D-9170-8406ED2AA5BB}" type="pres">
      <dgm:prSet presAssocID="{8F97E19E-017F-47C9-9FCB-30AB0DA0176E}" presName="dummyConnPt" presStyleCnt="0"/>
      <dgm:spPr/>
    </dgm:pt>
    <dgm:pt modelId="{3C47627F-C47D-42C5-89A9-C9518BF3AEC6}" type="pres">
      <dgm:prSet presAssocID="{8F97E19E-017F-47C9-9FCB-30AB0DA0176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BC4DCED-5BC7-4532-BEBE-E15AC2BD99A5}" type="pres">
      <dgm:prSet presAssocID="{62FE4CF0-5244-4B92-AF23-7E215AB4311B}" presName="sibTrans" presStyleLbl="bgSibTrans2D1" presStyleIdx="5" presStyleCnt="8"/>
      <dgm:spPr/>
      <dgm:t>
        <a:bodyPr/>
        <a:lstStyle/>
        <a:p>
          <a:pPr rtl="1"/>
          <a:endParaRPr lang="ar-EG"/>
        </a:p>
      </dgm:t>
    </dgm:pt>
    <dgm:pt modelId="{7A65D9F4-C409-4F81-AE4B-A7977DD0A962}" type="pres">
      <dgm:prSet presAssocID="{7E3E822A-1989-46DD-A12F-344DB86350AE}" presName="compNode" presStyleCnt="0"/>
      <dgm:spPr/>
    </dgm:pt>
    <dgm:pt modelId="{97FC6FD2-406F-4096-81C8-1093F0372695}" type="pres">
      <dgm:prSet presAssocID="{7E3E822A-1989-46DD-A12F-344DB86350AE}" presName="dummyConnPt" presStyleCnt="0"/>
      <dgm:spPr/>
    </dgm:pt>
    <dgm:pt modelId="{FA7661E5-2E18-4FF3-B7C5-BE56B10E95BD}" type="pres">
      <dgm:prSet presAssocID="{7E3E822A-1989-46DD-A12F-344DB86350A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2649D22-DC53-455C-BB5F-45A2CA9A5272}" type="pres">
      <dgm:prSet presAssocID="{18C879E3-3CAD-487E-A604-D8824B224DE5}" presName="sibTrans" presStyleLbl="bgSibTrans2D1" presStyleIdx="6" presStyleCnt="8"/>
      <dgm:spPr/>
      <dgm:t>
        <a:bodyPr/>
        <a:lstStyle/>
        <a:p>
          <a:pPr rtl="1"/>
          <a:endParaRPr lang="ar-EG"/>
        </a:p>
      </dgm:t>
    </dgm:pt>
    <dgm:pt modelId="{CB1E9BA7-4E56-4197-B09E-D0FCA5A7DBC0}" type="pres">
      <dgm:prSet presAssocID="{E17F24B0-2C92-4B46-9B03-073CB5D62107}" presName="compNode" presStyleCnt="0"/>
      <dgm:spPr/>
    </dgm:pt>
    <dgm:pt modelId="{EBFE62EA-A171-4A08-8622-7EB96F6442EC}" type="pres">
      <dgm:prSet presAssocID="{E17F24B0-2C92-4B46-9B03-073CB5D62107}" presName="dummyConnPt" presStyleCnt="0"/>
      <dgm:spPr/>
    </dgm:pt>
    <dgm:pt modelId="{10CE50A4-E643-416D-8DD7-449D5F72D0BE}" type="pres">
      <dgm:prSet presAssocID="{E17F24B0-2C92-4B46-9B03-073CB5D6210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D9158DF-38C3-49BB-AA8B-04C97E82C8CE}" type="pres">
      <dgm:prSet presAssocID="{C36C94BB-D70E-4685-A13B-96DD10E015FD}" presName="sibTrans" presStyleLbl="bgSibTrans2D1" presStyleIdx="7" presStyleCnt="8"/>
      <dgm:spPr/>
      <dgm:t>
        <a:bodyPr/>
        <a:lstStyle/>
        <a:p>
          <a:pPr rtl="1"/>
          <a:endParaRPr lang="ar-EG"/>
        </a:p>
      </dgm:t>
    </dgm:pt>
    <dgm:pt modelId="{69103029-C335-4AFE-87DD-DDA1711CF877}" type="pres">
      <dgm:prSet presAssocID="{23210714-F01B-4397-8824-9D79CD2048CC}" presName="compNode" presStyleCnt="0"/>
      <dgm:spPr/>
    </dgm:pt>
    <dgm:pt modelId="{83C62744-4E2E-49B0-918B-718A564B3172}" type="pres">
      <dgm:prSet presAssocID="{23210714-F01B-4397-8824-9D79CD2048CC}" presName="dummyConnPt" presStyleCnt="0"/>
      <dgm:spPr/>
    </dgm:pt>
    <dgm:pt modelId="{30F86C99-BFEB-49E1-A9BF-441F867E1E96}" type="pres">
      <dgm:prSet presAssocID="{23210714-F01B-4397-8824-9D79CD2048C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9F1E85A3-B142-407C-A510-F2876EEA10C5}" srcId="{CF5F22EC-EF84-4F4E-838E-1A65F50D1D0C}" destId="{8C82CBD6-120E-43CD-AE8F-2C9B497AE0A9}" srcOrd="1" destOrd="0" parTransId="{02609B19-6E46-4A05-9D9C-423D6C7081AF}" sibTransId="{7D50C8AA-0C13-4CD4-9DBA-626FDC0B0DF8}"/>
    <dgm:cxn modelId="{D38F6A1E-AF61-413E-AE22-34E84099074E}" type="presOf" srcId="{C36C94BB-D70E-4685-A13B-96DD10E015FD}" destId="{2D9158DF-38C3-49BB-AA8B-04C97E82C8CE}" srcOrd="0" destOrd="0" presId="urn:microsoft.com/office/officeart/2005/8/layout/bProcess4"/>
    <dgm:cxn modelId="{478AB2AB-B032-48D4-8F1F-23910EBE3CDC}" type="presOf" srcId="{8C82CBD6-120E-43CD-AE8F-2C9B497AE0A9}" destId="{0A58ED75-4634-4C02-8129-BE6F8C9B9210}" srcOrd="0" destOrd="0" presId="urn:microsoft.com/office/officeart/2005/8/layout/bProcess4"/>
    <dgm:cxn modelId="{15FFFF3B-34C6-4D60-AEBB-E7ABDC055F79}" type="presOf" srcId="{7E3E822A-1989-46DD-A12F-344DB86350AE}" destId="{FA7661E5-2E18-4FF3-B7C5-BE56B10E95BD}" srcOrd="0" destOrd="0" presId="urn:microsoft.com/office/officeart/2005/8/layout/bProcess4"/>
    <dgm:cxn modelId="{08410C31-8281-4249-84C4-B51FD173137E}" type="presOf" srcId="{CF5F22EC-EF84-4F4E-838E-1A65F50D1D0C}" destId="{06A2C47C-D630-4ECD-905A-C0A6D5A010D0}" srcOrd="0" destOrd="0" presId="urn:microsoft.com/office/officeart/2005/8/layout/bProcess4"/>
    <dgm:cxn modelId="{AE01EBC2-D285-4BE4-9467-EF1B6803F9C7}" type="presOf" srcId="{18C879E3-3CAD-487E-A604-D8824B224DE5}" destId="{D2649D22-DC53-455C-BB5F-45A2CA9A5272}" srcOrd="0" destOrd="0" presId="urn:microsoft.com/office/officeart/2005/8/layout/bProcess4"/>
    <dgm:cxn modelId="{67269F58-328E-412D-88D7-925C79B4FBAC}" srcId="{CF5F22EC-EF84-4F4E-838E-1A65F50D1D0C}" destId="{7E3E822A-1989-46DD-A12F-344DB86350AE}" srcOrd="6" destOrd="0" parTransId="{C10CBE6B-8902-4841-BC19-5EB28E37C15F}" sibTransId="{18C879E3-3CAD-487E-A604-D8824B224DE5}"/>
    <dgm:cxn modelId="{9A9C0DD8-AB8F-4F73-A412-FDA6FC763492}" type="presOf" srcId="{8171851F-72A1-4838-B8B5-AAD130288AC6}" destId="{472BAE46-FD0A-477F-A00D-0190E7B51A0E}" srcOrd="0" destOrd="0" presId="urn:microsoft.com/office/officeart/2005/8/layout/bProcess4"/>
    <dgm:cxn modelId="{DABC54AE-37F9-4CEB-BCFD-BBDA98F300A8}" srcId="{CF5F22EC-EF84-4F4E-838E-1A65F50D1D0C}" destId="{23210714-F01B-4397-8824-9D79CD2048CC}" srcOrd="8" destOrd="0" parTransId="{02720812-FF55-4C50-8DC8-45D405D1E435}" sibTransId="{5AD42DDF-8BFB-4DCF-B48E-0A1136C33290}"/>
    <dgm:cxn modelId="{7CA4DEBE-8866-4BD4-AA91-C28C566C0E3A}" srcId="{CF5F22EC-EF84-4F4E-838E-1A65F50D1D0C}" destId="{8171851F-72A1-4838-B8B5-AAD130288AC6}" srcOrd="3" destOrd="0" parTransId="{6252BCAE-B9F6-46EB-AB1A-F4270D79BEBB}" sibTransId="{6A49AEA2-F3FA-4095-8738-D2F20E78FBEE}"/>
    <dgm:cxn modelId="{C56C6C21-9DA1-4354-B9A8-78A0FAD831AC}" srcId="{CF5F22EC-EF84-4F4E-838E-1A65F50D1D0C}" destId="{7F334C6D-AA3B-49AA-9B3A-943FDE2B0CBC}" srcOrd="4" destOrd="0" parTransId="{95094607-8856-49F1-B8F0-046B40A015A0}" sibTransId="{7B1727AC-AAC3-4138-A334-B0F848FAB967}"/>
    <dgm:cxn modelId="{CB8D77FA-1E22-442D-BABB-A461DBBEC974}" type="presOf" srcId="{8F97E19E-017F-47C9-9FCB-30AB0DA0176E}" destId="{3C47627F-C47D-42C5-89A9-C9518BF3AEC6}" srcOrd="0" destOrd="0" presId="urn:microsoft.com/office/officeart/2005/8/layout/bProcess4"/>
    <dgm:cxn modelId="{970AD104-054F-4D73-8F9B-141D4C221DF1}" type="presOf" srcId="{7F334C6D-AA3B-49AA-9B3A-943FDE2B0CBC}" destId="{C5CC03C6-2978-425E-8CDE-4080191A8CB3}" srcOrd="0" destOrd="0" presId="urn:microsoft.com/office/officeart/2005/8/layout/bProcess4"/>
    <dgm:cxn modelId="{C1BAE011-0175-4FA4-A8EF-0B60ADBDA2F1}" type="presOf" srcId="{7D50C8AA-0C13-4CD4-9DBA-626FDC0B0DF8}" destId="{40EF2352-25F7-4B47-A943-9F9BDA7C765E}" srcOrd="0" destOrd="0" presId="urn:microsoft.com/office/officeart/2005/8/layout/bProcess4"/>
    <dgm:cxn modelId="{773E3AF6-78A2-4C52-B051-8813F3576C8C}" srcId="{CF5F22EC-EF84-4F4E-838E-1A65F50D1D0C}" destId="{E17F24B0-2C92-4B46-9B03-073CB5D62107}" srcOrd="7" destOrd="0" parTransId="{938C403F-DE1B-4789-A526-8971ED29E60E}" sibTransId="{C36C94BB-D70E-4685-A13B-96DD10E015FD}"/>
    <dgm:cxn modelId="{CE6F8DDB-59F2-4F40-8210-48CDDAE23A43}" srcId="{CF5F22EC-EF84-4F4E-838E-1A65F50D1D0C}" destId="{8F97E19E-017F-47C9-9FCB-30AB0DA0176E}" srcOrd="5" destOrd="0" parTransId="{DE89ADBC-AB90-4987-BCD7-0360640B3B40}" sibTransId="{62FE4CF0-5244-4B92-AF23-7E215AB4311B}"/>
    <dgm:cxn modelId="{2D9A0D65-AB33-4A22-8C08-8FAE219CD616}" type="presOf" srcId="{6A49AEA2-F3FA-4095-8738-D2F20E78FBEE}" destId="{C4A78E23-F10D-4DBA-9E49-60B705E65FAE}" srcOrd="0" destOrd="0" presId="urn:microsoft.com/office/officeart/2005/8/layout/bProcess4"/>
    <dgm:cxn modelId="{E86085F6-C37C-4173-9F73-85E2C89091D4}" type="presOf" srcId="{40A0E1A0-4B9C-47A6-B0B7-9E04B6E18772}" destId="{FFF2C333-948E-4E6D-8D66-E9A51386D063}" srcOrd="0" destOrd="0" presId="urn:microsoft.com/office/officeart/2005/8/layout/bProcess4"/>
    <dgm:cxn modelId="{E53E1011-25AE-43D3-8CB1-9BC37874CF78}" type="presOf" srcId="{62FE4CF0-5244-4B92-AF23-7E215AB4311B}" destId="{8BC4DCED-5BC7-4532-BEBE-E15AC2BD99A5}" srcOrd="0" destOrd="0" presId="urn:microsoft.com/office/officeart/2005/8/layout/bProcess4"/>
    <dgm:cxn modelId="{746F078C-04D7-4FEF-9181-8051F589ECCF}" srcId="{CF5F22EC-EF84-4F4E-838E-1A65F50D1D0C}" destId="{807F74C4-BA32-4191-A95F-1495060191E7}" srcOrd="0" destOrd="0" parTransId="{3DD35E07-956E-4F3A-A28A-2B98D18503EC}" sibTransId="{40A0E1A0-4B9C-47A6-B0B7-9E04B6E18772}"/>
    <dgm:cxn modelId="{D54A2EC7-15D6-4CBD-B557-3807D13321B4}" type="presOf" srcId="{7B1727AC-AAC3-4138-A334-B0F848FAB967}" destId="{76F20768-FB31-4D39-87AE-14CFB845AB08}" srcOrd="0" destOrd="0" presId="urn:microsoft.com/office/officeart/2005/8/layout/bProcess4"/>
    <dgm:cxn modelId="{6D69E194-31B5-4301-BA28-6EF16F8A456F}" srcId="{CF5F22EC-EF84-4F4E-838E-1A65F50D1D0C}" destId="{2FC38C80-DEB2-49A7-9DEB-91C854A5AB61}" srcOrd="2" destOrd="0" parTransId="{658E7558-8F3A-4542-A009-5E6066E96E14}" sibTransId="{590C3E33-B171-4428-8EDB-3B7F872940D6}"/>
    <dgm:cxn modelId="{C8C46EFE-6D7D-4C06-8002-9605851AE277}" type="presOf" srcId="{E17F24B0-2C92-4B46-9B03-073CB5D62107}" destId="{10CE50A4-E643-416D-8DD7-449D5F72D0BE}" srcOrd="0" destOrd="0" presId="urn:microsoft.com/office/officeart/2005/8/layout/bProcess4"/>
    <dgm:cxn modelId="{2D1FE3EC-01C3-4347-BE27-347EB80C4C86}" type="presOf" srcId="{2FC38C80-DEB2-49A7-9DEB-91C854A5AB61}" destId="{C39079BB-DF99-4F9A-A2EB-CAD7F837729D}" srcOrd="0" destOrd="0" presId="urn:microsoft.com/office/officeart/2005/8/layout/bProcess4"/>
    <dgm:cxn modelId="{BE997AA6-C1BA-47CA-8A69-E20132988198}" type="presOf" srcId="{23210714-F01B-4397-8824-9D79CD2048CC}" destId="{30F86C99-BFEB-49E1-A9BF-441F867E1E96}" srcOrd="0" destOrd="0" presId="urn:microsoft.com/office/officeart/2005/8/layout/bProcess4"/>
    <dgm:cxn modelId="{371E05C1-8418-430E-B208-789AE65DD3E9}" type="presOf" srcId="{807F74C4-BA32-4191-A95F-1495060191E7}" destId="{3CC83F04-0EFF-4652-9753-9D83EE664C31}" srcOrd="0" destOrd="0" presId="urn:microsoft.com/office/officeart/2005/8/layout/bProcess4"/>
    <dgm:cxn modelId="{4CF7157C-D553-4668-AA23-ABFE8D5CA28B}" type="presOf" srcId="{590C3E33-B171-4428-8EDB-3B7F872940D6}" destId="{0B4D1098-0424-4A09-A549-0E13E8CCB7E6}" srcOrd="0" destOrd="0" presId="urn:microsoft.com/office/officeart/2005/8/layout/bProcess4"/>
    <dgm:cxn modelId="{960256A1-40E6-4BB4-8C20-50E63B980DC5}" type="presParOf" srcId="{06A2C47C-D630-4ECD-905A-C0A6D5A010D0}" destId="{991F72D6-59A8-415D-AE39-55D2BE8C07BE}" srcOrd="0" destOrd="0" presId="urn:microsoft.com/office/officeart/2005/8/layout/bProcess4"/>
    <dgm:cxn modelId="{357DDFA7-482E-4BD3-B6B5-0597D8632E32}" type="presParOf" srcId="{991F72D6-59A8-415D-AE39-55D2BE8C07BE}" destId="{FC16842F-C7CD-45A7-8531-81F7FB8F519E}" srcOrd="0" destOrd="0" presId="urn:microsoft.com/office/officeart/2005/8/layout/bProcess4"/>
    <dgm:cxn modelId="{F3411F34-3454-4DAD-9AE9-099880FC4E44}" type="presParOf" srcId="{991F72D6-59A8-415D-AE39-55D2BE8C07BE}" destId="{3CC83F04-0EFF-4652-9753-9D83EE664C31}" srcOrd="1" destOrd="0" presId="urn:microsoft.com/office/officeart/2005/8/layout/bProcess4"/>
    <dgm:cxn modelId="{D4526053-B416-4A6C-AB5E-1A6F53E0E301}" type="presParOf" srcId="{06A2C47C-D630-4ECD-905A-C0A6D5A010D0}" destId="{FFF2C333-948E-4E6D-8D66-E9A51386D063}" srcOrd="1" destOrd="0" presId="urn:microsoft.com/office/officeart/2005/8/layout/bProcess4"/>
    <dgm:cxn modelId="{E9D4E599-F0D9-437C-A2ED-B42D33ED06A5}" type="presParOf" srcId="{06A2C47C-D630-4ECD-905A-C0A6D5A010D0}" destId="{05F1A233-B90A-4FD9-B7B4-D18380835C16}" srcOrd="2" destOrd="0" presId="urn:microsoft.com/office/officeart/2005/8/layout/bProcess4"/>
    <dgm:cxn modelId="{4E4CFD7A-A689-4E43-8EE4-BE5387272B3C}" type="presParOf" srcId="{05F1A233-B90A-4FD9-B7B4-D18380835C16}" destId="{B4D8B5CC-9379-40CB-A3D9-6E9FF5C16B8C}" srcOrd="0" destOrd="0" presId="urn:microsoft.com/office/officeart/2005/8/layout/bProcess4"/>
    <dgm:cxn modelId="{41630FFD-21FC-478F-ADE7-A851B28346DC}" type="presParOf" srcId="{05F1A233-B90A-4FD9-B7B4-D18380835C16}" destId="{0A58ED75-4634-4C02-8129-BE6F8C9B9210}" srcOrd="1" destOrd="0" presId="urn:microsoft.com/office/officeart/2005/8/layout/bProcess4"/>
    <dgm:cxn modelId="{134E8302-2BFC-4410-B652-C35823321B69}" type="presParOf" srcId="{06A2C47C-D630-4ECD-905A-C0A6D5A010D0}" destId="{40EF2352-25F7-4B47-A943-9F9BDA7C765E}" srcOrd="3" destOrd="0" presId="urn:microsoft.com/office/officeart/2005/8/layout/bProcess4"/>
    <dgm:cxn modelId="{0B5BC095-E563-4E38-A947-215146B6607A}" type="presParOf" srcId="{06A2C47C-D630-4ECD-905A-C0A6D5A010D0}" destId="{0BFC7547-95F7-49E1-8D56-AF5C627CA8FB}" srcOrd="4" destOrd="0" presId="urn:microsoft.com/office/officeart/2005/8/layout/bProcess4"/>
    <dgm:cxn modelId="{C42045DE-5543-41DD-BB08-61D4CE97B209}" type="presParOf" srcId="{0BFC7547-95F7-49E1-8D56-AF5C627CA8FB}" destId="{09B3D953-AEC1-4D78-873C-B0DBA9548E21}" srcOrd="0" destOrd="0" presId="urn:microsoft.com/office/officeart/2005/8/layout/bProcess4"/>
    <dgm:cxn modelId="{60D483C4-7BA4-4F71-9902-F9C8FD806C29}" type="presParOf" srcId="{0BFC7547-95F7-49E1-8D56-AF5C627CA8FB}" destId="{C39079BB-DF99-4F9A-A2EB-CAD7F837729D}" srcOrd="1" destOrd="0" presId="urn:microsoft.com/office/officeart/2005/8/layout/bProcess4"/>
    <dgm:cxn modelId="{C3C79BFC-76B8-4A6F-91BE-CADB7416F1FB}" type="presParOf" srcId="{06A2C47C-D630-4ECD-905A-C0A6D5A010D0}" destId="{0B4D1098-0424-4A09-A549-0E13E8CCB7E6}" srcOrd="5" destOrd="0" presId="urn:microsoft.com/office/officeart/2005/8/layout/bProcess4"/>
    <dgm:cxn modelId="{4EDBB4BC-440C-45C5-885B-F6B75F7B35EC}" type="presParOf" srcId="{06A2C47C-D630-4ECD-905A-C0A6D5A010D0}" destId="{39127424-83B9-4275-9BFC-5D8C85708368}" srcOrd="6" destOrd="0" presId="urn:microsoft.com/office/officeart/2005/8/layout/bProcess4"/>
    <dgm:cxn modelId="{3C02BBF4-2C8A-4EA3-95C6-6E505E467F8A}" type="presParOf" srcId="{39127424-83B9-4275-9BFC-5D8C85708368}" destId="{496BEDBB-EBF5-4979-B37B-20E8B31A10A7}" srcOrd="0" destOrd="0" presId="urn:microsoft.com/office/officeart/2005/8/layout/bProcess4"/>
    <dgm:cxn modelId="{C8CE496C-62F0-4C60-B6D0-827599EB2310}" type="presParOf" srcId="{39127424-83B9-4275-9BFC-5D8C85708368}" destId="{472BAE46-FD0A-477F-A00D-0190E7B51A0E}" srcOrd="1" destOrd="0" presId="urn:microsoft.com/office/officeart/2005/8/layout/bProcess4"/>
    <dgm:cxn modelId="{4259C01A-B418-4FB3-A81E-833D5DF679D6}" type="presParOf" srcId="{06A2C47C-D630-4ECD-905A-C0A6D5A010D0}" destId="{C4A78E23-F10D-4DBA-9E49-60B705E65FAE}" srcOrd="7" destOrd="0" presId="urn:microsoft.com/office/officeart/2005/8/layout/bProcess4"/>
    <dgm:cxn modelId="{0406F8B8-DEF1-4CDA-9089-77D1567346B3}" type="presParOf" srcId="{06A2C47C-D630-4ECD-905A-C0A6D5A010D0}" destId="{2BC2A6E6-304A-4D03-84EA-1700E91B7998}" srcOrd="8" destOrd="0" presId="urn:microsoft.com/office/officeart/2005/8/layout/bProcess4"/>
    <dgm:cxn modelId="{C686E5DD-C81C-4050-B56B-7EB2B666F62F}" type="presParOf" srcId="{2BC2A6E6-304A-4D03-84EA-1700E91B7998}" destId="{5A4B6513-0A19-45C8-A976-ECCC0B2A9353}" srcOrd="0" destOrd="0" presId="urn:microsoft.com/office/officeart/2005/8/layout/bProcess4"/>
    <dgm:cxn modelId="{9F4EB7FC-8C38-4D37-AAC0-380D12A9D5E2}" type="presParOf" srcId="{2BC2A6E6-304A-4D03-84EA-1700E91B7998}" destId="{C5CC03C6-2978-425E-8CDE-4080191A8CB3}" srcOrd="1" destOrd="0" presId="urn:microsoft.com/office/officeart/2005/8/layout/bProcess4"/>
    <dgm:cxn modelId="{7BBF251F-CA0A-4B17-B82A-9F588B2E2FED}" type="presParOf" srcId="{06A2C47C-D630-4ECD-905A-C0A6D5A010D0}" destId="{76F20768-FB31-4D39-87AE-14CFB845AB08}" srcOrd="9" destOrd="0" presId="urn:microsoft.com/office/officeart/2005/8/layout/bProcess4"/>
    <dgm:cxn modelId="{38791F2E-6970-48EC-B851-1879791FCCBA}" type="presParOf" srcId="{06A2C47C-D630-4ECD-905A-C0A6D5A010D0}" destId="{365B1A13-2A64-47DD-BDEA-0EF9C9AA6C27}" srcOrd="10" destOrd="0" presId="urn:microsoft.com/office/officeart/2005/8/layout/bProcess4"/>
    <dgm:cxn modelId="{C0F32714-B2AA-480F-A2FB-4886295F3873}" type="presParOf" srcId="{365B1A13-2A64-47DD-BDEA-0EF9C9AA6C27}" destId="{C6561967-00A2-457D-9170-8406ED2AA5BB}" srcOrd="0" destOrd="0" presId="urn:microsoft.com/office/officeart/2005/8/layout/bProcess4"/>
    <dgm:cxn modelId="{C1E3DA76-FCCB-40B5-B037-76EE18DC98C0}" type="presParOf" srcId="{365B1A13-2A64-47DD-BDEA-0EF9C9AA6C27}" destId="{3C47627F-C47D-42C5-89A9-C9518BF3AEC6}" srcOrd="1" destOrd="0" presId="urn:microsoft.com/office/officeart/2005/8/layout/bProcess4"/>
    <dgm:cxn modelId="{B2A97D25-B31A-4019-B32B-A2293F5559BF}" type="presParOf" srcId="{06A2C47C-D630-4ECD-905A-C0A6D5A010D0}" destId="{8BC4DCED-5BC7-4532-BEBE-E15AC2BD99A5}" srcOrd="11" destOrd="0" presId="urn:microsoft.com/office/officeart/2005/8/layout/bProcess4"/>
    <dgm:cxn modelId="{95CDF898-4682-4052-893A-5D43A7B5DE2F}" type="presParOf" srcId="{06A2C47C-D630-4ECD-905A-C0A6D5A010D0}" destId="{7A65D9F4-C409-4F81-AE4B-A7977DD0A962}" srcOrd="12" destOrd="0" presId="urn:microsoft.com/office/officeart/2005/8/layout/bProcess4"/>
    <dgm:cxn modelId="{E5C3767E-01F0-4201-A4F8-A1D194480FF5}" type="presParOf" srcId="{7A65D9F4-C409-4F81-AE4B-A7977DD0A962}" destId="{97FC6FD2-406F-4096-81C8-1093F0372695}" srcOrd="0" destOrd="0" presId="urn:microsoft.com/office/officeart/2005/8/layout/bProcess4"/>
    <dgm:cxn modelId="{515267C1-E9F7-4335-A6F1-7CF34F347DA9}" type="presParOf" srcId="{7A65D9F4-C409-4F81-AE4B-A7977DD0A962}" destId="{FA7661E5-2E18-4FF3-B7C5-BE56B10E95BD}" srcOrd="1" destOrd="0" presId="urn:microsoft.com/office/officeart/2005/8/layout/bProcess4"/>
    <dgm:cxn modelId="{3E3B91CC-2BD0-42C2-9381-FC0E24FADED3}" type="presParOf" srcId="{06A2C47C-D630-4ECD-905A-C0A6D5A010D0}" destId="{D2649D22-DC53-455C-BB5F-45A2CA9A5272}" srcOrd="13" destOrd="0" presId="urn:microsoft.com/office/officeart/2005/8/layout/bProcess4"/>
    <dgm:cxn modelId="{565170E3-6F6C-4980-AFE8-CE6AC6D648F7}" type="presParOf" srcId="{06A2C47C-D630-4ECD-905A-C0A6D5A010D0}" destId="{CB1E9BA7-4E56-4197-B09E-D0FCA5A7DBC0}" srcOrd="14" destOrd="0" presId="urn:microsoft.com/office/officeart/2005/8/layout/bProcess4"/>
    <dgm:cxn modelId="{66FFFAC0-4D9C-4740-8B99-1560F860EA88}" type="presParOf" srcId="{CB1E9BA7-4E56-4197-B09E-D0FCA5A7DBC0}" destId="{EBFE62EA-A171-4A08-8622-7EB96F6442EC}" srcOrd="0" destOrd="0" presId="urn:microsoft.com/office/officeart/2005/8/layout/bProcess4"/>
    <dgm:cxn modelId="{EE9B098D-F525-4717-8A73-C50CADEEE5DB}" type="presParOf" srcId="{CB1E9BA7-4E56-4197-B09E-D0FCA5A7DBC0}" destId="{10CE50A4-E643-416D-8DD7-449D5F72D0BE}" srcOrd="1" destOrd="0" presId="urn:microsoft.com/office/officeart/2005/8/layout/bProcess4"/>
    <dgm:cxn modelId="{EB3A160A-BB3A-44F6-8A79-909E1518CE18}" type="presParOf" srcId="{06A2C47C-D630-4ECD-905A-C0A6D5A010D0}" destId="{2D9158DF-38C3-49BB-AA8B-04C97E82C8CE}" srcOrd="15" destOrd="0" presId="urn:microsoft.com/office/officeart/2005/8/layout/bProcess4"/>
    <dgm:cxn modelId="{E7C53875-5C68-442F-B34F-F89E2269EC97}" type="presParOf" srcId="{06A2C47C-D630-4ECD-905A-C0A6D5A010D0}" destId="{69103029-C335-4AFE-87DD-DDA1711CF877}" srcOrd="16" destOrd="0" presId="urn:microsoft.com/office/officeart/2005/8/layout/bProcess4"/>
    <dgm:cxn modelId="{18D7B09F-9A60-4A07-AC82-7985FCF9B7E1}" type="presParOf" srcId="{69103029-C335-4AFE-87DD-DDA1711CF877}" destId="{83C62744-4E2E-49B0-918B-718A564B3172}" srcOrd="0" destOrd="0" presId="urn:microsoft.com/office/officeart/2005/8/layout/bProcess4"/>
    <dgm:cxn modelId="{8B783E03-8F9F-41F7-8605-12E4276C7172}" type="presParOf" srcId="{69103029-C335-4AFE-87DD-DDA1711CF877}" destId="{30F86C99-BFEB-49E1-A9BF-441F867E1E9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2646D-9F5B-475B-86EE-FC5424321768}">
      <dsp:nvSpPr>
        <dsp:cNvPr id="0" name=""/>
        <dsp:cNvSpPr/>
      </dsp:nvSpPr>
      <dsp:spPr>
        <a:xfrm>
          <a:off x="0" y="-28707"/>
          <a:ext cx="8186766" cy="1752130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EG" sz="4900" kern="1200" dirty="0" smtClean="0"/>
            <a:t>البحث التربوي </a:t>
          </a:r>
        </a:p>
        <a:p>
          <a:pPr lvl="0" algn="ctr" defTabSz="2755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4900" kern="1200" dirty="0"/>
        </a:p>
      </dsp:txBody>
      <dsp:txXfrm>
        <a:off x="0" y="-28707"/>
        <a:ext cx="8186766" cy="1752130"/>
      </dsp:txXfrm>
    </dsp:sp>
    <dsp:sp modelId="{3B60F9DC-ED7F-40AD-B9AD-2CBC9A4A5034}">
      <dsp:nvSpPr>
        <dsp:cNvPr id="0" name=""/>
        <dsp:cNvSpPr/>
      </dsp:nvSpPr>
      <dsp:spPr>
        <a:xfrm>
          <a:off x="3997" y="1357315"/>
          <a:ext cx="2726257" cy="4411689"/>
        </a:xfrm>
        <a:prstGeom prst="can">
          <a:avLst/>
        </a:prstGeom>
        <a:solidFill>
          <a:srgbClr val="00CC00"/>
        </a:solidFill>
        <a:ln w="25400" cap="flat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إ</a:t>
          </a:r>
          <a:r>
            <a:rPr lang="ar-SA" sz="2000" b="1" kern="1200" dirty="0" smtClean="0"/>
            <a:t>استقصاء دقيق يهدف إلى وصف مشكل</a:t>
          </a:r>
          <a:r>
            <a:rPr lang="ar-EG" sz="2000" b="1" kern="1200" dirty="0" smtClean="0"/>
            <a:t>ة</a:t>
          </a:r>
          <a:r>
            <a:rPr lang="ar-SA" sz="2000" b="1" kern="1200" dirty="0" smtClean="0"/>
            <a:t> موجود</a:t>
          </a:r>
          <a:r>
            <a:rPr lang="ar-EG" sz="2000" b="1" kern="1200" dirty="0" smtClean="0"/>
            <a:t>ة </a:t>
          </a:r>
          <a:r>
            <a:rPr lang="ar-SA" sz="2000" b="1" kern="1200" dirty="0" smtClean="0"/>
            <a:t>بالميدان التربوي التعليمي</a:t>
          </a:r>
          <a:r>
            <a:rPr lang="ar-EG" sz="2000" b="1" kern="1200" dirty="0" smtClean="0"/>
            <a:t> , </a:t>
          </a:r>
          <a:r>
            <a:rPr lang="ar-SA" sz="2000" b="1" kern="1200" dirty="0" smtClean="0"/>
            <a:t>بهدف تحديدها وجمع المعلومات والبيانات المرتبط</a:t>
          </a:r>
          <a:r>
            <a:rPr lang="ar-EG" sz="2000" b="1" kern="1200" dirty="0" smtClean="0"/>
            <a:t>ة </a:t>
          </a:r>
          <a:r>
            <a:rPr lang="ar-SA" sz="2000" b="1" kern="1200" dirty="0" err="1" smtClean="0"/>
            <a:t>بها</a:t>
          </a:r>
          <a:r>
            <a:rPr lang="ar-SA" sz="2000" b="1" kern="1200" dirty="0" smtClean="0"/>
            <a:t> وتحليلها  </a:t>
          </a:r>
          <a:r>
            <a:rPr lang="ar-EG" sz="2000" b="1" kern="1200" dirty="0" smtClean="0"/>
            <a:t>, </a:t>
          </a:r>
          <a:r>
            <a:rPr lang="ar-SA" sz="2000" b="1" kern="1200" dirty="0" smtClean="0"/>
            <a:t>لاستخلاص نتائج البحث ومناقشتها وتفسيرها والخروج بقواعد </a:t>
          </a:r>
          <a:r>
            <a:rPr lang="ar-EG" sz="2000" b="1" kern="1200" dirty="0" smtClean="0"/>
            <a:t>وقوانين </a:t>
          </a:r>
          <a:r>
            <a:rPr lang="ar-SA" sz="2000" b="1" kern="1200" dirty="0" smtClean="0"/>
            <a:t>يمكن استخدامها </a:t>
          </a:r>
          <a:r>
            <a:rPr lang="ar-SA" sz="2000" b="1" kern="1200" dirty="0" err="1" smtClean="0"/>
            <a:t>فى</a:t>
          </a:r>
          <a:r>
            <a:rPr lang="ar-SA" sz="2000" b="1" kern="1200" dirty="0" smtClean="0"/>
            <a:t> علاج هذه </a:t>
          </a:r>
          <a:r>
            <a:rPr lang="ar-SA" sz="2000" b="1" kern="1200" dirty="0" err="1" smtClean="0"/>
            <a:t>المشك</a:t>
          </a:r>
          <a:r>
            <a:rPr lang="ar-EG" sz="2000" b="1" kern="1200" dirty="0" err="1" smtClean="0"/>
            <a:t>لة</a:t>
          </a:r>
          <a:r>
            <a:rPr lang="ar-EG" sz="2000" b="1" kern="1200" dirty="0" smtClean="0"/>
            <a:t> أو</a:t>
          </a:r>
          <a:r>
            <a:rPr lang="ar-SA" sz="2000" b="1" kern="1200" dirty="0" smtClean="0"/>
            <a:t> المشكلات المشابه</a:t>
          </a:r>
          <a:r>
            <a:rPr lang="ar-EG" sz="2000" b="1" kern="1200" dirty="0" smtClean="0"/>
            <a:t>ة</a:t>
          </a:r>
          <a:r>
            <a:rPr lang="ar-SA" sz="2000" b="1" kern="1200" dirty="0" smtClean="0"/>
            <a:t> عند حدوثها</a:t>
          </a:r>
          <a:endParaRPr lang="ar-EG" sz="2000" kern="1200" dirty="0"/>
        </a:p>
      </dsp:txBody>
      <dsp:txXfrm>
        <a:off x="3997" y="2038879"/>
        <a:ext cx="2726257" cy="3389343"/>
      </dsp:txXfrm>
    </dsp:sp>
    <dsp:sp modelId="{3BD761AE-DC06-485E-93A2-57787AEEAAD2}">
      <dsp:nvSpPr>
        <dsp:cNvPr id="0" name=""/>
        <dsp:cNvSpPr/>
      </dsp:nvSpPr>
      <dsp:spPr>
        <a:xfrm>
          <a:off x="2714633" y="1285878"/>
          <a:ext cx="2726257" cy="4479354"/>
        </a:xfrm>
        <a:prstGeom prst="can">
          <a:avLst/>
        </a:prstGeom>
        <a:solidFill>
          <a:srgbClr val="00CC00"/>
        </a:solidFill>
        <a:ln w="25400" cap="flat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contourW="19050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عملية منظمة تهدف إلى التوصل إلى الحلول للمشكلات أو إجابات عن تساؤلات ،يتم فيها استخدام أساليب في الاستقصاء والملاحظة ومتعارف عليها بين الباحثين في المجال التربوي  </a:t>
          </a:r>
          <a:endParaRPr lang="ar-EG" sz="2000" kern="1200" dirty="0"/>
        </a:p>
      </dsp:txBody>
      <dsp:txXfrm>
        <a:off x="2714633" y="1967442"/>
        <a:ext cx="2726257" cy="3457008"/>
      </dsp:txXfrm>
    </dsp:sp>
    <dsp:sp modelId="{ECE3C3E4-9DFA-416B-B037-6D509551FF5F}">
      <dsp:nvSpPr>
        <dsp:cNvPr id="0" name=""/>
        <dsp:cNvSpPr/>
      </dsp:nvSpPr>
      <dsp:spPr>
        <a:xfrm>
          <a:off x="5456511" y="1257178"/>
          <a:ext cx="2726257" cy="4611963"/>
        </a:xfrm>
        <a:prstGeom prst="can">
          <a:avLst/>
        </a:prstGeom>
        <a:solidFill>
          <a:srgbClr val="00CC00"/>
        </a:solidFill>
        <a:ln w="25400" cap="flat" cmpd="sng" algn="ctr">
          <a:noFill/>
          <a:prstDash val="solid"/>
        </a:ln>
        <a:effectLst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contourW="19050"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جهد علمي منظم وموجه لغرض التواصل إلى حلول للمشكلات التربوي</a:t>
          </a:r>
          <a:r>
            <a:rPr lang="ar-EG" sz="2000" b="1" kern="1200" dirty="0" smtClean="0"/>
            <a:t>ة</a:t>
          </a:r>
          <a:r>
            <a:rPr lang="ar-SA" sz="2000" b="1" kern="1200" dirty="0" smtClean="0"/>
            <a:t> التي تشكل العملي</a:t>
          </a:r>
          <a:r>
            <a:rPr lang="ar-EG" sz="2000" b="1" kern="1200" dirty="0" smtClean="0"/>
            <a:t>ة</a:t>
          </a:r>
          <a:r>
            <a:rPr lang="ar-SA" sz="2000" b="1" kern="1200" dirty="0" smtClean="0"/>
            <a:t> التربوي</a:t>
          </a:r>
          <a:r>
            <a:rPr lang="ar-EG" sz="2000" b="1" kern="1200" dirty="0" smtClean="0"/>
            <a:t>ة</a:t>
          </a:r>
          <a:r>
            <a:rPr lang="ar-SA" sz="2000" b="1" kern="1200" dirty="0" smtClean="0"/>
            <a:t> كنظام في </a:t>
          </a:r>
          <a:r>
            <a:rPr lang="ar-SA" sz="2000" b="1" kern="1200" dirty="0" err="1" smtClean="0"/>
            <a:t>مدخلات</a:t>
          </a:r>
          <a:r>
            <a:rPr lang="ar-EG" sz="2000" b="1" kern="1200" dirty="0" smtClean="0"/>
            <a:t> </a:t>
          </a:r>
          <a:r>
            <a:rPr lang="ar-SA" sz="2000" b="1" kern="1200" dirty="0" smtClean="0"/>
            <a:t>ومخرجات </a:t>
          </a:r>
          <a:r>
            <a:rPr lang="ar-SA" sz="2000" b="1" kern="1200" dirty="0" err="1" smtClean="0"/>
            <a:t>و</a:t>
          </a:r>
          <a:r>
            <a:rPr lang="ar-EG" sz="2000" b="1" kern="1200" dirty="0" smtClean="0"/>
            <a:t>تغذية راجعة  </a:t>
          </a:r>
          <a:r>
            <a:rPr lang="en-US" sz="2000" b="1" kern="1200" dirty="0" smtClean="0"/>
            <a:t>“</a:t>
          </a:r>
          <a:endParaRPr lang="ar-EG" sz="2000" kern="1200" dirty="0"/>
        </a:p>
      </dsp:txBody>
      <dsp:txXfrm>
        <a:off x="5456511" y="1938742"/>
        <a:ext cx="2726257" cy="3589617"/>
      </dsp:txXfrm>
    </dsp:sp>
    <dsp:sp modelId="{7E276E7B-9C6C-4D40-85B6-A0000D7E2B82}">
      <dsp:nvSpPr>
        <dsp:cNvPr id="0" name=""/>
        <dsp:cNvSpPr/>
      </dsp:nvSpPr>
      <dsp:spPr>
        <a:xfrm>
          <a:off x="0" y="5402897"/>
          <a:ext cx="8186766" cy="40883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66F4531-9277-4CBF-BCAE-3367F1792A9B}" type="datetimeFigureOut">
              <a:rPr lang="ar-SA" smtClean="0"/>
              <a:pPr/>
              <a:t>01/05/1435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6665E7-FB06-420B-8C61-C759352070F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884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65E7-FB06-420B-8C61-C759352070F2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17</a:t>
            </a:fld>
            <a:endParaRPr lang="ar-S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18</a:t>
            </a:fld>
            <a:endParaRPr lang="ar-S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19</a:t>
            </a:fld>
            <a:endParaRPr lang="ar-S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20</a:t>
            </a:fld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65E7-FB06-420B-8C61-C759352070F2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65E7-FB06-420B-8C61-C759352070F2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65E7-FB06-420B-8C61-C759352070F2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355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52D9FA-9E54-457D-BA0B-C99D53B25AC8}" type="slidenum">
              <a:rPr lang="ar-SA" smtClean="0"/>
              <a:pPr eaLnBrk="1" hangingPunct="1"/>
              <a:t>10</a:t>
            </a:fld>
            <a:endParaRPr lang="ar-S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355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D52D9FA-9E54-457D-BA0B-C99D53B25AC8}" type="slidenum">
              <a:rPr lang="ar-SA" smtClean="0"/>
              <a:pPr eaLnBrk="1" hangingPunct="1"/>
              <a:t>11</a:t>
            </a:fld>
            <a:endParaRPr lang="ar-S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dirty="0" smtClean="0">
                <a:solidFill>
                  <a:srgbClr val="FFFF66"/>
                </a:solidFill>
                <a:cs typeface="PT Bold Heading" pitchFamily="2" charset="-78"/>
              </a:rPr>
              <a:t>التفكير الاستقرائي:وهو التعرف على الكل من خلال الجزء, بالاعتماد على الملاحظة والتجربة</a:t>
            </a:r>
            <a:endParaRPr lang="ar-EG" sz="1200" dirty="0" smtClean="0">
              <a:solidFill>
                <a:srgbClr val="FFFF66"/>
              </a:solidFill>
              <a:cs typeface="PT Bold Heading" pitchFamily="2" charset="-78"/>
            </a:endParaRP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dirty="0" smtClean="0">
                <a:solidFill>
                  <a:srgbClr val="FFFF66"/>
                </a:solidFill>
                <a:cs typeface="PT Bold Heading" pitchFamily="2" charset="-78"/>
              </a:rPr>
              <a:t>التفكير الاستنباطي</a:t>
            </a:r>
            <a:r>
              <a:rPr lang="ar-EG" sz="1200" dirty="0" smtClean="0">
                <a:solidFill>
                  <a:srgbClr val="FFFF66"/>
                </a:solidFill>
                <a:cs typeface="PT Bold Heading" pitchFamily="2" charset="-78"/>
              </a:rPr>
              <a:t> </a:t>
            </a:r>
            <a:r>
              <a:rPr lang="ar-SA" sz="1200" dirty="0" smtClean="0">
                <a:solidFill>
                  <a:srgbClr val="FFFF66"/>
                </a:solidFill>
                <a:cs typeface="PT Bold Heading" pitchFamily="2" charset="-78"/>
              </a:rPr>
              <a:t>وهو قياس معرفة جديدة بقياسها بمعرفة سابقة, وهو التعرف على الجزء من خلال الكل.</a:t>
            </a:r>
            <a:endParaRPr lang="en-US" sz="1200" dirty="0" smtClean="0">
              <a:solidFill>
                <a:srgbClr val="FFFF66"/>
              </a:solidFill>
              <a:cs typeface="PT Bold Heading" pitchFamily="2" charset="-78"/>
            </a:endParaRP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665E7-FB06-420B-8C61-C759352070F2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dirty="0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15</a:t>
            </a:fld>
            <a:endParaRPr lang="ar-S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458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12FA845-6258-429B-9E86-ECDE8E09F88A}" type="slidenum">
              <a:rPr lang="ar-SA" smtClean="0"/>
              <a:pPr eaLnBrk="1" hangingPunct="1"/>
              <a:t>16</a:t>
            </a:fld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19298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14632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84924"/>
      </p:ext>
    </p:extLst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098872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86651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681627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194782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63714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37639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705366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2144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081230"/>
      </p:ext>
    </p:extLst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716587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71505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944151"/>
      </p:ext>
    </p:extLst>
  </p:cSld>
  <p:clrMapOvr>
    <a:masterClrMapping/>
  </p:clrMapOvr>
  <p:transition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74BB-DE5C-4287-B97B-2D0959CC90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3074"/>
      </p:ext>
    </p:extLst>
  </p:cSld>
  <p:clrMapOvr>
    <a:masterClrMapping/>
  </p:clrMapOvr>
  <p:transition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79617"/>
      </p:ext>
    </p:extLst>
  </p:cSld>
  <p:clrMapOvr>
    <a:masterClrMapping/>
  </p:clrMapOvr>
  <p:transition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03857"/>
      </p:ext>
    </p:extLst>
  </p:cSld>
  <p:clrMapOvr>
    <a:masterClrMapping/>
  </p:clrMapOvr>
  <p:transition>
    <p:wipe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843244"/>
      </p:ext>
    </p:extLst>
  </p:cSld>
  <p:clrMapOvr>
    <a:masterClrMapping/>
  </p:clrMapOvr>
  <p:transition>
    <p:wipe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07813"/>
      </p:ext>
    </p:extLst>
  </p:cSld>
  <p:clrMapOvr>
    <a:masterClrMapping/>
  </p:clrMapOvr>
  <p:transition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21416"/>
      </p:ext>
    </p:extLst>
  </p:cSld>
  <p:clrMapOvr>
    <a:masterClrMapping/>
  </p:clrMapOvr>
  <p:transition>
    <p:wipe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055088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58852"/>
      </p:ext>
    </p:extLst>
  </p:cSld>
  <p:clrMapOvr>
    <a:masterClrMapping/>
  </p:clrMapOvr>
  <p:transition>
    <p:wipe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917487"/>
      </p:ext>
    </p:extLst>
  </p:cSld>
  <p:clrMapOvr>
    <a:masterClrMapping/>
  </p:clrMapOvr>
  <p:transition>
    <p:wipe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45647"/>
      </p:ext>
    </p:extLst>
  </p:cSld>
  <p:clrMapOvr>
    <a:masterClrMapping/>
  </p:clrMapOvr>
  <p:transition>
    <p:wipe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90821"/>
      </p:ext>
    </p:extLst>
  </p:cSld>
  <p:clrMapOvr>
    <a:masterClrMapping/>
  </p:clrMapOvr>
  <p:transition>
    <p:wipe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32262"/>
      </p:ext>
    </p:extLst>
  </p:cSld>
  <p:clrMapOvr>
    <a:masterClrMapping/>
  </p:clrMapOvr>
  <p:transition>
    <p:wipe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84904"/>
      </p:ext>
    </p:extLst>
  </p:cSld>
  <p:clrMapOvr>
    <a:masterClrMapping/>
  </p:clrMapOvr>
  <p:transition>
    <p:wipe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A74BB-DE5C-4287-B97B-2D0959CC90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3074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15425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020156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2285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07349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82713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66561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84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ransition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4C0D-E5DC-4366-B437-9793B28B7912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78C8-DF98-4E05-9DEC-9B9D4270CC02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70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50" r:id="rId12"/>
  </p:sldLayoutIdLst>
  <p:transition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FF17E-816B-4AFD-8673-342E39D7514F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01/05/1435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4D22-6693-4483-9E1A-676D426DAEEC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8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4062" r:id="rId12"/>
  </p:sldLayoutIdLst>
  <p:transition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WordArt 13"/>
          <p:cNvSpPr>
            <a:spLocks noChangeArrowheads="1" noChangeShapeType="1" noTextEdit="1"/>
          </p:cNvSpPr>
          <p:nvPr/>
        </p:nvSpPr>
        <p:spPr bwMode="auto">
          <a:xfrm>
            <a:off x="1524000" y="1828800"/>
            <a:ext cx="57150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prstClr val="white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GA Arabesque"/>
              </a:rPr>
              <a:t>P</a:t>
            </a:r>
            <a:endParaRPr lang="ar-SA" sz="3600" kern="10" dirty="0">
              <a:ln w="9525">
                <a:noFill/>
                <a:round/>
                <a:headEnd/>
                <a:tailEnd/>
              </a:ln>
              <a:solidFill>
                <a:prstClr val="white"/>
              </a:solidFill>
              <a:effectLst>
                <a:outerShdw dist="45791" dir="2021404" algn="ctr" rotWithShape="0">
                  <a:srgbClr val="C0C0C0"/>
                </a:outerShdw>
              </a:effectLst>
              <a:latin typeface="AGA Arabesque"/>
            </a:endParaRPr>
          </a:p>
        </p:txBody>
      </p:sp>
      <p:pic>
        <p:nvPicPr>
          <p:cNvPr id="5" name="صورة 4" descr="w6w200504140945273e9836e92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31250"/>
          <a:stretch>
            <a:fillRect/>
          </a:stretch>
        </p:blipFill>
        <p:spPr>
          <a:xfrm>
            <a:off x="762000" y="571500"/>
            <a:ext cx="7524776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82371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صوت مسجّل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28596" y="1143000"/>
            <a:ext cx="8501121" cy="4197350"/>
          </a:xfrm>
        </p:spPr>
        <p:txBody>
          <a:bodyPr>
            <a:normAutofit fontScale="25000" lnSpcReduction="20000"/>
          </a:bodyPr>
          <a:lstStyle/>
          <a:p>
            <a:pPr marL="742950" indent="-742950">
              <a:lnSpc>
                <a:spcPct val="110000"/>
              </a:lnSpc>
              <a:buNone/>
              <a:defRPr/>
            </a:pPr>
            <a:r>
              <a:rPr lang="ar-EG" sz="10200" b="1" dirty="0" smtClean="0">
                <a:solidFill>
                  <a:schemeClr val="accent4">
                    <a:lumMod val="50000"/>
                  </a:schemeClr>
                </a:solidFill>
                <a:cs typeface="AGA Dimnah Regular" pitchFamily="2" charset="-78"/>
              </a:rPr>
              <a:t>  1/ </a:t>
            </a:r>
            <a:r>
              <a:rPr lang="ar-SA" sz="10200" b="1" dirty="0" smtClean="0">
                <a:solidFill>
                  <a:srgbClr val="00B050"/>
                </a:solidFill>
              </a:rPr>
              <a:t>مساعد</a:t>
            </a:r>
            <a:r>
              <a:rPr lang="ar-EG" sz="10200" b="1" dirty="0" smtClean="0">
                <a:solidFill>
                  <a:srgbClr val="00B050"/>
                </a:solidFill>
              </a:rPr>
              <a:t>ة</a:t>
            </a:r>
            <a:r>
              <a:rPr lang="ar-SA" sz="10200" b="1" dirty="0" smtClean="0">
                <a:solidFill>
                  <a:srgbClr val="00B050"/>
                </a:solidFill>
              </a:rPr>
              <a:t> الدارس على تنمي</a:t>
            </a:r>
            <a:r>
              <a:rPr lang="ar-EG" sz="10200" b="1" dirty="0" smtClean="0">
                <a:solidFill>
                  <a:srgbClr val="00B050"/>
                </a:solidFill>
              </a:rPr>
              <a:t>ة</a:t>
            </a:r>
            <a:r>
              <a:rPr lang="ar-SA" sz="10200" b="1" dirty="0" smtClean="0">
                <a:solidFill>
                  <a:srgbClr val="00B050"/>
                </a:solidFill>
              </a:rPr>
              <a:t> قدراته على فهم </a:t>
            </a:r>
            <a:r>
              <a:rPr lang="ar-EG" sz="10200" b="1" dirty="0" smtClean="0">
                <a:solidFill>
                  <a:srgbClr val="00B050"/>
                </a:solidFill>
              </a:rPr>
              <a:t>أ</a:t>
            </a:r>
            <a:r>
              <a:rPr lang="ar-SA" sz="10200" b="1" dirty="0" err="1" smtClean="0">
                <a:solidFill>
                  <a:srgbClr val="00B050"/>
                </a:solidFill>
              </a:rPr>
              <a:t>نواع</a:t>
            </a:r>
            <a:r>
              <a:rPr lang="ar-SA" sz="10200" b="1" dirty="0" smtClean="0">
                <a:solidFill>
                  <a:srgbClr val="00B050"/>
                </a:solidFill>
              </a:rPr>
              <a:t> البحوث المتعلق</a:t>
            </a:r>
            <a:r>
              <a:rPr lang="ar-EG" sz="10200" b="1" dirty="0" smtClean="0">
                <a:solidFill>
                  <a:srgbClr val="00B050"/>
                </a:solidFill>
              </a:rPr>
              <a:t>ة</a:t>
            </a:r>
            <a:r>
              <a:rPr lang="ar-SA" sz="10200" b="1" dirty="0" smtClean="0">
                <a:solidFill>
                  <a:srgbClr val="00B050"/>
                </a:solidFill>
              </a:rPr>
              <a:t> بال</a:t>
            </a:r>
            <a:r>
              <a:rPr lang="ar-EG" sz="10200" b="1" dirty="0" smtClean="0">
                <a:solidFill>
                  <a:srgbClr val="00B050"/>
                </a:solidFill>
              </a:rPr>
              <a:t>بحث</a:t>
            </a:r>
            <a:r>
              <a:rPr lang="ar-SA" sz="10200" b="1" dirty="0" smtClean="0">
                <a:solidFill>
                  <a:srgbClr val="00B050"/>
                </a:solidFill>
              </a:rPr>
              <a:t> التربوي</a:t>
            </a:r>
            <a:r>
              <a:rPr lang="ar-EG" sz="10200" b="1" dirty="0" smtClean="0">
                <a:solidFill>
                  <a:srgbClr val="00B050"/>
                </a:solidFill>
              </a:rPr>
              <a:t>.</a:t>
            </a:r>
            <a:endParaRPr lang="ar-SA" sz="10200" b="1" dirty="0" smtClean="0">
              <a:solidFill>
                <a:srgbClr val="00B050"/>
              </a:solidFill>
            </a:endParaRPr>
          </a:p>
          <a:p>
            <a:pPr marL="742950" indent="-742950">
              <a:lnSpc>
                <a:spcPct val="110000"/>
              </a:lnSpc>
              <a:buNone/>
              <a:defRPr/>
            </a:pPr>
            <a:r>
              <a:rPr lang="ar-SA" sz="10200" b="1" dirty="0" smtClean="0">
                <a:solidFill>
                  <a:srgbClr val="00B050"/>
                </a:solidFill>
              </a:rPr>
              <a:t>2/ </a:t>
            </a:r>
            <a:r>
              <a:rPr lang="ar-EG" sz="10200" b="1" dirty="0" smtClean="0">
                <a:solidFill>
                  <a:srgbClr val="002060"/>
                </a:solidFill>
              </a:rPr>
              <a:t>مساعدة</a:t>
            </a:r>
            <a:r>
              <a:rPr lang="ar-SA" sz="10200" b="1" dirty="0" smtClean="0">
                <a:solidFill>
                  <a:srgbClr val="002060"/>
                </a:solidFill>
              </a:rPr>
              <a:t> الدارس بالمفاهيم والأسس والأساليب التي يقوم عليها البحث </a:t>
            </a:r>
            <a:r>
              <a:rPr lang="ar-SA" sz="10200" b="1" dirty="0" err="1" smtClean="0">
                <a:solidFill>
                  <a:srgbClr val="002060"/>
                </a:solidFill>
              </a:rPr>
              <a:t>العلمى</a:t>
            </a:r>
            <a:r>
              <a:rPr lang="ar-SA" sz="10200" b="1" dirty="0" smtClean="0">
                <a:solidFill>
                  <a:srgbClr val="002060"/>
                </a:solidFill>
              </a:rPr>
              <a:t> بصف</a:t>
            </a:r>
            <a:r>
              <a:rPr lang="ar-EG" sz="10200" b="1" dirty="0" smtClean="0">
                <a:solidFill>
                  <a:srgbClr val="002060"/>
                </a:solidFill>
              </a:rPr>
              <a:t>ة</a:t>
            </a:r>
            <a:r>
              <a:rPr lang="ar-SA" sz="10200" b="1" dirty="0" smtClean="0">
                <a:solidFill>
                  <a:srgbClr val="002060"/>
                </a:solidFill>
              </a:rPr>
              <a:t> عام</a:t>
            </a:r>
            <a:r>
              <a:rPr lang="ar-EG" sz="10200" b="1" dirty="0" smtClean="0">
                <a:solidFill>
                  <a:srgbClr val="002060"/>
                </a:solidFill>
              </a:rPr>
              <a:t>ة</a:t>
            </a:r>
            <a:r>
              <a:rPr lang="ar-SA" sz="10200" b="1" dirty="0" smtClean="0">
                <a:solidFill>
                  <a:srgbClr val="002060"/>
                </a:solidFill>
              </a:rPr>
              <a:t> وت</a:t>
            </a:r>
            <a:r>
              <a:rPr lang="ar-EG" sz="10200" b="1" dirty="0" smtClean="0">
                <a:solidFill>
                  <a:srgbClr val="002060"/>
                </a:solidFill>
              </a:rPr>
              <a:t>أ</a:t>
            </a:r>
            <a:r>
              <a:rPr lang="ar-SA" sz="10200" b="1" dirty="0" err="1" smtClean="0">
                <a:solidFill>
                  <a:srgbClr val="002060"/>
                </a:solidFill>
              </a:rPr>
              <a:t>صيل</a:t>
            </a:r>
            <a:r>
              <a:rPr lang="ar-SA" sz="10200" b="1" dirty="0" smtClean="0">
                <a:solidFill>
                  <a:srgbClr val="002060"/>
                </a:solidFill>
              </a:rPr>
              <a:t> مفهوم</a:t>
            </a:r>
            <a:r>
              <a:rPr lang="ar-EG" sz="10200" b="1" dirty="0" smtClean="0">
                <a:solidFill>
                  <a:srgbClr val="002060"/>
                </a:solidFill>
              </a:rPr>
              <a:t> العلم</a:t>
            </a:r>
            <a:r>
              <a:rPr lang="ar-SA" sz="10200" b="1" dirty="0" smtClean="0">
                <a:solidFill>
                  <a:srgbClr val="002060"/>
                </a:solidFill>
              </a:rPr>
              <a:t> البحث العلمي لديه</a:t>
            </a:r>
            <a:r>
              <a:rPr lang="ar-EG" sz="10200" b="1" dirty="0" smtClean="0">
                <a:solidFill>
                  <a:srgbClr val="002060"/>
                </a:solidFill>
              </a:rPr>
              <a:t>.</a:t>
            </a:r>
            <a:endParaRPr lang="en-US" sz="10200" b="1" dirty="0" smtClean="0">
              <a:solidFill>
                <a:srgbClr val="002060"/>
              </a:solidFill>
            </a:endParaRPr>
          </a:p>
          <a:p>
            <a:pPr marL="742950" indent="-742950">
              <a:lnSpc>
                <a:spcPct val="110000"/>
              </a:lnSpc>
              <a:buNone/>
              <a:defRPr/>
            </a:pPr>
            <a:endParaRPr lang="ar-SA" sz="6900" b="1" dirty="0" smtClean="0">
              <a:solidFill>
                <a:srgbClr val="00B050"/>
              </a:solidFill>
            </a:endParaRPr>
          </a:p>
          <a:p>
            <a:pPr marL="742950" indent="-742950">
              <a:lnSpc>
                <a:spcPct val="110000"/>
              </a:lnSpc>
              <a:buNone/>
              <a:defRPr/>
            </a:pPr>
            <a:r>
              <a:rPr lang="ar-SA" sz="6900" b="1" dirty="0" smtClean="0">
                <a:solidFill>
                  <a:srgbClr val="00B050"/>
                </a:solidFill>
              </a:rPr>
              <a:t>3</a:t>
            </a:r>
            <a:r>
              <a:rPr lang="ar-SA" sz="10400" b="1" dirty="0" smtClean="0">
                <a:solidFill>
                  <a:srgbClr val="00B050"/>
                </a:solidFill>
              </a:rPr>
              <a:t>/ مساعد</a:t>
            </a:r>
            <a:r>
              <a:rPr lang="ar-EG" sz="10400" b="1" dirty="0" smtClean="0">
                <a:solidFill>
                  <a:srgbClr val="00B050"/>
                </a:solidFill>
              </a:rPr>
              <a:t>ة</a:t>
            </a:r>
            <a:r>
              <a:rPr lang="ar-SA" sz="10400" b="1" dirty="0" smtClean="0">
                <a:solidFill>
                  <a:srgbClr val="00B050"/>
                </a:solidFill>
              </a:rPr>
              <a:t> الدارس على الاختيار السليم لمشكله معين</a:t>
            </a:r>
            <a:r>
              <a:rPr lang="ar-EG" sz="10400" b="1" dirty="0" smtClean="0">
                <a:solidFill>
                  <a:srgbClr val="00B050"/>
                </a:solidFill>
              </a:rPr>
              <a:t>ة </a:t>
            </a:r>
            <a:r>
              <a:rPr lang="ar-SA" sz="10400" b="1" dirty="0" smtClean="0">
                <a:solidFill>
                  <a:srgbClr val="00B050"/>
                </a:solidFill>
              </a:rPr>
              <a:t>لبحث</a:t>
            </a:r>
            <a:r>
              <a:rPr lang="ar-EG" sz="10400" b="1" dirty="0" smtClean="0">
                <a:solidFill>
                  <a:srgbClr val="00B050"/>
                </a:solidFill>
              </a:rPr>
              <a:t>ة</a:t>
            </a:r>
            <a:r>
              <a:rPr lang="ar-SA" sz="10400" b="1" dirty="0" smtClean="0">
                <a:solidFill>
                  <a:srgbClr val="00B050"/>
                </a:solidFill>
              </a:rPr>
              <a:t> وتحديدها </a:t>
            </a:r>
            <a:r>
              <a:rPr lang="ar-SA" sz="10400" b="1" dirty="0" err="1" smtClean="0">
                <a:solidFill>
                  <a:srgbClr val="00B050"/>
                </a:solidFill>
              </a:rPr>
              <a:t>وصياغ</a:t>
            </a:r>
            <a:r>
              <a:rPr lang="ar-EG" sz="10400" b="1" dirty="0" smtClean="0">
                <a:solidFill>
                  <a:srgbClr val="00B050"/>
                </a:solidFill>
              </a:rPr>
              <a:t>ة</a:t>
            </a:r>
            <a:r>
              <a:rPr lang="ar-SA" sz="10400" b="1" dirty="0" smtClean="0">
                <a:solidFill>
                  <a:srgbClr val="00B050"/>
                </a:solidFill>
              </a:rPr>
              <a:t> فروضها واختيار </a:t>
            </a:r>
            <a:r>
              <a:rPr lang="ar-EG" sz="10400" b="1" dirty="0" smtClean="0">
                <a:solidFill>
                  <a:srgbClr val="00B050"/>
                </a:solidFill>
              </a:rPr>
              <a:t>أ</a:t>
            </a:r>
            <a:r>
              <a:rPr lang="ar-SA" sz="10400" b="1" dirty="0" smtClean="0">
                <a:solidFill>
                  <a:srgbClr val="00B050"/>
                </a:solidFill>
              </a:rPr>
              <a:t>نسب </a:t>
            </a:r>
            <a:r>
              <a:rPr lang="ar-SA" sz="10400" b="1" dirty="0" err="1" smtClean="0">
                <a:solidFill>
                  <a:srgbClr val="00B050"/>
                </a:solidFill>
              </a:rPr>
              <a:t>الاساليب</a:t>
            </a:r>
            <a:r>
              <a:rPr lang="ar-SA" sz="10400" b="1" dirty="0" smtClean="0">
                <a:solidFill>
                  <a:srgbClr val="00B050"/>
                </a:solidFill>
              </a:rPr>
              <a:t> لدراستها والتواصل </a:t>
            </a:r>
            <a:r>
              <a:rPr lang="ar-SA" sz="10400" b="1" dirty="0" err="1" smtClean="0">
                <a:solidFill>
                  <a:srgbClr val="00B050"/>
                </a:solidFill>
              </a:rPr>
              <a:t>الى</a:t>
            </a:r>
            <a:r>
              <a:rPr lang="ar-SA" sz="10400" b="1" dirty="0" smtClean="0">
                <a:solidFill>
                  <a:srgbClr val="00B050"/>
                </a:solidFill>
              </a:rPr>
              <a:t> نتائج يوثق من صحتها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428728" y="500042"/>
            <a:ext cx="7072313" cy="428625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6000" b="1" dirty="0" smtClean="0">
                <a:solidFill>
                  <a:schemeClr val="tx1"/>
                </a:solidFill>
              </a:rPr>
              <a:t>أهمية البحث التربوي</a:t>
            </a:r>
            <a:endParaRPr lang="ar-SA" sz="60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8625" y="1214438"/>
            <a:ext cx="571500" cy="5429250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pic>
        <p:nvPicPr>
          <p:cNvPr id="9" name="صورة 8" descr="imagesCA3CKH7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5357826"/>
            <a:ext cx="2466975" cy="12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صورة 9" descr="imagesCARYQ1H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5143512"/>
            <a:ext cx="2466975" cy="121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68601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28596" y="1143000"/>
            <a:ext cx="8501121" cy="419735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lnSpc>
                <a:spcPct val="110000"/>
              </a:lnSpc>
              <a:buNone/>
              <a:defRPr/>
            </a:pPr>
            <a:r>
              <a:rPr lang="ar-SA" sz="4400" b="1" dirty="0" smtClean="0"/>
              <a:t>4/ </a:t>
            </a:r>
            <a:r>
              <a:rPr lang="ar-SA" sz="4400" b="1" dirty="0" smtClean="0">
                <a:solidFill>
                  <a:srgbClr val="00B050"/>
                </a:solidFill>
              </a:rPr>
              <a:t>تزود الدارس بالخبرات التي تمكنه من القراءة التحليلية الناقدة للبحوث وملخصاتها .</a:t>
            </a:r>
          </a:p>
          <a:p>
            <a:pPr marL="742950" indent="-742950">
              <a:lnSpc>
                <a:spcPct val="110000"/>
              </a:lnSpc>
              <a:buNone/>
              <a:defRPr/>
            </a:pPr>
            <a:r>
              <a:rPr lang="ar-SA" sz="4400" b="1" dirty="0" smtClean="0">
                <a:solidFill>
                  <a:srgbClr val="00B050"/>
                </a:solidFill>
              </a:rPr>
              <a:t>5/ تزود الدارس بالخبرات التي تمكنه من القراء</a:t>
            </a:r>
            <a:r>
              <a:rPr lang="ar-EG" sz="4400" b="1" dirty="0" smtClean="0">
                <a:solidFill>
                  <a:srgbClr val="00B050"/>
                </a:solidFill>
              </a:rPr>
              <a:t>ة</a:t>
            </a:r>
            <a:r>
              <a:rPr lang="ar-SA" sz="4400" b="1" dirty="0" smtClean="0">
                <a:solidFill>
                  <a:srgbClr val="00B050"/>
                </a:solidFill>
              </a:rPr>
              <a:t>  التحليلي</a:t>
            </a:r>
            <a:r>
              <a:rPr lang="ar-EG" sz="4400" b="1" dirty="0" smtClean="0">
                <a:solidFill>
                  <a:srgbClr val="00B050"/>
                </a:solidFill>
              </a:rPr>
              <a:t>ة</a:t>
            </a:r>
            <a:r>
              <a:rPr lang="ar-SA" sz="4400" b="1" dirty="0" smtClean="0">
                <a:solidFill>
                  <a:srgbClr val="00B050"/>
                </a:solidFill>
              </a:rPr>
              <a:t> الناقد</a:t>
            </a:r>
            <a:r>
              <a:rPr lang="ar-EG" sz="4400" b="1" dirty="0" smtClean="0">
                <a:solidFill>
                  <a:srgbClr val="00B050"/>
                </a:solidFill>
              </a:rPr>
              <a:t>ة</a:t>
            </a:r>
            <a:r>
              <a:rPr lang="ar-SA" sz="4400" b="1" dirty="0" smtClean="0">
                <a:solidFill>
                  <a:srgbClr val="00B050"/>
                </a:solidFill>
              </a:rPr>
              <a:t> للبحوث وملخصاتها  وتقيم نتائجها والحكم على ما إذا كانت الأساليب المستخدمة منها </a:t>
            </a:r>
            <a:r>
              <a:rPr lang="ar-SA" sz="4400" b="1" dirty="0" err="1" smtClean="0">
                <a:solidFill>
                  <a:srgbClr val="00B050"/>
                </a:solidFill>
              </a:rPr>
              <a:t>فى</a:t>
            </a:r>
            <a:r>
              <a:rPr lang="ar-SA" sz="4400" b="1" dirty="0" smtClean="0">
                <a:solidFill>
                  <a:srgbClr val="00B050"/>
                </a:solidFill>
              </a:rPr>
              <a:t> مجالات التطبيق والعمل </a:t>
            </a:r>
            <a:r>
              <a:rPr lang="ar-EG" sz="4400" b="1" dirty="0" smtClean="0"/>
              <a:t>.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3600" b="1" dirty="0" smtClean="0"/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28728" y="500042"/>
            <a:ext cx="7072313" cy="428625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6000" b="1" dirty="0" smtClean="0">
                <a:solidFill>
                  <a:schemeClr val="tx1"/>
                </a:solidFill>
              </a:rPr>
              <a:t>أهمية البحث التربوي</a:t>
            </a:r>
            <a:endParaRPr lang="ar-SA" sz="6000" b="1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28625" y="1214438"/>
            <a:ext cx="571500" cy="5429250"/>
          </a:xfrm>
          <a:prstGeom prst="rect">
            <a:avLst/>
          </a:prstGeom>
          <a:solidFill>
            <a:srgbClr val="92D05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pic>
        <p:nvPicPr>
          <p:cNvPr id="18437" name="صورة 5" descr="وردة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367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68601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98.jp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428728" y="2000240"/>
            <a:ext cx="5643602" cy="4071966"/>
          </a:xfrm>
        </p:spPr>
      </p:pic>
      <p:sp>
        <p:nvSpPr>
          <p:cNvPr id="8" name="مستطيل 7"/>
          <p:cNvSpPr/>
          <p:nvPr/>
        </p:nvSpPr>
        <p:spPr>
          <a:xfrm>
            <a:off x="642910" y="428604"/>
            <a:ext cx="764386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ar-SA" sz="4800" b="1" kern="10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PT Bold Heading" pitchFamily="2" charset="-78"/>
              </a:rPr>
              <a:t>خصائص البحث التربوي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115328" cy="5483245"/>
          </a:xfrm>
        </p:spPr>
        <p:txBody>
          <a:bodyPr/>
          <a:lstStyle/>
          <a:p>
            <a:r>
              <a:rPr lang="ar-EG" dirty="0" smtClean="0"/>
              <a:t> </a:t>
            </a:r>
            <a:endParaRPr lang="ar-E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285728"/>
          <a:ext cx="807249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ands2-co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3"/>
            <a:ext cx="8001055" cy="33758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مستطيل 9"/>
          <p:cNvSpPr/>
          <p:nvPr/>
        </p:nvSpPr>
        <p:spPr>
          <a:xfrm>
            <a:off x="1928794" y="214290"/>
            <a:ext cx="534793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ar-EG" sz="54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مجالات البحث التربوي</a:t>
            </a:r>
            <a:endParaRPr lang="ar-SA" sz="54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98481" y="4876034"/>
            <a:ext cx="7888361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6600" b="1" dirty="0">
                <a:solidFill>
                  <a:srgbClr val="FF0000"/>
                </a:solidFill>
                <a:latin typeface="Arial" pitchFamily="34" charset="0"/>
                <a:cs typeface="AF_Diwani" pitchFamily="2" charset="-78"/>
              </a:rPr>
              <a:t> </a:t>
            </a:r>
            <a:endParaRPr lang="ar-SA" sz="6600" dirty="0">
              <a:latin typeface="Arial" pitchFamily="34" charset="0"/>
              <a:cs typeface="AF_Diwan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571053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57250" y="1071563"/>
            <a:ext cx="7686675" cy="4197350"/>
          </a:xfrm>
        </p:spPr>
        <p:txBody>
          <a:bodyPr>
            <a:normAutofit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chemeClr val="accent4">
                    <a:lumMod val="50000"/>
                  </a:schemeClr>
                </a:solidFill>
                <a:cs typeface="AGA Dimnah Regular" pitchFamily="2" charset="-78"/>
              </a:rPr>
              <a:t>1</a:t>
            </a:r>
            <a:r>
              <a:rPr lang="ar-SA" sz="4000" b="1" dirty="0" smtClean="0">
                <a:solidFill>
                  <a:srgbClr val="002060"/>
                </a:solidFill>
                <a:cs typeface="+mj-cs"/>
              </a:rPr>
              <a:t>/ الجوانب الفلسفية للتربية </a:t>
            </a:r>
            <a:endParaRPr lang="ar-EG" sz="4000" b="1" dirty="0" smtClean="0">
              <a:solidFill>
                <a:srgbClr val="002060"/>
              </a:solidFill>
              <a:cs typeface="+mj-cs"/>
            </a:endParaRPr>
          </a:p>
          <a:p>
            <a:r>
              <a:rPr lang="ar-SA" sz="4000" b="1" dirty="0" smtClean="0">
                <a:solidFill>
                  <a:srgbClr val="00CC00"/>
                </a:solidFill>
              </a:rPr>
              <a:t>وتحت هذا المجال يدرس الباحثون</a:t>
            </a:r>
            <a:endParaRPr lang="ar-EG" sz="4000" b="1" dirty="0" smtClean="0">
              <a:solidFill>
                <a:srgbClr val="00CC00"/>
              </a:solidFill>
            </a:endParaRPr>
          </a:p>
          <a:p>
            <a:pPr>
              <a:buNone/>
            </a:pPr>
            <a:r>
              <a:rPr lang="ar-SA" sz="4000" b="1" dirty="0" smtClean="0">
                <a:solidFill>
                  <a:srgbClr val="00CC00"/>
                </a:solidFill>
              </a:rPr>
              <a:t> ا</a:t>
            </a:r>
            <a:r>
              <a:rPr lang="ar-EG" sz="4000" b="1" dirty="0" smtClean="0">
                <a:solidFill>
                  <a:srgbClr val="00CC00"/>
                </a:solidFill>
              </a:rPr>
              <a:t>لأصول</a:t>
            </a:r>
            <a:r>
              <a:rPr lang="ar-SA" sz="4000" b="1" dirty="0" smtClean="0">
                <a:solidFill>
                  <a:srgbClr val="00CC00"/>
                </a:solidFill>
              </a:rPr>
              <a:t> الفلسفية </a:t>
            </a:r>
            <a:r>
              <a:rPr lang="ar-EG" sz="4000" b="1" dirty="0" smtClean="0">
                <a:solidFill>
                  <a:srgbClr val="00CC00"/>
                </a:solidFill>
              </a:rPr>
              <a:t>،وفلسفة التربية </a:t>
            </a:r>
            <a:r>
              <a:rPr lang="ar-EG" sz="4000" b="1" dirty="0" err="1" smtClean="0">
                <a:solidFill>
                  <a:srgbClr val="00CC00"/>
                </a:solidFill>
              </a:rPr>
              <a:t>و</a:t>
            </a:r>
            <a:r>
              <a:rPr lang="ar-SA" sz="4000" b="1" dirty="0" err="1" smtClean="0">
                <a:solidFill>
                  <a:srgbClr val="00CC00"/>
                </a:solidFill>
              </a:rPr>
              <a:t>علاق</a:t>
            </a:r>
            <a:r>
              <a:rPr lang="ar-EG" sz="4000" b="1" dirty="0" err="1" smtClean="0">
                <a:solidFill>
                  <a:srgbClr val="00CC00"/>
                </a:solidFill>
              </a:rPr>
              <a:t>تها</a:t>
            </a:r>
            <a:r>
              <a:rPr lang="ar-EG" sz="4000" b="1" dirty="0" smtClean="0">
                <a:solidFill>
                  <a:srgbClr val="00CC00"/>
                </a:solidFill>
              </a:rPr>
              <a:t> </a:t>
            </a:r>
            <a:r>
              <a:rPr lang="ar-SA" sz="4000" b="1" dirty="0" smtClean="0">
                <a:solidFill>
                  <a:srgbClr val="00CC00"/>
                </a:solidFill>
              </a:rPr>
              <a:t> </a:t>
            </a:r>
            <a:r>
              <a:rPr lang="ar-EG" sz="4000" b="1" dirty="0" smtClean="0">
                <a:solidFill>
                  <a:srgbClr val="00CC00"/>
                </a:solidFill>
              </a:rPr>
              <a:t>بأهداف </a:t>
            </a:r>
            <a:r>
              <a:rPr lang="ar-SA" sz="4000" b="1" dirty="0" smtClean="0">
                <a:solidFill>
                  <a:srgbClr val="00CC00"/>
                </a:solidFill>
              </a:rPr>
              <a:t> المجتمع </a:t>
            </a:r>
            <a:r>
              <a:rPr lang="ar-EG" sz="4000" b="1" dirty="0" smtClean="0">
                <a:solidFill>
                  <a:srgbClr val="00CC00"/>
                </a:solidFill>
              </a:rPr>
              <a:t>،</a:t>
            </a:r>
            <a:r>
              <a:rPr lang="ar-SA" sz="4000" b="1" dirty="0" smtClean="0">
                <a:solidFill>
                  <a:srgbClr val="00CC00"/>
                </a:solidFill>
              </a:rPr>
              <a:t>والسياسات التربوي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والتخطيط التربوي</a:t>
            </a:r>
            <a:r>
              <a:rPr lang="ar-EG" sz="4000" b="1" dirty="0" smtClean="0">
                <a:solidFill>
                  <a:srgbClr val="00CC00"/>
                </a:solidFill>
              </a:rPr>
              <a:t>واستراتيجيات التعلم </a:t>
            </a:r>
            <a:endParaRPr lang="en-US" sz="4000" dirty="0" smtClean="0">
              <a:solidFill>
                <a:srgbClr val="00CC00"/>
              </a:solidFill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4000" b="1" dirty="0" smtClean="0">
              <a:solidFill>
                <a:srgbClr val="002060"/>
              </a:solidFill>
              <a:cs typeface="+mj-cs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 smtClean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57250" y="1071563"/>
            <a:ext cx="7686675" cy="4197350"/>
          </a:xfrm>
        </p:spPr>
        <p:txBody>
          <a:bodyPr>
            <a:normAutofit/>
          </a:bodyPr>
          <a:lstStyle/>
          <a:p>
            <a:pPr marL="742950" indent="-742950">
              <a:buNone/>
              <a:defRPr/>
            </a:pP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  <a:cs typeface="AGA Dimnah Regular" pitchFamily="2" charset="-78"/>
              </a:rPr>
              <a:t>2</a:t>
            </a:r>
            <a:r>
              <a:rPr lang="ar-SA" sz="4000" b="1" dirty="0" smtClean="0">
                <a:solidFill>
                  <a:srgbClr val="002060"/>
                </a:solidFill>
                <a:cs typeface="+mj-cs"/>
              </a:rPr>
              <a:t>/</a:t>
            </a:r>
            <a:r>
              <a:rPr lang="ar-EG" sz="4000" b="1" dirty="0" smtClean="0"/>
              <a:t> اقتصاديات التربية </a:t>
            </a:r>
            <a:r>
              <a:rPr lang="ar-SA" sz="4000" b="1" dirty="0" smtClean="0"/>
              <a:t>:</a:t>
            </a:r>
            <a:endParaRPr lang="ar-EG" sz="4000" b="1" dirty="0" smtClean="0"/>
          </a:p>
          <a:p>
            <a:pPr marL="742950" indent="-742950">
              <a:buNone/>
              <a:defRPr/>
            </a:pPr>
            <a:r>
              <a:rPr lang="ar-SA" sz="4000" b="1" dirty="0" smtClean="0"/>
              <a:t> </a:t>
            </a:r>
            <a:r>
              <a:rPr lang="ar-EG" sz="4000" b="1" dirty="0" smtClean="0">
                <a:solidFill>
                  <a:srgbClr val="00CC00"/>
                </a:solidFill>
              </a:rPr>
              <a:t>يناول فيها العائد الاقتصادي للتربية ،دراسة تمويل التربية ,دراسة الكفاءة الداخلية والخارجية ،والتخطيط للتعليم في ضوء حاجات سوق العمل .</a:t>
            </a:r>
            <a:endParaRPr lang="en-US" sz="4000" b="1" dirty="0" smtClean="0">
              <a:solidFill>
                <a:srgbClr val="00CC00"/>
              </a:solidFill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sz="4000" b="1" dirty="0" smtClean="0">
              <a:solidFill>
                <a:srgbClr val="002060"/>
              </a:solidFill>
              <a:cs typeface="+mj-cs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 smtClean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57224" y="1142984"/>
            <a:ext cx="7686675" cy="4197350"/>
          </a:xfrm>
        </p:spPr>
        <p:txBody>
          <a:bodyPr>
            <a:normAutofit lnSpcReduction="10000"/>
          </a:bodyPr>
          <a:lstStyle/>
          <a:p>
            <a:pPr marL="742950" indent="-742950">
              <a:buNone/>
              <a:defRPr/>
            </a:pPr>
            <a:r>
              <a:rPr lang="ar-EG" b="1" dirty="0" smtClean="0">
                <a:solidFill>
                  <a:schemeClr val="accent4">
                    <a:lumMod val="50000"/>
                  </a:schemeClr>
                </a:solidFill>
                <a:cs typeface="AGA Dimnah Regular" pitchFamily="2" charset="-78"/>
              </a:rPr>
              <a:t>3/</a:t>
            </a:r>
            <a:r>
              <a:rPr lang="ar-SA" sz="4000" b="1" dirty="0" err="1" smtClean="0"/>
              <a:t>المناه</a:t>
            </a:r>
            <a:r>
              <a:rPr lang="ar-EG" sz="4000" b="1" dirty="0" smtClean="0"/>
              <a:t>ج الدراسية </a:t>
            </a:r>
          </a:p>
          <a:p>
            <a:pPr marL="742950" indent="-742950">
              <a:buNone/>
              <a:defRPr/>
            </a:pPr>
            <a:r>
              <a:rPr lang="ar-SA" sz="4000" b="1" dirty="0" smtClean="0"/>
              <a:t>  </a:t>
            </a:r>
            <a:r>
              <a:rPr lang="ar-SA" sz="4000" b="1" dirty="0" smtClean="0">
                <a:solidFill>
                  <a:srgbClr val="00CC00"/>
                </a:solidFill>
              </a:rPr>
              <a:t>وينصب اهتمام الباحثون هنا على </a:t>
            </a:r>
            <a:r>
              <a:rPr lang="ar-SA" sz="4000" b="1" dirty="0" err="1" smtClean="0">
                <a:solidFill>
                  <a:srgbClr val="00CC00"/>
                </a:solidFill>
              </a:rPr>
              <a:t>ال</a:t>
            </a:r>
            <a:r>
              <a:rPr lang="ar-EG" sz="4000" b="1" dirty="0" smtClean="0">
                <a:solidFill>
                  <a:srgbClr val="00CC00"/>
                </a:solidFill>
              </a:rPr>
              <a:t>أ</a:t>
            </a:r>
            <a:r>
              <a:rPr lang="ar-SA" sz="4000" b="1" dirty="0" smtClean="0">
                <a:solidFill>
                  <a:srgbClr val="00CC00"/>
                </a:solidFill>
              </a:rPr>
              <a:t>هداف التربوي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التعليمي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والتدريسي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ووضع المقررات وتطو</a:t>
            </a:r>
            <a:r>
              <a:rPr lang="ar-EG" sz="4000" b="1" dirty="0" smtClean="0">
                <a:solidFill>
                  <a:srgbClr val="00CC00"/>
                </a:solidFill>
              </a:rPr>
              <a:t>ير</a:t>
            </a:r>
            <a:r>
              <a:rPr lang="ar-SA" sz="4000" b="1" dirty="0" smtClean="0">
                <a:solidFill>
                  <a:srgbClr val="00CC00"/>
                </a:solidFill>
              </a:rPr>
              <a:t>ها وتخطيط </a:t>
            </a:r>
            <a:r>
              <a:rPr lang="ar-SA" sz="4000" b="1" dirty="0" err="1" smtClean="0">
                <a:solidFill>
                  <a:srgbClr val="00CC00"/>
                </a:solidFill>
              </a:rPr>
              <a:t>ال</a:t>
            </a:r>
            <a:r>
              <a:rPr lang="ar-EG" sz="4000" b="1" dirty="0" smtClean="0">
                <a:solidFill>
                  <a:srgbClr val="00CC00"/>
                </a:solidFill>
              </a:rPr>
              <a:t>أ</a:t>
            </a:r>
            <a:r>
              <a:rPr lang="ar-SA" sz="4000" b="1" dirty="0" smtClean="0">
                <a:solidFill>
                  <a:srgbClr val="00CC00"/>
                </a:solidFill>
              </a:rPr>
              <a:t>نشطه الصفي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وغير الصفي</a:t>
            </a:r>
            <a:r>
              <a:rPr lang="ar-EG" sz="4000" b="1" dirty="0" smtClean="0">
                <a:solidFill>
                  <a:srgbClr val="00CC00"/>
                </a:solidFill>
              </a:rPr>
              <a:t>ة</a:t>
            </a:r>
            <a:r>
              <a:rPr lang="ar-SA" sz="4000" b="1" dirty="0" smtClean="0">
                <a:solidFill>
                  <a:srgbClr val="00CC00"/>
                </a:solidFill>
              </a:rPr>
              <a:t> وتنفيذها  وتقويمها وتطوير طرق التدريس وأساليب التعلم</a:t>
            </a:r>
            <a:r>
              <a:rPr lang="ar-EG" sz="4000" b="1" dirty="0" smtClean="0">
                <a:solidFill>
                  <a:srgbClr val="00CC00"/>
                </a:solidFill>
              </a:rPr>
              <a:t>م </a:t>
            </a:r>
            <a:r>
              <a:rPr lang="ar-SA" sz="4000" b="1" dirty="0" smtClean="0">
                <a:solidFill>
                  <a:srgbClr val="00CC00"/>
                </a:solidFill>
              </a:rPr>
              <a:t>ووسائله وكذلك أساليب التقويم ووسائله </a:t>
            </a: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 smtClean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57224" y="1142984"/>
            <a:ext cx="7686675" cy="4197350"/>
          </a:xfrm>
        </p:spPr>
        <p:txBody>
          <a:bodyPr>
            <a:normAutofit/>
          </a:bodyPr>
          <a:lstStyle/>
          <a:p>
            <a:pPr marL="742950" indent="-742950">
              <a:buNone/>
              <a:defRPr/>
            </a:pPr>
            <a:r>
              <a:rPr lang="ar-EG" sz="4000" b="1" dirty="0" smtClean="0"/>
              <a:t>نظم التربية وإدارتها </a:t>
            </a:r>
          </a:p>
          <a:p>
            <a:pPr marL="742950" indent="-742950">
              <a:buNone/>
              <a:defRPr/>
            </a:pPr>
            <a:r>
              <a:rPr lang="ar-EG" sz="4000" b="1" dirty="0" smtClean="0">
                <a:solidFill>
                  <a:srgbClr val="00CC00"/>
                </a:solidFill>
              </a:rPr>
              <a:t>يتناول عمليات تنظيم وتنسيق الموئسات التربوية على اختلاف أشكالها وأنواعها ودراسة أفضل أساليب الإدارة والتنظيم </a:t>
            </a:r>
            <a:endParaRPr lang="ar-SA" sz="4000" b="1" dirty="0" smtClean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عنصر نائب للمحتوى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85728"/>
            <a:ext cx="4041775" cy="3951288"/>
          </a:xfrm>
          <a:prstGeom prst="rect">
            <a:avLst/>
          </a:prstGeom>
        </p:spPr>
      </p:pic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3214678" y="571480"/>
            <a:ext cx="5329247" cy="5643602"/>
          </a:xfrm>
        </p:spPr>
        <p:txBody>
          <a:bodyPr>
            <a:normAutofit lnSpcReduction="10000"/>
          </a:bodyPr>
          <a:lstStyle/>
          <a:p>
            <a:pPr marL="742950" indent="-742950">
              <a:buNone/>
              <a:defRPr/>
            </a:pPr>
            <a:endParaRPr lang="ar-SA" sz="4000" b="1" dirty="0" smtClean="0">
              <a:solidFill>
                <a:srgbClr val="002060"/>
              </a:solidFill>
              <a:cs typeface="+mj-cs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 smtClean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4000" b="1" dirty="0" smtClean="0"/>
              <a:t>المعلم والتلميذ:</a:t>
            </a:r>
          </a:p>
          <a:p>
            <a:pPr marL="742950" indent="-742950" fontAlgn="auto">
              <a:spcAft>
                <a:spcPts val="0"/>
              </a:spcAft>
              <a:buNone/>
              <a:defRPr/>
            </a:pPr>
            <a:r>
              <a:rPr lang="ar-EG" sz="4000" b="1" dirty="0" smtClean="0">
                <a:solidFill>
                  <a:srgbClr val="00CC00"/>
                </a:solidFill>
              </a:rPr>
              <a:t>يتناول برمج إعداد المعلم</a:t>
            </a:r>
          </a:p>
          <a:p>
            <a:pPr marL="742950" indent="-742950" fontAlgn="auto">
              <a:spcAft>
                <a:spcPts val="0"/>
              </a:spcAft>
              <a:buNone/>
              <a:defRPr/>
            </a:pPr>
            <a:r>
              <a:rPr lang="ar-EG" sz="4000" b="1" dirty="0" smtClean="0">
                <a:solidFill>
                  <a:srgbClr val="00CC00"/>
                </a:solidFill>
              </a:rPr>
              <a:t>وتدريبه والعوامل المسولة عن وجود المعلم الجيد  </a:t>
            </a:r>
          </a:p>
          <a:p>
            <a:pPr marL="742950" indent="-742950" fontAlgn="auto">
              <a:spcAft>
                <a:spcPts val="0"/>
              </a:spcAft>
              <a:buNone/>
              <a:defRPr/>
            </a:pPr>
            <a:r>
              <a:rPr lang="ar-EG" sz="4000" b="1" dirty="0" smtClean="0">
                <a:solidFill>
                  <a:srgbClr val="00CC00"/>
                </a:solidFill>
              </a:rPr>
              <a:t>وكذا التلميذ من حيث خصائصه المختلفة وجوانب نموه ومشكلاته </a:t>
            </a:r>
            <a:endParaRPr lang="ar-SA" sz="4000" b="1" dirty="0" smtClean="0">
              <a:solidFill>
                <a:srgbClr val="00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EG" dirty="0" smtClean="0"/>
              <a:t>المحاضرة رقم (1)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600" dirty="0" smtClean="0">
                <a:solidFill>
                  <a:srgbClr val="00B050"/>
                </a:solidFill>
              </a:rPr>
              <a:t>الكتاب مبادئ البحث التربوي </a:t>
            </a:r>
          </a:p>
          <a:p>
            <a:r>
              <a:rPr lang="ar-EG" sz="3600" dirty="0" smtClean="0">
                <a:solidFill>
                  <a:srgbClr val="00B050"/>
                </a:solidFill>
              </a:rPr>
              <a:t>الكاتب :د.</a:t>
            </a:r>
            <a:r>
              <a:rPr lang="ar-SA" sz="3600" dirty="0" smtClean="0">
                <a:solidFill>
                  <a:srgbClr val="00B050"/>
                </a:solidFill>
              </a:rPr>
              <a:t> </a:t>
            </a:r>
            <a:r>
              <a:rPr lang="ar-EG" sz="3600" dirty="0" smtClean="0">
                <a:solidFill>
                  <a:srgbClr val="00B050"/>
                </a:solidFill>
              </a:rPr>
              <a:t>صبحية عبد الحميد الشافعي</a:t>
            </a:r>
          </a:p>
          <a:p>
            <a:pPr>
              <a:buNone/>
            </a:pPr>
            <a:r>
              <a:rPr lang="ar-EG" sz="3600" dirty="0" smtClean="0">
                <a:solidFill>
                  <a:srgbClr val="00B050"/>
                </a:solidFill>
              </a:rPr>
              <a:t>            د.أماني عوض عثمان  </a:t>
            </a:r>
          </a:p>
          <a:p>
            <a:pPr algn="ctr"/>
            <a:r>
              <a:rPr lang="ar-EG" sz="3600" dirty="0" smtClean="0">
                <a:solidFill>
                  <a:srgbClr val="00B050"/>
                </a:solidFill>
              </a:rPr>
              <a:t>2012م </a:t>
            </a:r>
          </a:p>
          <a:p>
            <a:pPr algn="ctr"/>
            <a:r>
              <a:rPr lang="ar-EG" sz="3600" dirty="0" smtClean="0">
                <a:solidFill>
                  <a:srgbClr val="00B050"/>
                </a:solidFill>
              </a:rPr>
              <a:t>مكتبة الرشد </a:t>
            </a:r>
            <a:endParaRPr lang="en-US" sz="3600" dirty="0" smtClean="0">
              <a:solidFill>
                <a:srgbClr val="00B050"/>
              </a:solidFill>
            </a:endParaRPr>
          </a:p>
          <a:p>
            <a:pPr algn="ctr"/>
            <a:r>
              <a:rPr lang="ar-SA" sz="3600" dirty="0" smtClean="0">
                <a:solidFill>
                  <a:srgbClr val="00B050"/>
                </a:solidFill>
              </a:rPr>
              <a:t>اعداد : د. رشا هاشم عبد الحميد</a:t>
            </a:r>
            <a:endParaRPr lang="ar-EG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857250" y="1071563"/>
            <a:ext cx="7686675" cy="4197350"/>
          </a:xfrm>
        </p:spPr>
        <p:txBody>
          <a:bodyPr>
            <a:normAutofit/>
          </a:bodyPr>
          <a:lstStyle/>
          <a:p>
            <a:pPr marL="742950" indent="-742950">
              <a:buNone/>
              <a:defRPr/>
            </a:pPr>
            <a:endParaRPr lang="ar-SA" sz="4000" b="1" dirty="0" smtClean="0">
              <a:solidFill>
                <a:srgbClr val="002060"/>
              </a:solidFill>
              <a:cs typeface="+mj-cs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 smtClean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b="1" dirty="0">
              <a:solidFill>
                <a:schemeClr val="accent4">
                  <a:lumMod val="50000"/>
                </a:schemeClr>
              </a:solidFill>
              <a:cs typeface="AGA Dimnah Regula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1000108"/>
            <a:ext cx="692948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Bef>
                <a:spcPct val="20000"/>
              </a:spcBef>
              <a:defRPr/>
            </a:pPr>
            <a:r>
              <a:rPr lang="ar-EG" sz="4000" b="1" dirty="0" smtClean="0"/>
              <a:t>نظم التعليم من منظور مقارن</a:t>
            </a:r>
            <a:r>
              <a:rPr lang="ar-EG" sz="4000" b="1" dirty="0" smtClean="0">
                <a:solidFill>
                  <a:srgbClr val="00CC00"/>
                </a:solidFill>
              </a:rPr>
              <a:t>:</a:t>
            </a:r>
          </a:p>
          <a:p>
            <a:pPr marL="742950" indent="-742950">
              <a:spcBef>
                <a:spcPct val="20000"/>
              </a:spcBef>
              <a:defRPr/>
            </a:pPr>
            <a:r>
              <a:rPr lang="ar-EG" sz="4000" b="1" dirty="0" smtClean="0">
                <a:solidFill>
                  <a:srgbClr val="00CC00"/>
                </a:solidFill>
              </a:rPr>
              <a:t>يتناول دراسة نظام التعليم في البلد ألام ويقارنها بتنظيماتها في البلدان الأخرى لمعرفة الحلول والمقترحات  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05838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تتناول هذه المحاضرة</a:t>
            </a:r>
            <a:endParaRPr lang="ar-SA" dirty="0"/>
          </a:p>
        </p:txBody>
      </p:sp>
      <p:pic>
        <p:nvPicPr>
          <p:cNvPr id="4" name="Content Placeholder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8722895" cy="5357826"/>
          </a:xfrm>
        </p:spPr>
      </p:pic>
      <p:sp>
        <p:nvSpPr>
          <p:cNvPr id="5" name="TextBox 4"/>
          <p:cNvSpPr txBox="1"/>
          <p:nvPr/>
        </p:nvSpPr>
        <p:spPr>
          <a:xfrm>
            <a:off x="3286116" y="692696"/>
            <a:ext cx="5810959" cy="86485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EG" sz="6600" b="1" dirty="0" smtClean="0">
              <a:solidFill>
                <a:schemeClr val="tx2">
                  <a:lumMod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DilleniaUPC" pitchFamily="18" charset="-34"/>
              <a:cs typeface="DecoType Naskh Variants" pitchFamily="2" charset="-78"/>
            </a:endParaRPr>
          </a:p>
          <a:p>
            <a:pPr algn="ctr"/>
            <a:r>
              <a:rPr lang="ar-SA" sz="6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DilleniaUPC" pitchFamily="18" charset="-34"/>
                <a:cs typeface="DecoType Naskh Variants" pitchFamily="2" charset="-78"/>
              </a:rPr>
              <a:t>مفهوم البحث التربوي</a:t>
            </a:r>
          </a:p>
          <a:p>
            <a:pPr algn="ctr"/>
            <a:r>
              <a:rPr lang="ar-SA" sz="6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DilleniaUPC" pitchFamily="18" charset="-34"/>
                <a:cs typeface="DecoType Naskh Variants" pitchFamily="2" charset="-78"/>
              </a:rPr>
              <a:t>أهداف البحث التربوي</a:t>
            </a:r>
          </a:p>
          <a:p>
            <a:pPr algn="ctr"/>
            <a:r>
              <a:rPr lang="ar-SA" sz="6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DilleniaUPC" pitchFamily="18" charset="-34"/>
                <a:cs typeface="DecoType Naskh Variants" pitchFamily="2" charset="-78"/>
              </a:rPr>
              <a:t>أهمية البحث التربوي</a:t>
            </a:r>
          </a:p>
          <a:p>
            <a:pPr algn="ctr"/>
            <a:r>
              <a:rPr lang="ar-SA" sz="6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DilleniaUPC" pitchFamily="18" charset="-34"/>
                <a:cs typeface="DecoType Naskh Variants" pitchFamily="2" charset="-78"/>
              </a:rPr>
              <a:t>خصائص البحث التربوي</a:t>
            </a:r>
          </a:p>
          <a:p>
            <a:pPr algn="ctr"/>
            <a:r>
              <a:rPr lang="ar-SA" sz="6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DilleniaUPC" pitchFamily="18" charset="-34"/>
                <a:cs typeface="DecoType Naskh Variants" pitchFamily="2" charset="-78"/>
              </a:rPr>
              <a:t>مجالات البحث التربوي</a:t>
            </a:r>
          </a:p>
          <a:p>
            <a:pPr algn="ctr"/>
            <a:endParaRPr lang="ar-SA" sz="8000" dirty="0" smtClean="0">
              <a:solidFill>
                <a:schemeClr val="tx2">
                  <a:lumMod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DilleniaUPC" pitchFamily="18" charset="-34"/>
              <a:cs typeface="DecoType Naskh Variants" pitchFamily="2" charset="-78"/>
            </a:endParaRPr>
          </a:p>
          <a:p>
            <a:pPr algn="ctr"/>
            <a:endParaRPr lang="ar-SA" sz="8000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  <a:latin typeface="DilleniaUPC" pitchFamily="18" charset="-34"/>
              <a:cs typeface="DecoType Naskh Variants" pitchFamily="2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47391" y="0"/>
            <a:ext cx="1847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عنوان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76350"/>
          </a:xfrm>
        </p:spPr>
        <p:txBody>
          <a:bodyPr/>
          <a:lstStyle/>
          <a:p>
            <a:pPr eaLnBrk="1" hangingPunct="1"/>
            <a:r>
              <a:rPr lang="ar-SA" sz="5400" b="1" smtClean="0"/>
              <a:t>المقصود بالبحث العلمي</a:t>
            </a:r>
          </a:p>
        </p:txBody>
      </p:sp>
      <p:sp>
        <p:nvSpPr>
          <p:cNvPr id="512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ar-SA" sz="4400" b="1" u="sng" dirty="0" smtClean="0">
                <a:solidFill>
                  <a:schemeClr val="tx2"/>
                </a:solidFill>
                <a:cs typeface="DecoType Naskh" pitchFamily="2" charset="-78"/>
              </a:rPr>
              <a:t>البحث </a:t>
            </a:r>
            <a:r>
              <a:rPr lang="ar-SA" sz="4400" b="1" dirty="0" smtClean="0">
                <a:solidFill>
                  <a:schemeClr val="tx2"/>
                </a:solidFill>
                <a:cs typeface="DecoType Naskh" pitchFamily="2" charset="-78"/>
              </a:rPr>
              <a:t>:-</a:t>
            </a:r>
            <a:r>
              <a:rPr lang="ar-SA" sz="4400" b="1" dirty="0" smtClean="0"/>
              <a:t> لغةً مصدر الفعل الماضي (بحث) ومعناه اكتشف ، سأل، تتبع،تحرى، تقصى،حاول، </a:t>
            </a:r>
            <a:r>
              <a:rPr lang="ar-SA" sz="4400" b="1" smtClean="0"/>
              <a:t>طلب..</a:t>
            </a:r>
            <a:endParaRPr lang="ar-SA" sz="44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mages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5435"/>
          <a:stretch>
            <a:fillRect/>
          </a:stretch>
        </p:blipFill>
        <p:spPr>
          <a:xfrm>
            <a:off x="785786" y="357166"/>
            <a:ext cx="7364295" cy="6215082"/>
          </a:xfrm>
          <a:prstGeom prst="rect">
            <a:avLst/>
          </a:prstGeom>
        </p:spPr>
      </p:pic>
      <p:sp>
        <p:nvSpPr>
          <p:cNvPr id="3" name="Down Arrow Callout 2"/>
          <p:cNvSpPr/>
          <p:nvPr/>
        </p:nvSpPr>
        <p:spPr>
          <a:xfrm>
            <a:off x="4000496" y="71414"/>
            <a:ext cx="4929222" cy="1428760"/>
          </a:xfrm>
          <a:prstGeom prst="downArrowCallout">
            <a:avLst>
              <a:gd name="adj1" fmla="val 24077"/>
              <a:gd name="adj2" fmla="val 14041"/>
              <a:gd name="adj3" fmla="val 25000"/>
              <a:gd name="adj4" fmla="val 64977"/>
            </a:avLst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مفهوم البحث</a:t>
            </a:r>
            <a:endParaRPr lang="ar-SA" sz="4800" b="1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57620" y="1142984"/>
            <a:ext cx="5286380" cy="5715016"/>
          </a:xfrm>
          <a:prstGeom prst="round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 sz="4800" b="1" dirty="0" smtClean="0">
              <a:solidFill>
                <a:srgbClr val="002060"/>
              </a:solidFill>
            </a:endParaRPr>
          </a:p>
          <a:p>
            <a:pPr algn="ctr"/>
            <a:r>
              <a:rPr lang="ar-SA" sz="4800" b="1" dirty="0" smtClean="0">
                <a:solidFill>
                  <a:srgbClr val="002060"/>
                </a:solidFill>
              </a:rPr>
              <a:t>عملية منظمة تهدف إلى التوصل </a:t>
            </a:r>
            <a:r>
              <a:rPr lang="ar-EG" sz="4800" b="1" dirty="0" smtClean="0">
                <a:solidFill>
                  <a:srgbClr val="002060"/>
                </a:solidFill>
              </a:rPr>
              <a:t>إلى إجابات أو </a:t>
            </a:r>
            <a:r>
              <a:rPr lang="ar-SA" sz="4800" b="1" dirty="0" smtClean="0">
                <a:solidFill>
                  <a:srgbClr val="002060"/>
                </a:solidFill>
              </a:rPr>
              <a:t>حلول </a:t>
            </a:r>
            <a:r>
              <a:rPr lang="ar-EG" sz="4800" b="1" dirty="0" smtClean="0">
                <a:solidFill>
                  <a:srgbClr val="002060"/>
                </a:solidFill>
              </a:rPr>
              <a:t>للأسئلة التي تواجه الإفراد والجماعات في مختلف حياتهم</a:t>
            </a:r>
            <a:endParaRPr lang="ar-SA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651760"/>
            <a:ext cx="4723474" cy="39205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411807"/>
          </a:xfrm>
        </p:spPr>
        <p:txBody>
          <a:bodyPr/>
          <a:lstStyle/>
          <a:p>
            <a:r>
              <a:rPr lang="ar-EG" dirty="0" smtClean="0">
                <a:solidFill>
                  <a:srgbClr val="002060"/>
                </a:solidFill>
              </a:rPr>
              <a:t>تقصى أو فحص دقيق لاكتشاف معلومة جديدة ونمو المعرفة الحالية والتحقق منها </a:t>
            </a:r>
            <a:endParaRPr lang="ar-E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كتاب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0438"/>
            <a:ext cx="4757764" cy="335756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>
                <a:solidFill>
                  <a:srgbClr val="FF0066"/>
                </a:solidFill>
              </a:rPr>
              <a:t>نشاط علمي منظم يقوم </a:t>
            </a:r>
            <a:r>
              <a:rPr lang="ar-EG" dirty="0" err="1" smtClean="0">
                <a:solidFill>
                  <a:srgbClr val="FF0066"/>
                </a:solidFill>
              </a:rPr>
              <a:t>به</a:t>
            </a:r>
            <a:r>
              <a:rPr lang="ar-EG" dirty="0" smtClean="0">
                <a:solidFill>
                  <a:srgbClr val="FF0066"/>
                </a:solidFill>
              </a:rPr>
              <a:t> الباحث أو مجموعة من الباحثين بقصد تقصي الحقائق بشان مشكلة معينة تسمى (موضوع البحث) بإتباع منهجية معينة تسمى(منهج البحث)بغية الوصول إلى حلول ملائمة والى نتائج صالحة للتعميم على المشكلات</a:t>
            </a:r>
          </a:p>
          <a:p>
            <a:r>
              <a:rPr lang="ar-EG" dirty="0" smtClean="0">
                <a:solidFill>
                  <a:srgbClr val="7030A0"/>
                </a:solidFill>
              </a:rPr>
              <a:t>محاولة دقيقة ناقدة للتوصل إلى                             حلول للمشكلات التي تؤرق                                الإنسان وتحيره</a:t>
            </a:r>
            <a:endParaRPr lang="ar-EG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البحث العلمي </a:t>
            </a:r>
            <a:endParaRPr lang="ar-E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85728"/>
          <a:ext cx="8186766" cy="5840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ar-SA" b="1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PT Bold Heading" pitchFamily="2" charset="-78"/>
              </a:rPr>
              <a:t>أهداف البحث التربوي</a:t>
            </a:r>
            <a:r>
              <a:rPr lang="ar-EG" dirty="0" smtClean="0">
                <a:solidFill>
                  <a:srgbClr val="00B050"/>
                </a:solidFill>
              </a:rPr>
              <a:t/>
            </a:r>
            <a:br>
              <a:rPr lang="ar-EG" dirty="0" smtClean="0">
                <a:solidFill>
                  <a:srgbClr val="00B050"/>
                </a:solidFill>
              </a:rPr>
            </a:br>
            <a:endParaRPr lang="ar-EG" dirty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2347</TotalTime>
  <Words>792</Words>
  <Application>Microsoft Office PowerPoint</Application>
  <PresentationFormat>عرض على الشاشة (3:4)‏</PresentationFormat>
  <Paragraphs>98</Paragraphs>
  <Slides>20</Slides>
  <Notes>13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20</vt:i4>
      </vt:variant>
    </vt:vector>
  </HeadingPairs>
  <TitlesOfParts>
    <vt:vector size="23" baseType="lpstr">
      <vt:lpstr>سمة Office</vt:lpstr>
      <vt:lpstr>2_سمة Office</vt:lpstr>
      <vt:lpstr>3_سمة Office</vt:lpstr>
      <vt:lpstr>عرض تقديمي في PowerPoint</vt:lpstr>
      <vt:lpstr>المحاضرة رقم (1) </vt:lpstr>
      <vt:lpstr>تتناول هذه المحاضرة</vt:lpstr>
      <vt:lpstr>المقصود بالبحث العلمي</vt:lpstr>
      <vt:lpstr>عرض تقديمي في PowerPoint</vt:lpstr>
      <vt:lpstr>عرض تقديمي في PowerPoint</vt:lpstr>
      <vt:lpstr>البحث العلمي </vt:lpstr>
      <vt:lpstr>عرض تقديمي في PowerPoint</vt:lpstr>
      <vt:lpstr>أهداف البحث التربوي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 تكوني معلمة ناجحه في التربية العملية</dc:title>
  <dc:creator>hp</dc:creator>
  <cp:lastModifiedBy>hp</cp:lastModifiedBy>
  <cp:revision>143</cp:revision>
  <dcterms:created xsi:type="dcterms:W3CDTF">2012-02-05T04:02:16Z</dcterms:created>
  <dcterms:modified xsi:type="dcterms:W3CDTF">2014-03-02T07:45:46Z</dcterms:modified>
</cp:coreProperties>
</file>