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91" r:id="rId7"/>
    <p:sldId id="261" r:id="rId8"/>
    <p:sldId id="262" r:id="rId9"/>
    <p:sldId id="263" r:id="rId10"/>
    <p:sldId id="264" r:id="rId11"/>
    <p:sldId id="265" r:id="rId12"/>
    <p:sldId id="267" r:id="rId13"/>
    <p:sldId id="268" r:id="rId14"/>
    <p:sldId id="269" r:id="rId15"/>
    <p:sldId id="266"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0" r:id="rId30"/>
    <p:sldId id="283" r:id="rId31"/>
    <p:sldId id="284" r:id="rId32"/>
    <p:sldId id="285" r:id="rId33"/>
    <p:sldId id="286" r:id="rId34"/>
    <p:sldId id="287" r:id="rId35"/>
    <p:sldId id="288" r:id="rId36"/>
    <p:sldId id="289"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057652493"/>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46349282"/>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761153326"/>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59573520"/>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249715055"/>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09084525"/>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23/04/36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977103474"/>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23/04/36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408527449"/>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23/04/36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45993796"/>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391326932"/>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18258657"/>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23/04/36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7039794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split orient="vert"/>
        <p:sndAc>
          <p:stSnd>
            <p:snd r:embed="rId13" name="chimes.wav"/>
          </p:stSnd>
        </p:sndAc>
      </p:transition>
    </mc:Choice>
    <mc:Fallback>
      <p:transition spd="slow">
        <p:split orient="vert"/>
        <p:sndAc>
          <p:stSnd>
            <p:snd r:embed="rId13" name="chimes.wav"/>
          </p:stSnd>
        </p:sndAc>
      </p:transition>
    </mc:Fallback>
  </mc:AlternateConten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6000" dirty="0" smtClean="0">
                <a:solidFill>
                  <a:schemeClr val="accent2"/>
                </a:solidFill>
              </a:rPr>
              <a:t>جودة مهارات الاتصال </a:t>
            </a:r>
            <a:endParaRPr lang="ar-SA" sz="6000" dirty="0">
              <a:solidFill>
                <a:schemeClr val="accent2"/>
              </a:solidFill>
            </a:endParaRPr>
          </a:p>
        </p:txBody>
      </p:sp>
      <p:sp>
        <p:nvSpPr>
          <p:cNvPr id="3" name="عنوان فرعي 2"/>
          <p:cNvSpPr>
            <a:spLocks noGrp="1"/>
          </p:cNvSpPr>
          <p:nvPr>
            <p:ph type="subTitle" idx="1"/>
          </p:nvPr>
        </p:nvSpPr>
        <p:spPr/>
        <p:txBody>
          <a:bodyPr>
            <a:normAutofit/>
          </a:bodyPr>
          <a:lstStyle/>
          <a:p>
            <a:r>
              <a:rPr lang="ar-SA" sz="4000" dirty="0" smtClean="0">
                <a:solidFill>
                  <a:schemeClr val="accent1"/>
                </a:solidFill>
              </a:rPr>
              <a:t>وكيفية التأثير في الآخرين</a:t>
            </a:r>
          </a:p>
          <a:p>
            <a:r>
              <a:rPr lang="ar-SA" sz="4000" dirty="0" smtClean="0">
                <a:solidFill>
                  <a:schemeClr val="accent1"/>
                </a:solidFill>
              </a:rPr>
              <a:t>اعداد </a:t>
            </a:r>
            <a:r>
              <a:rPr lang="ar-SA" sz="4000" dirty="0" smtClean="0">
                <a:solidFill>
                  <a:schemeClr val="accent1"/>
                </a:solidFill>
              </a:rPr>
              <a:t>: د ماجدة حسام الدين</a:t>
            </a:r>
          </a:p>
          <a:p>
            <a:endParaRPr lang="ar-SA" sz="4000" dirty="0">
              <a:solidFill>
                <a:schemeClr val="accent1"/>
              </a:solidFill>
            </a:endParaRPr>
          </a:p>
        </p:txBody>
      </p:sp>
      <p:pic>
        <p:nvPicPr>
          <p:cNvPr id="1026" name="Picture 2" descr="C:\Users\MAx\Pictures\Sample Pictur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404664"/>
            <a:ext cx="66247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615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إذا نجح اتصالك نجح عملك</a:t>
            </a:r>
            <a:endParaRPr lang="ar-SA" dirty="0">
              <a:solidFill>
                <a:schemeClr val="accent2"/>
              </a:solidFill>
            </a:endParaRPr>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1150" y="1920081"/>
            <a:ext cx="5981700" cy="3886200"/>
          </a:xfrm>
        </p:spPr>
      </p:pic>
    </p:spTree>
    <p:extLst>
      <p:ext uri="{BB962C8B-B14F-4D97-AF65-F5344CB8AC3E}">
        <p14:creationId xmlns:p14="http://schemas.microsoft.com/office/powerpoint/2010/main" val="24148310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solidFill>
                  <a:schemeClr val="accent2"/>
                </a:solidFill>
              </a:rPr>
              <a:t>خصائص الرسالة الاتصالية الناجحة</a:t>
            </a:r>
            <a:br>
              <a:rPr lang="ar-SA" dirty="0">
                <a:solidFill>
                  <a:schemeClr val="accent2"/>
                </a:solidFill>
              </a:rPr>
            </a:br>
            <a:endParaRPr lang="ar-SA" dirty="0">
              <a:solidFill>
                <a:schemeClr val="accent2"/>
              </a:solidFill>
            </a:endParaRPr>
          </a:p>
        </p:txBody>
      </p:sp>
      <p:sp>
        <p:nvSpPr>
          <p:cNvPr id="3" name="عنصر نائب للمحتوى 2"/>
          <p:cNvSpPr>
            <a:spLocks noGrp="1"/>
          </p:cNvSpPr>
          <p:nvPr>
            <p:ph idx="1"/>
          </p:nvPr>
        </p:nvSpPr>
        <p:spPr/>
        <p:txBody>
          <a:bodyPr>
            <a:noAutofit/>
          </a:bodyPr>
          <a:lstStyle/>
          <a:p>
            <a:r>
              <a:rPr lang="ar-SA" sz="2800" dirty="0" smtClean="0"/>
              <a:t>الرسالة </a:t>
            </a:r>
            <a:r>
              <a:rPr lang="ar-SA" sz="2800" dirty="0"/>
              <a:t>الاتصالية هي قلب عملية الاتصال وحلقة الوصل بين المرسل والمستقبل، فلا يمكن أن تتم عملية الاتصال بدونها، ولا بد من توفر بعض الخصائص في الرسالة الاتصالية حتى تكون ناجحة وهي:</a:t>
            </a:r>
          </a:p>
          <a:p>
            <a:endParaRPr lang="ar-SA" sz="2800" dirty="0"/>
          </a:p>
          <a:p>
            <a:r>
              <a:rPr lang="ar-SA" sz="2800" dirty="0"/>
              <a:t>1- </a:t>
            </a:r>
            <a:r>
              <a:rPr lang="ar-SA" sz="2800" dirty="0" smtClean="0"/>
              <a:t> أن تكون صريحة </a:t>
            </a:r>
            <a:r>
              <a:rPr lang="ar-SA" sz="2800" dirty="0"/>
              <a:t>غير متحيزة: بمعنى أنها لا لبس فيها ويجب أن </a:t>
            </a:r>
            <a:r>
              <a:rPr lang="ar-SA" sz="2800" dirty="0" smtClean="0"/>
              <a:t>تعبر عن  </a:t>
            </a:r>
            <a:r>
              <a:rPr lang="ar-SA" sz="2800" dirty="0"/>
              <a:t>الحقيقة حتى تنفذ إلى القلب والعقل، وتؤدي إلى </a:t>
            </a:r>
            <a:r>
              <a:rPr lang="ar-SA" sz="2800" dirty="0" smtClean="0"/>
              <a:t>تغيير </a:t>
            </a:r>
            <a:r>
              <a:rPr lang="ar-SA" sz="2800" dirty="0"/>
              <a:t>في معلومات واتجاهات المستقبل.</a:t>
            </a:r>
          </a:p>
          <a:p>
            <a:endParaRPr lang="ar-SA" sz="2800" dirty="0"/>
          </a:p>
          <a:p>
            <a:r>
              <a:rPr lang="ar-SA" sz="2800" dirty="0"/>
              <a:t>2- صحيحة </a:t>
            </a:r>
            <a:r>
              <a:rPr lang="ar-SA" sz="2800" dirty="0" err="1" smtClean="0"/>
              <a:t>أومنضبطة</a:t>
            </a:r>
            <a:r>
              <a:rPr lang="ar-SA" sz="2800" dirty="0" smtClean="0"/>
              <a:t>: </a:t>
            </a:r>
            <a:r>
              <a:rPr lang="ar-SA" sz="2800" dirty="0"/>
              <a:t>بمعنى سلامة لغة الرسالة الاتصالية وخلوها من الأخطاء النحوية أو الإملائية واختيار الكلمات </a:t>
            </a:r>
            <a:r>
              <a:rPr lang="ar-SA" sz="2800" dirty="0" smtClean="0"/>
              <a:t>الفصيحة ووضعها </a:t>
            </a:r>
            <a:r>
              <a:rPr lang="ar-SA" sz="2800" dirty="0"/>
              <a:t>في جمل </a:t>
            </a:r>
          </a:p>
          <a:p>
            <a:endParaRPr lang="ar-SA" sz="2800" dirty="0"/>
          </a:p>
          <a:p>
            <a:endParaRPr lang="ar-SA" sz="2800" dirty="0"/>
          </a:p>
          <a:p>
            <a:r>
              <a:rPr lang="ar-SA" sz="2800" dirty="0"/>
              <a:t> </a:t>
            </a:r>
          </a:p>
        </p:txBody>
      </p:sp>
    </p:spTree>
    <p:extLst>
      <p:ext uri="{BB962C8B-B14F-4D97-AF65-F5344CB8AC3E}">
        <p14:creationId xmlns:p14="http://schemas.microsoft.com/office/powerpoint/2010/main" val="28589192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تابع خصائص الرسالة الناجحة</a:t>
            </a:r>
            <a:endParaRPr lang="ar-SA" dirty="0">
              <a:solidFill>
                <a:schemeClr val="accent2"/>
              </a:solidFill>
            </a:endParaRPr>
          </a:p>
        </p:txBody>
      </p:sp>
      <p:sp>
        <p:nvSpPr>
          <p:cNvPr id="3" name="عنصر نائب للمحتوى 2"/>
          <p:cNvSpPr>
            <a:spLocks noGrp="1"/>
          </p:cNvSpPr>
          <p:nvPr>
            <p:ph idx="1"/>
          </p:nvPr>
        </p:nvSpPr>
        <p:spPr/>
        <p:txBody>
          <a:bodyPr>
            <a:normAutofit fontScale="85000" lnSpcReduction="10000"/>
          </a:bodyPr>
          <a:lstStyle/>
          <a:p>
            <a:r>
              <a:rPr lang="ar-SA" dirty="0"/>
              <a:t>3- واضحة أو جلية: يجب أن يكون معنى الرسالة الاتصالية واضحاً بحيث لا يكون هناك أدنى امكانية لسوء الفهم، وهذا يتطلب فحص كل كلمة وجملة وعبارة من عبارات الرسالة الاتصالية حتى تكون مفهومة لدى المستقبل.</a:t>
            </a:r>
          </a:p>
          <a:p>
            <a:endParaRPr lang="ar-SA" dirty="0"/>
          </a:p>
          <a:p>
            <a:r>
              <a:rPr lang="ar-SA" dirty="0"/>
              <a:t>4- تامة أو كاملة: يجب أن تعطي الرسالة الاتصالية معنى كاملا عن طريق تزويد المستقبل بمعلومات وفيرة تجيب عن جميع أسئلته وتوضح الهدف </a:t>
            </a:r>
            <a:r>
              <a:rPr lang="ar-SA" dirty="0" err="1"/>
              <a:t>الاتصالي</a:t>
            </a:r>
            <a:r>
              <a:rPr lang="ar-SA" dirty="0"/>
              <a:t>. وهذا يتطلب من المرسل أن يحلل جمهوره ويعرفهم حق المعرفة حتى يعوا قصده من الاتصال مباشرة، وكذلك يجب ألا يفترض بأن المستقبل يفهم رسالته من أول مرة فلا </a:t>
            </a:r>
            <a:r>
              <a:rPr lang="ar-SA" dirty="0" smtClean="0"/>
              <a:t>بأس </a:t>
            </a:r>
            <a:r>
              <a:rPr lang="ar-SA" dirty="0"/>
              <a:t>أن يكرر رسالته أكثر من مره حتى يعطي صورة كاملة عن هدفه من الاتصال.</a:t>
            </a:r>
          </a:p>
          <a:p>
            <a:endParaRPr lang="ar-SA" dirty="0"/>
          </a:p>
        </p:txBody>
      </p:sp>
    </p:spTree>
    <p:extLst>
      <p:ext uri="{BB962C8B-B14F-4D97-AF65-F5344CB8AC3E}">
        <p14:creationId xmlns:p14="http://schemas.microsoft.com/office/powerpoint/2010/main" val="29770786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الرسالة الناجحة</a:t>
            </a:r>
            <a:endParaRPr lang="ar-SA" dirty="0">
              <a:solidFill>
                <a:schemeClr val="accent2"/>
              </a:solidFill>
            </a:endParaRPr>
          </a:p>
        </p:txBody>
      </p:sp>
      <p:sp>
        <p:nvSpPr>
          <p:cNvPr id="3" name="عنصر نائب للمحتوى 2"/>
          <p:cNvSpPr>
            <a:spLocks noGrp="1"/>
          </p:cNvSpPr>
          <p:nvPr>
            <p:ph idx="1"/>
          </p:nvPr>
        </p:nvSpPr>
        <p:spPr/>
        <p:txBody>
          <a:bodyPr>
            <a:normAutofit fontScale="70000" lnSpcReduction="20000"/>
          </a:bodyPr>
          <a:lstStyle/>
          <a:p>
            <a:pPr>
              <a:lnSpc>
                <a:spcPct val="115000"/>
              </a:lnSpc>
              <a:spcAft>
                <a:spcPts val="1000"/>
              </a:spcAft>
            </a:pPr>
            <a:r>
              <a:rPr lang="ar-SA" dirty="0">
                <a:ea typeface="Calibri"/>
              </a:rPr>
              <a:t>5- موجزة أو مختصرة: على المرسل أن يوجز, ويكون الإيجاز بحذف المعلومات التي لا تسهم في تحقيق هدف الاتصال </a:t>
            </a:r>
            <a:r>
              <a:rPr lang="ar-SA" dirty="0" smtClean="0">
                <a:ea typeface="Calibri"/>
              </a:rPr>
              <a:t>ويتجنب </a:t>
            </a:r>
            <a:r>
              <a:rPr lang="ar-SA" dirty="0">
                <a:ea typeface="Calibri"/>
              </a:rPr>
              <a:t>الحشو الزائد.</a:t>
            </a:r>
            <a:endParaRPr lang="en-US" dirty="0">
              <a:ea typeface="Calibri"/>
              <a:cs typeface="Arial"/>
            </a:endParaRPr>
          </a:p>
          <a:p>
            <a:pPr>
              <a:lnSpc>
                <a:spcPct val="115000"/>
              </a:lnSpc>
              <a:spcAft>
                <a:spcPts val="1000"/>
              </a:spcAft>
            </a:pPr>
            <a:r>
              <a:rPr lang="ar-SA" dirty="0">
                <a:ea typeface="Calibri"/>
              </a:rPr>
              <a:t> </a:t>
            </a:r>
            <a:endParaRPr lang="en-US" dirty="0">
              <a:ea typeface="Calibri"/>
              <a:cs typeface="Arial"/>
            </a:endParaRPr>
          </a:p>
          <a:p>
            <a:pPr>
              <a:lnSpc>
                <a:spcPct val="115000"/>
              </a:lnSpc>
              <a:spcAft>
                <a:spcPts val="1000"/>
              </a:spcAft>
            </a:pPr>
            <a:r>
              <a:rPr lang="ar-SA" dirty="0">
                <a:ea typeface="Calibri"/>
              </a:rPr>
              <a:t>6- لطيفه أو دمثة: يجب على المرسل أن يستخدم الكلمات الطيبة واللطيفة التي تضفي جواً من الاحترام والتقدير والسرور والمحبة على جو </a:t>
            </a:r>
            <a:r>
              <a:rPr lang="ar-SA" dirty="0" smtClean="0">
                <a:ea typeface="Calibri"/>
              </a:rPr>
              <a:t>الاتصال مثل بارك الله فيكم جزاكم الله خيرا فضلا عن عبارات التحفيز مثل </a:t>
            </a:r>
            <a:r>
              <a:rPr lang="ar-SA" dirty="0" err="1" smtClean="0">
                <a:ea typeface="Calibri"/>
              </a:rPr>
              <a:t>برافو</a:t>
            </a:r>
            <a:r>
              <a:rPr lang="ar-SA" dirty="0" smtClean="0">
                <a:ea typeface="Calibri"/>
              </a:rPr>
              <a:t> </a:t>
            </a:r>
            <a:r>
              <a:rPr lang="ar-SA" dirty="0" err="1" smtClean="0">
                <a:ea typeface="Calibri"/>
              </a:rPr>
              <a:t>عليكي</a:t>
            </a:r>
            <a:r>
              <a:rPr lang="ar-SA" dirty="0" smtClean="0">
                <a:ea typeface="Calibri"/>
              </a:rPr>
              <a:t> </a:t>
            </a:r>
            <a:r>
              <a:rPr lang="ar-SA" dirty="0" err="1">
                <a:ea typeface="Calibri"/>
              </a:rPr>
              <a:t>أ</a:t>
            </a:r>
            <a:r>
              <a:rPr lang="ar-SA" dirty="0" err="1" smtClean="0">
                <a:ea typeface="Calibri"/>
              </a:rPr>
              <a:t>نتي</a:t>
            </a:r>
            <a:r>
              <a:rPr lang="ar-SA" dirty="0" smtClean="0">
                <a:ea typeface="Calibri"/>
              </a:rPr>
              <a:t> </a:t>
            </a:r>
            <a:r>
              <a:rPr lang="ar-SA" dirty="0" smtClean="0">
                <a:ea typeface="Calibri"/>
              </a:rPr>
              <a:t>هايلة </a:t>
            </a:r>
            <a:r>
              <a:rPr lang="ar-SA" dirty="0" err="1">
                <a:ea typeface="Calibri"/>
              </a:rPr>
              <a:t>أ</a:t>
            </a:r>
            <a:r>
              <a:rPr lang="ar-SA" dirty="0" err="1" smtClean="0">
                <a:ea typeface="Calibri"/>
              </a:rPr>
              <a:t>نتي</a:t>
            </a:r>
            <a:r>
              <a:rPr lang="ar-SA" dirty="0" smtClean="0">
                <a:ea typeface="Calibri"/>
              </a:rPr>
              <a:t> </a:t>
            </a:r>
            <a:r>
              <a:rPr lang="ar-SA" dirty="0" smtClean="0">
                <a:ea typeface="Calibri"/>
              </a:rPr>
              <a:t>رائعة.</a:t>
            </a:r>
            <a:endParaRPr lang="en-US" dirty="0">
              <a:ea typeface="Calibri"/>
              <a:cs typeface="Arial"/>
            </a:endParaRPr>
          </a:p>
          <a:p>
            <a:pPr>
              <a:lnSpc>
                <a:spcPct val="115000"/>
              </a:lnSpc>
              <a:spcAft>
                <a:spcPts val="1000"/>
              </a:spcAft>
            </a:pPr>
            <a:r>
              <a:rPr lang="ar-SA" dirty="0">
                <a:ea typeface="Calibri"/>
              </a:rPr>
              <a:t> </a:t>
            </a:r>
            <a:endParaRPr lang="en-US" dirty="0">
              <a:ea typeface="Calibri"/>
              <a:cs typeface="Arial"/>
            </a:endParaRPr>
          </a:p>
          <a:p>
            <a:pPr>
              <a:lnSpc>
                <a:spcPct val="115000"/>
              </a:lnSpc>
              <a:spcAft>
                <a:spcPts val="1000"/>
              </a:spcAft>
            </a:pPr>
            <a:r>
              <a:rPr lang="ar-SA" dirty="0">
                <a:ea typeface="Calibri"/>
              </a:rPr>
              <a:t>7- محسوسة أو ملموسة: يجب أن تكون كلمات الرسالة الاتصالية محسوسة لأن الكلمات المحسوسة أكثر تحديداً للمعنى من الكلمات المجردة لكونها تشير إلى الإنسانية.</a:t>
            </a:r>
            <a:endParaRPr lang="en-US" dirty="0">
              <a:ea typeface="Calibri"/>
              <a:cs typeface="Arial"/>
            </a:endParaRPr>
          </a:p>
          <a:p>
            <a:endParaRPr lang="ar-SA" dirty="0"/>
          </a:p>
        </p:txBody>
      </p:sp>
    </p:spTree>
    <p:extLst>
      <p:ext uri="{BB962C8B-B14F-4D97-AF65-F5344CB8AC3E}">
        <p14:creationId xmlns:p14="http://schemas.microsoft.com/office/powerpoint/2010/main" val="37581617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أهم عوائق الاتصال</a:t>
            </a:r>
            <a:endParaRPr lang="ar-SA" dirty="0"/>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1150" y="1920081"/>
            <a:ext cx="5981700" cy="3886200"/>
          </a:xfrm>
        </p:spPr>
      </p:pic>
    </p:spTree>
    <p:extLst>
      <p:ext uri="{BB962C8B-B14F-4D97-AF65-F5344CB8AC3E}">
        <p14:creationId xmlns:p14="http://schemas.microsoft.com/office/powerpoint/2010/main" val="7328665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تابع عوائق عملية الاتصال</a:t>
            </a:r>
            <a:endParaRPr lang="ar-SA" dirty="0">
              <a:solidFill>
                <a:schemeClr val="accent2"/>
              </a:solidFill>
            </a:endParaRPr>
          </a:p>
        </p:txBody>
      </p:sp>
      <p:sp>
        <p:nvSpPr>
          <p:cNvPr id="3" name="عنصر نائب للمحتوى 2"/>
          <p:cNvSpPr>
            <a:spLocks noGrp="1"/>
          </p:cNvSpPr>
          <p:nvPr>
            <p:ph idx="1"/>
          </p:nvPr>
        </p:nvSpPr>
        <p:spPr/>
        <p:txBody>
          <a:bodyPr>
            <a:normAutofit fontScale="92500" lnSpcReduction="10000"/>
          </a:bodyPr>
          <a:lstStyle/>
          <a:p>
            <a:r>
              <a:rPr lang="ar-SA" dirty="0" smtClean="0"/>
              <a:t>1- الكبر والتعالي</a:t>
            </a:r>
          </a:p>
          <a:p>
            <a:r>
              <a:rPr lang="ar-SA" dirty="0" smtClean="0"/>
              <a:t>2- أمراض القلوب مثل الغيرة والحسد وغالبا تكون لدي أعداء النجاح ويمكن أن نشاهد فيديو يوضح لنا </a:t>
            </a:r>
            <a:r>
              <a:rPr lang="ar-SA" smtClean="0"/>
              <a:t>كيفية التغلب عليهم ثم نكمل</a:t>
            </a:r>
            <a:endParaRPr lang="ar-SA" dirty="0" smtClean="0"/>
          </a:p>
          <a:p>
            <a:r>
              <a:rPr lang="ar-SA" dirty="0" smtClean="0"/>
              <a:t>3- غياب الصدق والشفافية </a:t>
            </a:r>
          </a:p>
          <a:p>
            <a:r>
              <a:rPr lang="ar-SA" dirty="0" smtClean="0"/>
              <a:t>4- التحدث بغير علم </a:t>
            </a:r>
          </a:p>
          <a:p>
            <a:r>
              <a:rPr lang="ar-SA" dirty="0" smtClean="0"/>
              <a:t>5- التسلط والتمسك بالرأي </a:t>
            </a:r>
          </a:p>
          <a:p>
            <a:r>
              <a:rPr lang="ar-SA" dirty="0" smtClean="0"/>
              <a:t>6- عدم الاتزان الانفعالي</a:t>
            </a:r>
          </a:p>
          <a:p>
            <a:r>
              <a:rPr lang="ar-SA" dirty="0" smtClean="0"/>
              <a:t>7- رداءة الأسلوب ويتضمن التهكم والصوت المرتفع</a:t>
            </a:r>
            <a:endParaRPr lang="ar-SA" dirty="0"/>
          </a:p>
        </p:txBody>
      </p:sp>
    </p:spTree>
    <p:extLst>
      <p:ext uri="{BB962C8B-B14F-4D97-AF65-F5344CB8AC3E}">
        <p14:creationId xmlns:p14="http://schemas.microsoft.com/office/powerpoint/2010/main" val="377265066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chemeClr val="accent2"/>
                </a:solidFill>
              </a:rPr>
              <a:t>إذا نجح الاتصال يمكن أن يكون الانسان مؤثرا في الآخرين</a:t>
            </a:r>
            <a:endParaRPr lang="ar-SA" dirty="0">
              <a:solidFill>
                <a:schemeClr val="accent2"/>
              </a:solidFill>
            </a:endParaRPr>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1150" y="1920081"/>
            <a:ext cx="5981700" cy="3886200"/>
          </a:xfrm>
        </p:spPr>
      </p:pic>
    </p:spTree>
    <p:extLst>
      <p:ext uri="{BB962C8B-B14F-4D97-AF65-F5344CB8AC3E}">
        <p14:creationId xmlns:p14="http://schemas.microsoft.com/office/powerpoint/2010/main" val="8061108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كيف تكون مؤثرا في الآخرين</a:t>
            </a:r>
            <a:r>
              <a:rPr lang="ar-SA" dirty="0" smtClean="0"/>
              <a:t>؟</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1- اجعل الآخرين يشاركوك أفكارك </a:t>
            </a:r>
          </a:p>
          <a:p>
            <a:r>
              <a:rPr lang="ar-SA" dirty="0" smtClean="0"/>
              <a:t>2- اشبع حاجات الآخرين لتوكيد الذات</a:t>
            </a:r>
          </a:p>
          <a:p>
            <a:r>
              <a:rPr lang="ar-SA" dirty="0" smtClean="0"/>
              <a:t>3- تجنب السلوك الطفولي للآخرين مثل الانفعال والصوت المرتفع والغيرة</a:t>
            </a:r>
          </a:p>
          <a:p>
            <a:r>
              <a:rPr lang="ar-SA" dirty="0" smtClean="0"/>
              <a:t>4- تعرف علي أسلوب كل من حولك لتتجنب ردود الأفعال المضطربة</a:t>
            </a:r>
          </a:p>
          <a:p>
            <a:r>
              <a:rPr lang="ar-SA" dirty="0" smtClean="0"/>
              <a:t>5- تسوية الخلافات بشكل بناء بسم الله الرحمن الرحيم (ادفع بالتي هي أحسن ) صدق الله العظيم</a:t>
            </a:r>
          </a:p>
          <a:p>
            <a:r>
              <a:rPr lang="ar-SA" dirty="0" smtClean="0"/>
              <a:t>6- عالج الخلاف مبكرا لتجنب استفحاله</a:t>
            </a:r>
            <a:endParaRPr lang="ar-SA" dirty="0"/>
          </a:p>
        </p:txBody>
      </p:sp>
    </p:spTree>
    <p:extLst>
      <p:ext uri="{BB962C8B-B14F-4D97-AF65-F5344CB8AC3E}">
        <p14:creationId xmlns:p14="http://schemas.microsoft.com/office/powerpoint/2010/main" val="215799228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chemeClr val="accent2"/>
                </a:solidFill>
              </a:rPr>
              <a:t>الأسس التي ينبغي مراعاتها في الحديث المقنع أو المؤثر في الآخرين</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spcAft>
                <a:spcPct val="0"/>
              </a:spcAft>
              <a:buFontTx/>
              <a:buChar char="•"/>
            </a:pPr>
            <a:r>
              <a:rPr lang="ar-SA" b="1" u="sng" kern="0" dirty="0">
                <a:solidFill>
                  <a:srgbClr val="000000"/>
                </a:solidFill>
                <a:latin typeface="Tahoma"/>
              </a:rPr>
              <a:t>" </a:t>
            </a:r>
            <a:r>
              <a:rPr lang="ar-SA" sz="4400" b="1" u="sng" kern="0" dirty="0">
                <a:solidFill>
                  <a:srgbClr val="000000"/>
                </a:solidFill>
                <a:latin typeface="Tahoma"/>
                <a:ea typeface="+mj-ea"/>
              </a:rPr>
              <a:t>- التأكيد وليس الشك </a:t>
            </a:r>
            <a:r>
              <a:rPr lang="ar-SA" b="1" u="sng" kern="0" dirty="0" smtClean="0">
                <a:solidFill>
                  <a:srgbClr val="000000"/>
                </a:solidFill>
                <a:latin typeface="Tahoma"/>
              </a:rPr>
              <a:t>القطع </a:t>
            </a:r>
            <a:r>
              <a:rPr lang="ar-SA" b="1" u="sng" kern="0" dirty="0">
                <a:solidFill>
                  <a:srgbClr val="000000"/>
                </a:solidFill>
                <a:latin typeface="Tahoma"/>
              </a:rPr>
              <a:t>وليس الاحتمال </a:t>
            </a:r>
            <a:endParaRPr lang="ar-SA" b="1" kern="0" dirty="0">
              <a:solidFill>
                <a:srgbClr val="000000"/>
              </a:solidFill>
              <a:latin typeface="Tahoma"/>
            </a:endParaRPr>
          </a:p>
          <a:p>
            <a:pPr lvl="0" fontAlgn="base">
              <a:spcAft>
                <a:spcPct val="0"/>
              </a:spcAft>
              <a:buFontTx/>
              <a:buChar char="•"/>
            </a:pPr>
            <a:r>
              <a:rPr lang="ar-SA" b="1" kern="0" dirty="0">
                <a:solidFill>
                  <a:srgbClr val="000000"/>
                </a:solidFill>
                <a:latin typeface="Tahoma"/>
              </a:rPr>
              <a:t>شك </a:t>
            </a:r>
            <a:r>
              <a:rPr lang="ar-SA" b="1" kern="0" dirty="0" err="1">
                <a:solidFill>
                  <a:srgbClr val="000000"/>
                </a:solidFill>
                <a:latin typeface="Tahoma"/>
              </a:rPr>
              <a:t>فى</a:t>
            </a:r>
            <a:r>
              <a:rPr lang="ar-SA" b="1" kern="0" dirty="0">
                <a:solidFill>
                  <a:srgbClr val="000000"/>
                </a:solidFill>
                <a:latin typeface="Tahoma"/>
              </a:rPr>
              <a:t> النفس  </a:t>
            </a:r>
          </a:p>
          <a:p>
            <a:pPr lvl="0" fontAlgn="base">
              <a:spcAft>
                <a:spcPct val="0"/>
              </a:spcAft>
              <a:buFontTx/>
              <a:buChar char="•"/>
            </a:pPr>
            <a:r>
              <a:rPr lang="ar-SA" b="1" kern="0" dirty="0">
                <a:solidFill>
                  <a:srgbClr val="000000"/>
                </a:solidFill>
                <a:latin typeface="Tahoma"/>
              </a:rPr>
              <a:t>شك </a:t>
            </a:r>
            <a:r>
              <a:rPr lang="ar-SA" b="1" kern="0" dirty="0" err="1">
                <a:solidFill>
                  <a:srgbClr val="000000"/>
                </a:solidFill>
                <a:latin typeface="Tahoma"/>
              </a:rPr>
              <a:t>فى</a:t>
            </a:r>
            <a:r>
              <a:rPr lang="ar-SA" b="1" kern="0" dirty="0">
                <a:solidFill>
                  <a:srgbClr val="000000"/>
                </a:solidFill>
                <a:latin typeface="Tahoma"/>
              </a:rPr>
              <a:t> المخاطب </a:t>
            </a:r>
          </a:p>
          <a:p>
            <a:pPr lvl="0" fontAlgn="base">
              <a:spcAft>
                <a:spcPct val="0"/>
              </a:spcAft>
              <a:buFontTx/>
              <a:buChar char="•"/>
            </a:pPr>
            <a:r>
              <a:rPr lang="ar-SA" b="1" kern="0" dirty="0">
                <a:solidFill>
                  <a:srgbClr val="000000"/>
                </a:solidFill>
                <a:latin typeface="Tahoma"/>
              </a:rPr>
              <a:t>شك </a:t>
            </a:r>
            <a:r>
              <a:rPr lang="ar-SA" b="1" kern="0" dirty="0" err="1">
                <a:solidFill>
                  <a:srgbClr val="000000"/>
                </a:solidFill>
                <a:latin typeface="Tahoma"/>
              </a:rPr>
              <a:t>فى</a:t>
            </a:r>
            <a:r>
              <a:rPr lang="ar-SA" b="1" kern="0" dirty="0">
                <a:solidFill>
                  <a:srgbClr val="000000"/>
                </a:solidFill>
                <a:latin typeface="Tahoma"/>
              </a:rPr>
              <a:t> المعنى نفسه</a:t>
            </a:r>
            <a:r>
              <a:rPr lang="ar-SA" kern="0" dirty="0">
                <a:solidFill>
                  <a:srgbClr val="000000"/>
                </a:solidFill>
                <a:latin typeface="Tahoma"/>
              </a:rPr>
              <a:t> </a:t>
            </a:r>
            <a:endParaRPr lang="en-US" kern="0" dirty="0">
              <a:solidFill>
                <a:srgbClr val="000000"/>
              </a:solidFill>
              <a:latin typeface="Tahoma"/>
              <a:cs typeface="Arial"/>
            </a:endParaRPr>
          </a:p>
          <a:p>
            <a:endParaRPr lang="ar-SA" dirty="0"/>
          </a:p>
        </p:txBody>
      </p:sp>
    </p:spTree>
    <p:extLst>
      <p:ext uri="{BB962C8B-B14F-4D97-AF65-F5344CB8AC3E}">
        <p14:creationId xmlns:p14="http://schemas.microsoft.com/office/powerpoint/2010/main" val="376586613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kern="0" dirty="0">
                <a:solidFill>
                  <a:schemeClr val="accent2"/>
                </a:solidFill>
                <a:latin typeface="Tahoma"/>
                <a:cs typeface="Arial"/>
              </a:rPr>
              <a:t>لا تهاجم رأيه القديم ولكن حفزه للفكرة الجديدة – تكلم على نحو قاطع </a:t>
            </a:r>
            <a:r>
              <a:rPr lang="ar-SA" sz="4000" b="1" kern="0" dirty="0">
                <a:solidFill>
                  <a:schemeClr val="accent2"/>
                </a:solidFill>
                <a:latin typeface="Tahoma"/>
                <a:cs typeface="Arial"/>
              </a:rPr>
              <a:t/>
            </a:r>
            <a:br>
              <a:rPr lang="ar-SA" sz="4000" b="1" kern="0" dirty="0">
                <a:solidFill>
                  <a:schemeClr val="accent2"/>
                </a:solidFill>
                <a:latin typeface="Tahoma"/>
                <a:cs typeface="Arial"/>
              </a:rPr>
            </a:b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spcAft>
                <a:spcPct val="0"/>
              </a:spcAft>
              <a:buFontTx/>
              <a:buChar char="•"/>
            </a:pPr>
            <a:r>
              <a:rPr lang="ar-SA" b="1" kern="0" dirty="0">
                <a:solidFill>
                  <a:srgbClr val="000000"/>
                </a:solidFill>
                <a:latin typeface="Tahoma"/>
              </a:rPr>
              <a:t>لا تقل  </a:t>
            </a:r>
            <a:r>
              <a:rPr lang="ar-SA" b="1" kern="0" dirty="0" err="1">
                <a:solidFill>
                  <a:srgbClr val="000000"/>
                </a:solidFill>
                <a:latin typeface="Tahoma"/>
              </a:rPr>
              <a:t>لالالا</a:t>
            </a:r>
            <a:r>
              <a:rPr lang="ar-SA" b="1" kern="0" dirty="0">
                <a:solidFill>
                  <a:srgbClr val="000000"/>
                </a:solidFill>
                <a:latin typeface="Tahoma"/>
              </a:rPr>
              <a:t>  </a:t>
            </a:r>
            <a:r>
              <a:rPr lang="ar-SA" b="1" kern="0" dirty="0" err="1">
                <a:solidFill>
                  <a:srgbClr val="000000"/>
                </a:solidFill>
                <a:latin typeface="Tahoma"/>
              </a:rPr>
              <a:t>طؤ</a:t>
            </a:r>
            <a:r>
              <a:rPr lang="ar-SA" b="1" kern="0" dirty="0">
                <a:solidFill>
                  <a:srgbClr val="000000"/>
                </a:solidFill>
                <a:latin typeface="Tahoma"/>
              </a:rPr>
              <a:t> </a:t>
            </a:r>
            <a:r>
              <a:rPr lang="ar-SA" b="1" kern="0" dirty="0" err="1">
                <a:solidFill>
                  <a:srgbClr val="000000"/>
                </a:solidFill>
                <a:latin typeface="Tahoma"/>
              </a:rPr>
              <a:t>طؤ</a:t>
            </a:r>
            <a:r>
              <a:rPr lang="ar-SA" b="1" kern="0" dirty="0">
                <a:solidFill>
                  <a:srgbClr val="000000"/>
                </a:solidFill>
                <a:latin typeface="Tahoma"/>
              </a:rPr>
              <a:t> </a:t>
            </a:r>
            <a:r>
              <a:rPr lang="ar-SA" b="1" kern="0" dirty="0" err="1">
                <a:solidFill>
                  <a:srgbClr val="000000"/>
                </a:solidFill>
                <a:latin typeface="Tahoma"/>
              </a:rPr>
              <a:t>طؤ</a:t>
            </a:r>
            <a:r>
              <a:rPr lang="ar-SA" b="1" kern="0" dirty="0">
                <a:solidFill>
                  <a:srgbClr val="000000"/>
                </a:solidFill>
                <a:latin typeface="Tahoma"/>
              </a:rPr>
              <a:t> . </a:t>
            </a:r>
          </a:p>
          <a:p>
            <a:pPr lvl="0" fontAlgn="base">
              <a:spcAft>
                <a:spcPct val="0"/>
              </a:spcAft>
              <a:buFontTx/>
              <a:buChar char="•"/>
            </a:pPr>
            <a:r>
              <a:rPr lang="ar-SA" b="1" kern="0" dirty="0">
                <a:solidFill>
                  <a:srgbClr val="000000"/>
                </a:solidFill>
                <a:latin typeface="Tahoma"/>
              </a:rPr>
              <a:t>قل عندما تجرب هذه الطريقة ستجدها رائعة. </a:t>
            </a:r>
          </a:p>
          <a:p>
            <a:pPr lvl="0" fontAlgn="base">
              <a:spcAft>
                <a:spcPct val="0"/>
              </a:spcAft>
              <a:buFontTx/>
              <a:buChar char="•"/>
            </a:pPr>
            <a:r>
              <a:rPr lang="ar-SA" b="1" kern="0" dirty="0">
                <a:solidFill>
                  <a:srgbClr val="000000"/>
                </a:solidFill>
                <a:latin typeface="Tahoma"/>
              </a:rPr>
              <a:t>قل لو نظرت من هذه الزاوية ستجد الصورة أكثر وضوحا </a:t>
            </a:r>
          </a:p>
          <a:p>
            <a:pPr lvl="0" fontAlgn="base">
              <a:spcAft>
                <a:spcPct val="0"/>
              </a:spcAft>
              <a:buFontTx/>
              <a:buChar char="•"/>
            </a:pPr>
            <a:endParaRPr lang="ar-SA" b="1" kern="0" dirty="0">
              <a:solidFill>
                <a:srgbClr val="000000"/>
              </a:solidFill>
              <a:latin typeface="Tahoma"/>
            </a:endParaRPr>
          </a:p>
          <a:p>
            <a:endParaRPr lang="ar-SA" dirty="0"/>
          </a:p>
        </p:txBody>
      </p:sp>
    </p:spTree>
    <p:extLst>
      <p:ext uri="{BB962C8B-B14F-4D97-AF65-F5344CB8AC3E}">
        <p14:creationId xmlns:p14="http://schemas.microsoft.com/office/powerpoint/2010/main" val="174943316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a:bodyPr>
          <a:lstStyle/>
          <a:p>
            <a:r>
              <a:rPr lang="ar-SA" dirty="0" smtClean="0">
                <a:solidFill>
                  <a:schemeClr val="accent2"/>
                </a:solidFill>
              </a:rPr>
              <a:t>مقدمة</a:t>
            </a:r>
            <a:endParaRPr lang="ar-SA" dirty="0">
              <a:solidFill>
                <a:schemeClr val="accent2"/>
              </a:solidFill>
            </a:endParaRPr>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916832"/>
            <a:ext cx="8568952" cy="3989040"/>
          </a:xfrm>
        </p:spPr>
      </p:pic>
    </p:spTree>
    <p:extLst>
      <p:ext uri="{BB962C8B-B14F-4D97-AF65-F5344CB8AC3E}">
        <p14:creationId xmlns:p14="http://schemas.microsoft.com/office/powerpoint/2010/main" val="18378897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kern="0" dirty="0">
                <a:solidFill>
                  <a:srgbClr val="000000"/>
                </a:solidFill>
                <a:latin typeface="Tahoma"/>
                <a:cs typeface="Arial"/>
              </a:rPr>
              <a:t>- </a:t>
            </a:r>
            <a:r>
              <a:rPr lang="ar-SA" b="1" u="sng" kern="0" dirty="0">
                <a:solidFill>
                  <a:schemeClr val="accent2"/>
                </a:solidFill>
                <a:latin typeface="Tahoma"/>
                <a:cs typeface="Arial"/>
              </a:rPr>
              <a:t>تحدث بلغة متكاملة</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spcAft>
                <a:spcPct val="0"/>
              </a:spcAft>
              <a:buFontTx/>
              <a:buChar char="•"/>
            </a:pPr>
            <a:r>
              <a:rPr lang="ar-SA" b="1" kern="0" dirty="0">
                <a:solidFill>
                  <a:srgbClr val="000000"/>
                </a:solidFill>
                <a:latin typeface="Tahoma"/>
              </a:rPr>
              <a:t> حتى نستطيع الاسهام </a:t>
            </a:r>
            <a:r>
              <a:rPr lang="ar-SA" b="1" kern="0" dirty="0" err="1">
                <a:solidFill>
                  <a:srgbClr val="000000"/>
                </a:solidFill>
                <a:latin typeface="Tahoma"/>
              </a:rPr>
              <a:t>فى</a:t>
            </a:r>
            <a:r>
              <a:rPr lang="ar-SA" b="1" kern="0" dirty="0">
                <a:solidFill>
                  <a:srgbClr val="000000"/>
                </a:solidFill>
                <a:latin typeface="Tahoma"/>
              </a:rPr>
              <a:t> حل مشكلة البطالة وما يترتب عليها من آثار سيئة علينا أن نوفر التدريب على : </a:t>
            </a:r>
          </a:p>
          <a:p>
            <a:pPr lvl="0" fontAlgn="base">
              <a:spcAft>
                <a:spcPct val="0"/>
              </a:spcAft>
              <a:buFontTx/>
              <a:buChar char="•"/>
            </a:pPr>
            <a:r>
              <a:rPr lang="ar-SA" b="1" kern="0" dirty="0">
                <a:solidFill>
                  <a:srgbClr val="000000"/>
                </a:solidFill>
                <a:latin typeface="Tahoma"/>
              </a:rPr>
              <a:t>إدارة مشروع بنجاح – إعادة التأهيل الفني </a:t>
            </a:r>
          </a:p>
          <a:p>
            <a:pPr lvl="0" fontAlgn="base">
              <a:spcAft>
                <a:spcPct val="0"/>
              </a:spcAft>
              <a:buFontTx/>
              <a:buChar char="•"/>
            </a:pPr>
            <a:r>
              <a:rPr lang="ar-SA" b="1" kern="0" dirty="0">
                <a:solidFill>
                  <a:srgbClr val="000000"/>
                </a:solidFill>
                <a:latin typeface="Tahoma"/>
              </a:rPr>
              <a:t>علينا أن ندعم المشروعات الصغيرة </a:t>
            </a:r>
          </a:p>
          <a:p>
            <a:pPr lvl="0" fontAlgn="base">
              <a:spcAft>
                <a:spcPct val="0"/>
              </a:spcAft>
              <a:buFontTx/>
              <a:buChar char="•"/>
            </a:pPr>
            <a:r>
              <a:rPr lang="ar-SA" b="1" kern="0" dirty="0">
                <a:solidFill>
                  <a:srgbClr val="000000"/>
                </a:solidFill>
                <a:latin typeface="Tahoma"/>
              </a:rPr>
              <a:t>علينا أن ننمي صناعات بسيطة وندعمها</a:t>
            </a:r>
            <a:r>
              <a:rPr lang="ar-SA" kern="0" dirty="0">
                <a:solidFill>
                  <a:srgbClr val="000000"/>
                </a:solidFill>
                <a:latin typeface="Tahoma"/>
              </a:rPr>
              <a:t> </a:t>
            </a:r>
            <a:endParaRPr lang="ar-SA" dirty="0"/>
          </a:p>
        </p:txBody>
      </p:sp>
    </p:spTree>
    <p:extLst>
      <p:ext uri="{BB962C8B-B14F-4D97-AF65-F5344CB8AC3E}">
        <p14:creationId xmlns:p14="http://schemas.microsoft.com/office/powerpoint/2010/main" val="33061244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kern="0" dirty="0">
                <a:solidFill>
                  <a:srgbClr val="000000"/>
                </a:solidFill>
                <a:latin typeface="Tahoma"/>
                <a:cs typeface="Arial"/>
              </a:rPr>
              <a:t> </a:t>
            </a:r>
            <a:r>
              <a:rPr lang="ar-SA" b="1" u="sng" kern="0" dirty="0">
                <a:solidFill>
                  <a:schemeClr val="accent2"/>
                </a:solidFill>
                <a:latin typeface="Tahoma"/>
                <a:cs typeface="Arial"/>
              </a:rPr>
              <a:t>لا تستخدم كلمات المبالغة</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spcAft>
                <a:spcPct val="0"/>
              </a:spcAft>
              <a:buFontTx/>
              <a:buChar char="•"/>
            </a:pPr>
            <a:r>
              <a:rPr lang="ar-SA" b="1" kern="0" dirty="0">
                <a:solidFill>
                  <a:srgbClr val="000000"/>
                </a:solidFill>
                <a:latin typeface="Tahoma"/>
              </a:rPr>
              <a:t>مؤكد جدا جدا جدا </a:t>
            </a:r>
          </a:p>
          <a:p>
            <a:pPr lvl="0" fontAlgn="base">
              <a:spcAft>
                <a:spcPct val="0"/>
              </a:spcAft>
              <a:buFontTx/>
              <a:buChar char="•"/>
            </a:pPr>
            <a:r>
              <a:rPr lang="ar-SA" b="1" kern="0" dirty="0">
                <a:solidFill>
                  <a:srgbClr val="000000"/>
                </a:solidFill>
                <a:latin typeface="Tahoma"/>
              </a:rPr>
              <a:t>المسألة فوق مستوى البحث </a:t>
            </a:r>
            <a:r>
              <a:rPr lang="ar-SA" b="1" kern="0" dirty="0" err="1">
                <a:solidFill>
                  <a:srgbClr val="000000"/>
                </a:solidFill>
                <a:latin typeface="Tahoma"/>
              </a:rPr>
              <a:t>والرأى</a:t>
            </a:r>
            <a:r>
              <a:rPr lang="ar-SA" b="1" kern="0" dirty="0">
                <a:solidFill>
                  <a:srgbClr val="000000"/>
                </a:solidFill>
                <a:latin typeface="Tahoma"/>
              </a:rPr>
              <a:t> </a:t>
            </a:r>
          </a:p>
          <a:p>
            <a:pPr lvl="0" fontAlgn="base">
              <a:spcAft>
                <a:spcPct val="0"/>
              </a:spcAft>
              <a:buFontTx/>
              <a:buChar char="•"/>
            </a:pPr>
            <a:r>
              <a:rPr lang="ar-SA" b="1" kern="0" dirty="0">
                <a:solidFill>
                  <a:srgbClr val="000000"/>
                </a:solidFill>
                <a:latin typeface="Tahoma"/>
              </a:rPr>
              <a:t>بصورة لا تقبل الشك او الاحتمال</a:t>
            </a:r>
            <a:r>
              <a:rPr lang="ar-SA" kern="0" dirty="0">
                <a:solidFill>
                  <a:srgbClr val="000000"/>
                </a:solidFill>
                <a:latin typeface="Tahoma"/>
              </a:rPr>
              <a:t> </a:t>
            </a:r>
            <a:endParaRPr lang="en-US" kern="0" dirty="0">
              <a:solidFill>
                <a:srgbClr val="000000"/>
              </a:solidFill>
              <a:latin typeface="Tahoma"/>
              <a:cs typeface="Arial"/>
            </a:endParaRPr>
          </a:p>
          <a:p>
            <a:r>
              <a:rPr lang="ar-SA" sz="4400" b="1" u="sng" kern="0" dirty="0">
                <a:solidFill>
                  <a:srgbClr val="000000"/>
                </a:solidFill>
                <a:latin typeface="Tahoma"/>
                <a:ea typeface="+mj-ea"/>
              </a:rPr>
              <a:t>عدم </a:t>
            </a:r>
            <a:r>
              <a:rPr lang="ar-SA" sz="4400" b="1" u="sng" kern="0" dirty="0" smtClean="0">
                <a:solidFill>
                  <a:srgbClr val="000000"/>
                </a:solidFill>
                <a:latin typeface="Tahoma"/>
                <a:ea typeface="+mj-ea"/>
              </a:rPr>
              <a:t>استخدام </a:t>
            </a:r>
            <a:r>
              <a:rPr lang="ar-SA" sz="4400" b="1" u="sng" kern="0" dirty="0">
                <a:solidFill>
                  <a:srgbClr val="000000"/>
                </a:solidFill>
                <a:latin typeface="Tahoma"/>
                <a:ea typeface="+mj-ea"/>
              </a:rPr>
              <a:t>عبارات التردد </a:t>
            </a:r>
            <a:r>
              <a:rPr lang="ar-SA" sz="4400" b="1" u="sng" kern="0" dirty="0" smtClean="0">
                <a:solidFill>
                  <a:srgbClr val="000000"/>
                </a:solidFill>
                <a:latin typeface="Tahoma"/>
                <a:ea typeface="+mj-ea"/>
              </a:rPr>
              <a:t>واللعثمة </a:t>
            </a:r>
          </a:p>
          <a:p>
            <a:pPr lvl="0" fontAlgn="base">
              <a:spcAft>
                <a:spcPct val="0"/>
              </a:spcAft>
              <a:buFontTx/>
              <a:buChar char="•"/>
            </a:pPr>
            <a:r>
              <a:rPr lang="ar-SA" b="1" kern="0" dirty="0">
                <a:solidFill>
                  <a:srgbClr val="000000"/>
                </a:solidFill>
                <a:latin typeface="Tahoma"/>
              </a:rPr>
              <a:t>مثل </a:t>
            </a:r>
            <a:r>
              <a:rPr lang="ar-SA" b="1" kern="0" dirty="0" err="1">
                <a:solidFill>
                  <a:srgbClr val="000000"/>
                </a:solidFill>
                <a:latin typeface="Tahoma"/>
              </a:rPr>
              <a:t>آآآآ</a:t>
            </a:r>
            <a:r>
              <a:rPr lang="ar-SA" b="1" kern="0" dirty="0">
                <a:solidFill>
                  <a:srgbClr val="000000"/>
                </a:solidFill>
                <a:latin typeface="Tahoma"/>
              </a:rPr>
              <a:t>  - إيه </a:t>
            </a:r>
            <a:r>
              <a:rPr lang="ar-SA" b="1" kern="0" dirty="0" err="1">
                <a:solidFill>
                  <a:srgbClr val="000000"/>
                </a:solidFill>
                <a:latin typeface="Tahoma"/>
              </a:rPr>
              <a:t>إيه</a:t>
            </a:r>
            <a:r>
              <a:rPr lang="ar-SA" b="1" kern="0" dirty="0">
                <a:solidFill>
                  <a:srgbClr val="000000"/>
                </a:solidFill>
                <a:latin typeface="Tahoma"/>
              </a:rPr>
              <a:t> </a:t>
            </a:r>
            <a:r>
              <a:rPr lang="ar-SA" b="1" kern="0" dirty="0" err="1">
                <a:solidFill>
                  <a:srgbClr val="000000"/>
                </a:solidFill>
                <a:latin typeface="Tahoma"/>
              </a:rPr>
              <a:t>إيه</a:t>
            </a:r>
            <a:r>
              <a:rPr lang="ar-SA" b="1" kern="0" dirty="0">
                <a:solidFill>
                  <a:srgbClr val="000000"/>
                </a:solidFill>
                <a:latin typeface="Tahoma"/>
              </a:rPr>
              <a:t>  -  ها </a:t>
            </a:r>
            <a:r>
              <a:rPr lang="ar-SA" b="1" kern="0" dirty="0" err="1">
                <a:solidFill>
                  <a:srgbClr val="000000"/>
                </a:solidFill>
                <a:latin typeface="Tahoma"/>
              </a:rPr>
              <a:t>ها</a:t>
            </a:r>
            <a:r>
              <a:rPr lang="ar-SA" b="1" kern="0" dirty="0">
                <a:solidFill>
                  <a:srgbClr val="000000"/>
                </a:solidFill>
                <a:latin typeface="Tahoma"/>
              </a:rPr>
              <a:t> </a:t>
            </a:r>
            <a:r>
              <a:rPr lang="ar-SA" b="1" kern="0" dirty="0" err="1">
                <a:solidFill>
                  <a:srgbClr val="000000"/>
                </a:solidFill>
                <a:latin typeface="Tahoma"/>
              </a:rPr>
              <a:t>ها</a:t>
            </a:r>
            <a:r>
              <a:rPr lang="ar-SA" kern="0" dirty="0">
                <a:solidFill>
                  <a:srgbClr val="000000"/>
                </a:solidFill>
                <a:latin typeface="Tahoma"/>
              </a:rPr>
              <a:t> </a:t>
            </a:r>
            <a:endParaRPr lang="en-US" kern="0" dirty="0">
              <a:solidFill>
                <a:srgbClr val="000000"/>
              </a:solidFill>
              <a:latin typeface="Tahoma"/>
              <a:cs typeface="Arial"/>
            </a:endParaRPr>
          </a:p>
          <a:p>
            <a:endParaRPr lang="ar-SA" dirty="0"/>
          </a:p>
        </p:txBody>
      </p:sp>
    </p:spTree>
    <p:extLst>
      <p:ext uri="{BB962C8B-B14F-4D97-AF65-F5344CB8AC3E}">
        <p14:creationId xmlns:p14="http://schemas.microsoft.com/office/powerpoint/2010/main" val="361801025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kern="0" dirty="0">
                <a:solidFill>
                  <a:srgbClr val="000000"/>
                </a:solidFill>
                <a:latin typeface="Tahoma"/>
                <a:cs typeface="Arial"/>
              </a:rPr>
              <a:t>مدى الفائدة</a:t>
            </a:r>
            <a:br>
              <a:rPr lang="ar-SA" sz="4000" b="1" u="sng" kern="0" dirty="0">
                <a:solidFill>
                  <a:srgbClr val="000000"/>
                </a:solidFill>
                <a:latin typeface="Tahoma"/>
                <a:cs typeface="Arial"/>
              </a:rPr>
            </a:br>
            <a:r>
              <a:rPr lang="ar-SA" sz="4000" b="1" u="sng" kern="0" dirty="0">
                <a:solidFill>
                  <a:srgbClr val="000000"/>
                </a:solidFill>
                <a:latin typeface="Tahoma"/>
                <a:cs typeface="Arial"/>
              </a:rPr>
              <a:t>ركز  على الفوائد دون السمات</a:t>
            </a:r>
            <a:endParaRPr lang="ar-SA" dirty="0"/>
          </a:p>
        </p:txBody>
      </p:sp>
      <p:sp>
        <p:nvSpPr>
          <p:cNvPr id="3" name="عنصر نائب للمحتوى 2"/>
          <p:cNvSpPr>
            <a:spLocks noGrp="1"/>
          </p:cNvSpPr>
          <p:nvPr>
            <p:ph idx="1"/>
          </p:nvPr>
        </p:nvSpPr>
        <p:spPr/>
        <p:txBody>
          <a:bodyPr/>
          <a:lstStyle/>
          <a:p>
            <a:pPr lvl="0" fontAlgn="base">
              <a:lnSpc>
                <a:spcPct val="80000"/>
              </a:lnSpc>
              <a:spcAft>
                <a:spcPct val="0"/>
              </a:spcAft>
              <a:buFontTx/>
              <a:buChar char="•"/>
            </a:pPr>
            <a:r>
              <a:rPr lang="ar-SA" sz="2000" b="1" kern="0" dirty="0">
                <a:solidFill>
                  <a:srgbClr val="000000"/>
                </a:solidFill>
                <a:latin typeface="Tahoma"/>
              </a:rPr>
              <a:t>مدى الفائدة : هناك طريقة واحدة لإقناع </a:t>
            </a:r>
            <a:r>
              <a:rPr lang="ar-SA" sz="2000" b="1" kern="0" dirty="0" err="1">
                <a:solidFill>
                  <a:srgbClr val="000000"/>
                </a:solidFill>
                <a:latin typeface="Tahoma"/>
              </a:rPr>
              <a:t>أى</a:t>
            </a:r>
            <a:r>
              <a:rPr lang="ar-SA" sz="2000" b="1" kern="0" dirty="0">
                <a:solidFill>
                  <a:srgbClr val="000000"/>
                </a:solidFill>
                <a:latin typeface="Tahoma"/>
              </a:rPr>
              <a:t> فرد لعمل </a:t>
            </a:r>
            <a:r>
              <a:rPr lang="ar-SA" sz="2000" b="1" kern="0" dirty="0" err="1">
                <a:solidFill>
                  <a:srgbClr val="000000"/>
                </a:solidFill>
                <a:latin typeface="Tahoma"/>
              </a:rPr>
              <a:t>أى</a:t>
            </a:r>
            <a:r>
              <a:rPr lang="ar-SA" sz="2000" b="1" kern="0" dirty="0">
                <a:solidFill>
                  <a:srgbClr val="000000"/>
                </a:solidFill>
                <a:latin typeface="Tahoma"/>
              </a:rPr>
              <a:t> </a:t>
            </a:r>
            <a:r>
              <a:rPr lang="ar-SA" sz="2000" b="1" kern="0" dirty="0" err="1">
                <a:solidFill>
                  <a:srgbClr val="000000"/>
                </a:solidFill>
                <a:latin typeface="Tahoma"/>
              </a:rPr>
              <a:t>شيئ</a:t>
            </a:r>
            <a:r>
              <a:rPr lang="ar-SA" sz="2000" b="1" kern="0" dirty="0">
                <a:solidFill>
                  <a:srgbClr val="000000"/>
                </a:solidFill>
                <a:latin typeface="Tahoma"/>
              </a:rPr>
              <a:t> هي أن تجعله يرغب </a:t>
            </a:r>
            <a:r>
              <a:rPr lang="ar-SA" sz="2000" b="1" kern="0" dirty="0" err="1">
                <a:solidFill>
                  <a:srgbClr val="000000"/>
                </a:solidFill>
                <a:latin typeface="Tahoma"/>
              </a:rPr>
              <a:t>فى</a:t>
            </a:r>
            <a:r>
              <a:rPr lang="ar-SA" sz="2000" b="1" kern="0" dirty="0">
                <a:solidFill>
                  <a:srgbClr val="000000"/>
                </a:solidFill>
                <a:latin typeface="Tahoma"/>
              </a:rPr>
              <a:t> ذلك </a:t>
            </a:r>
          </a:p>
          <a:p>
            <a:pPr lvl="0" fontAlgn="base">
              <a:lnSpc>
                <a:spcPct val="80000"/>
              </a:lnSpc>
              <a:spcAft>
                <a:spcPct val="0"/>
              </a:spcAft>
              <a:buFontTx/>
              <a:buChar char="•"/>
            </a:pPr>
            <a:r>
              <a:rPr lang="ar-SA" sz="2000" b="1" kern="0" dirty="0">
                <a:solidFill>
                  <a:srgbClr val="000000"/>
                </a:solidFill>
                <a:latin typeface="Tahoma"/>
              </a:rPr>
              <a:t>عندما تعرض فكرة فإن محدثك يجب أن يعرف </a:t>
            </a:r>
            <a:r>
              <a:rPr lang="ar-SA" sz="2000" b="1" kern="0" dirty="0" smtClean="0">
                <a:solidFill>
                  <a:srgbClr val="000000"/>
                </a:solidFill>
                <a:latin typeface="Tahoma"/>
              </a:rPr>
              <a:t>في النهاية ما </a:t>
            </a:r>
            <a:r>
              <a:rPr lang="ar-SA" sz="2000" b="1" kern="0" dirty="0">
                <a:solidFill>
                  <a:srgbClr val="000000"/>
                </a:solidFill>
                <a:latin typeface="Tahoma"/>
              </a:rPr>
              <a:t>الفائدة </a:t>
            </a:r>
            <a:r>
              <a:rPr lang="ar-SA" sz="2000" b="1" kern="0" dirty="0" err="1">
                <a:solidFill>
                  <a:srgbClr val="000000"/>
                </a:solidFill>
                <a:latin typeface="Tahoma"/>
              </a:rPr>
              <a:t>التى</a:t>
            </a:r>
            <a:r>
              <a:rPr lang="ar-SA" sz="2000" b="1" kern="0" dirty="0">
                <a:solidFill>
                  <a:srgbClr val="000000"/>
                </a:solidFill>
                <a:latin typeface="Tahoma"/>
              </a:rPr>
              <a:t> سيجنيها </a:t>
            </a:r>
          </a:p>
          <a:p>
            <a:pPr lvl="0" fontAlgn="base">
              <a:lnSpc>
                <a:spcPct val="80000"/>
              </a:lnSpc>
              <a:spcAft>
                <a:spcPct val="0"/>
              </a:spcAft>
              <a:buFontTx/>
              <a:buChar char="•"/>
            </a:pPr>
            <a:r>
              <a:rPr lang="ar-SA" sz="2000" b="1" kern="0" dirty="0">
                <a:solidFill>
                  <a:srgbClr val="000000"/>
                </a:solidFill>
                <a:latin typeface="Tahoma"/>
              </a:rPr>
              <a:t>قارن بين القول: يحتوى التفاح على الفيتامينات والسكر </a:t>
            </a:r>
          </a:p>
          <a:p>
            <a:pPr lvl="0" fontAlgn="base">
              <a:lnSpc>
                <a:spcPct val="80000"/>
              </a:lnSpc>
              <a:spcAft>
                <a:spcPct val="0"/>
              </a:spcAft>
              <a:buFontTx/>
              <a:buChar char="•"/>
            </a:pPr>
            <a:r>
              <a:rPr lang="ar-SA" sz="2000" b="1" kern="0" dirty="0">
                <a:solidFill>
                  <a:srgbClr val="000000"/>
                </a:solidFill>
                <a:latin typeface="Tahoma"/>
              </a:rPr>
              <a:t>    وبين القول: إن تناولك تفاحه يوميا  يبعدك عن الطبيب </a:t>
            </a:r>
          </a:p>
          <a:p>
            <a:pPr lvl="0" fontAlgn="base">
              <a:lnSpc>
                <a:spcPct val="80000"/>
              </a:lnSpc>
              <a:spcAft>
                <a:spcPct val="0"/>
              </a:spcAft>
              <a:buFontTx/>
              <a:buChar char="•"/>
            </a:pPr>
            <a:r>
              <a:rPr lang="ar-SA" sz="2000" b="1" kern="0" dirty="0">
                <a:solidFill>
                  <a:srgbClr val="000000"/>
                </a:solidFill>
                <a:latin typeface="Tahoma"/>
              </a:rPr>
              <a:t>مثال آخر : سمات الحاسب </a:t>
            </a:r>
            <a:r>
              <a:rPr lang="ar-SA" sz="2000" b="1" kern="0" dirty="0" err="1">
                <a:solidFill>
                  <a:srgbClr val="000000"/>
                </a:solidFill>
                <a:latin typeface="Tahoma"/>
              </a:rPr>
              <a:t>الآلى</a:t>
            </a:r>
            <a:r>
              <a:rPr lang="ar-SA" sz="2000" b="1" kern="0" dirty="0">
                <a:solidFill>
                  <a:srgbClr val="000000"/>
                </a:solidFill>
                <a:latin typeface="Tahoma"/>
              </a:rPr>
              <a:t> ومزاياه </a:t>
            </a:r>
          </a:p>
          <a:p>
            <a:pPr lvl="0" fontAlgn="base">
              <a:lnSpc>
                <a:spcPct val="80000"/>
              </a:lnSpc>
              <a:spcAft>
                <a:spcPct val="0"/>
              </a:spcAft>
              <a:buFontTx/>
              <a:buChar char="•"/>
            </a:pPr>
            <a:r>
              <a:rPr lang="ar-SA" sz="2000" b="1" kern="0" dirty="0">
                <a:solidFill>
                  <a:srgbClr val="000000"/>
                </a:solidFill>
                <a:latin typeface="Tahoma"/>
              </a:rPr>
              <a:t>السمات للكمبيوتر مثلا :</a:t>
            </a:r>
          </a:p>
          <a:p>
            <a:pPr lvl="0" fontAlgn="base">
              <a:lnSpc>
                <a:spcPct val="80000"/>
              </a:lnSpc>
              <a:spcAft>
                <a:spcPct val="0"/>
              </a:spcAft>
              <a:buFontTx/>
              <a:buChar char="•"/>
            </a:pPr>
            <a:r>
              <a:rPr lang="ar-SA" sz="2000" b="1" kern="0" dirty="0">
                <a:solidFill>
                  <a:srgbClr val="000000"/>
                </a:solidFill>
                <a:latin typeface="Tahoma"/>
              </a:rPr>
              <a:t>بنتيوم 3     - </a:t>
            </a:r>
            <a:r>
              <a:rPr lang="ar-SA" sz="2000" b="1" kern="0" dirty="0" err="1">
                <a:solidFill>
                  <a:srgbClr val="000000"/>
                </a:solidFill>
                <a:latin typeface="Tahoma"/>
              </a:rPr>
              <a:t>مونيتور</a:t>
            </a:r>
            <a:r>
              <a:rPr lang="ar-SA" sz="2000" b="1" kern="0" dirty="0">
                <a:solidFill>
                  <a:srgbClr val="000000"/>
                </a:solidFill>
                <a:latin typeface="Tahoma"/>
              </a:rPr>
              <a:t> 19 بوصة – </a:t>
            </a:r>
            <a:r>
              <a:rPr lang="en-US" sz="2000" b="1" kern="0" dirty="0">
                <a:solidFill>
                  <a:srgbClr val="000000"/>
                </a:solidFill>
                <a:latin typeface="Tahoma"/>
                <a:cs typeface="Arial"/>
              </a:rPr>
              <a:t>E V 900 </a:t>
            </a:r>
            <a:r>
              <a:rPr lang="ar-SA" sz="2000" b="1" kern="0" dirty="0">
                <a:solidFill>
                  <a:srgbClr val="000000"/>
                </a:solidFill>
                <a:latin typeface="Tahoma"/>
              </a:rPr>
              <a:t> - 10 جيجا </a:t>
            </a:r>
          </a:p>
          <a:p>
            <a:pPr lvl="0" fontAlgn="base">
              <a:lnSpc>
                <a:spcPct val="80000"/>
              </a:lnSpc>
              <a:spcAft>
                <a:spcPct val="0"/>
              </a:spcAft>
              <a:buFontTx/>
              <a:buChar char="•"/>
            </a:pPr>
            <a:r>
              <a:rPr lang="ar-SA" sz="2000" b="1" kern="0" dirty="0">
                <a:solidFill>
                  <a:srgbClr val="000000"/>
                </a:solidFill>
                <a:latin typeface="Tahoma"/>
              </a:rPr>
              <a:t>المزايا : </a:t>
            </a:r>
          </a:p>
          <a:p>
            <a:pPr lvl="0" fontAlgn="base">
              <a:lnSpc>
                <a:spcPct val="80000"/>
              </a:lnSpc>
              <a:spcAft>
                <a:spcPct val="0"/>
              </a:spcAft>
              <a:buFontTx/>
              <a:buChar char="•"/>
            </a:pPr>
            <a:r>
              <a:rPr lang="ar-SA" sz="2000" b="1" kern="0" dirty="0">
                <a:solidFill>
                  <a:srgbClr val="000000"/>
                </a:solidFill>
                <a:latin typeface="Tahoma"/>
              </a:rPr>
              <a:t>  اجراءات فتح الكمبيوتر أسرع وتطبيقات الفيديو والجرافيك </a:t>
            </a:r>
          </a:p>
          <a:p>
            <a:pPr lvl="0" fontAlgn="base">
              <a:lnSpc>
                <a:spcPct val="80000"/>
              </a:lnSpc>
              <a:spcAft>
                <a:spcPct val="0"/>
              </a:spcAft>
              <a:buFontTx/>
              <a:buChar char="•"/>
            </a:pPr>
            <a:r>
              <a:rPr lang="ar-SA" sz="2000" b="1" kern="0" dirty="0">
                <a:solidFill>
                  <a:srgbClr val="000000"/>
                </a:solidFill>
                <a:latin typeface="Tahoma"/>
              </a:rPr>
              <a:t>يوفر عدد اكبر من البرامج وملفات البيانات – فيه قوة ومرونة </a:t>
            </a:r>
          </a:p>
          <a:p>
            <a:pPr lvl="0" fontAlgn="base">
              <a:lnSpc>
                <a:spcPct val="80000"/>
              </a:lnSpc>
              <a:spcAft>
                <a:spcPct val="0"/>
              </a:spcAft>
              <a:buFontTx/>
              <a:buChar char="•"/>
            </a:pPr>
            <a:r>
              <a:rPr lang="ar-SA" sz="2000" b="1" kern="0" dirty="0">
                <a:solidFill>
                  <a:srgbClr val="000000"/>
                </a:solidFill>
                <a:latin typeface="Tahoma"/>
              </a:rPr>
              <a:t>يوفر رؤية واضحة مثل التليفزيون ال19 بوصة </a:t>
            </a:r>
          </a:p>
          <a:p>
            <a:endParaRPr lang="ar-SA" dirty="0"/>
          </a:p>
        </p:txBody>
      </p:sp>
    </p:spTree>
    <p:extLst>
      <p:ext uri="{BB962C8B-B14F-4D97-AF65-F5344CB8AC3E}">
        <p14:creationId xmlns:p14="http://schemas.microsoft.com/office/powerpoint/2010/main" val="41295063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kern="0" dirty="0">
                <a:solidFill>
                  <a:schemeClr val="accent2"/>
                </a:solidFill>
                <a:latin typeface="Tahoma"/>
                <a:cs typeface="Arial"/>
              </a:rPr>
              <a:t>الكلمات الايجابية والسلبية </a:t>
            </a:r>
            <a:br>
              <a:rPr lang="ar-SA" sz="4000" b="1" u="sng" kern="0" dirty="0">
                <a:solidFill>
                  <a:schemeClr val="accent2"/>
                </a:solidFill>
                <a:latin typeface="Tahoma"/>
                <a:cs typeface="Arial"/>
              </a:rPr>
            </a:br>
            <a:r>
              <a:rPr lang="ar-SA" sz="4000" b="1" u="sng" kern="0" dirty="0">
                <a:solidFill>
                  <a:schemeClr val="accent2"/>
                </a:solidFill>
                <a:latin typeface="Tahoma"/>
                <a:cs typeface="Arial"/>
              </a:rPr>
              <a:t>فخم الكلمات الايجابية</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spcAft>
                <a:spcPct val="0"/>
              </a:spcAft>
              <a:buFontTx/>
              <a:buChar char="•"/>
            </a:pPr>
            <a:r>
              <a:rPr lang="ar-SA" sz="2800" b="1" kern="0" dirty="0">
                <a:solidFill>
                  <a:srgbClr val="000000"/>
                </a:solidFill>
                <a:latin typeface="Tahoma"/>
              </a:rPr>
              <a:t>استخدم الكلمات الايجابية لدعم أفكارك </a:t>
            </a:r>
          </a:p>
          <a:p>
            <a:pPr lvl="0" fontAlgn="base">
              <a:spcAft>
                <a:spcPct val="0"/>
              </a:spcAft>
              <a:buFontTx/>
              <a:buChar char="•"/>
            </a:pPr>
            <a:r>
              <a:rPr lang="ar-SA" sz="2800" b="1" kern="0" dirty="0">
                <a:solidFill>
                  <a:srgbClr val="000000"/>
                </a:solidFill>
                <a:latin typeface="Tahoma"/>
              </a:rPr>
              <a:t>       والكلمات السلبية لإبراز نقاط الضعف لخصمك </a:t>
            </a:r>
          </a:p>
          <a:p>
            <a:pPr lvl="0" fontAlgn="base">
              <a:spcAft>
                <a:spcPct val="0"/>
              </a:spcAft>
              <a:buFontTx/>
              <a:buChar char="•"/>
            </a:pPr>
            <a:r>
              <a:rPr lang="ar-SA" sz="2800" b="1" kern="0" dirty="0">
                <a:solidFill>
                  <a:srgbClr val="000000"/>
                </a:solidFill>
                <a:latin typeface="Tahoma"/>
              </a:rPr>
              <a:t>علي شاشة كبيرة ظهرت كلمة </a:t>
            </a:r>
            <a:r>
              <a:rPr lang="ar-SA" sz="2800" b="1" u="sng" kern="0" dirty="0">
                <a:solidFill>
                  <a:srgbClr val="000000"/>
                </a:solidFill>
                <a:latin typeface="Tahoma"/>
              </a:rPr>
              <a:t>بدون امل</a:t>
            </a:r>
            <a:r>
              <a:rPr lang="ar-SA" sz="2800" b="1" kern="0" dirty="0">
                <a:solidFill>
                  <a:srgbClr val="000000"/>
                </a:solidFill>
                <a:latin typeface="Tahoma"/>
              </a:rPr>
              <a:t> فاكتئب الناس </a:t>
            </a:r>
          </a:p>
          <a:p>
            <a:pPr lvl="0" fontAlgn="base">
              <a:spcAft>
                <a:spcPct val="0"/>
              </a:spcAft>
              <a:buFontTx/>
              <a:buChar char="•"/>
            </a:pPr>
            <a:r>
              <a:rPr lang="ar-SA" sz="2800" b="1" kern="0" dirty="0">
                <a:solidFill>
                  <a:srgbClr val="000000"/>
                </a:solidFill>
                <a:latin typeface="Tahoma"/>
              </a:rPr>
              <a:t>ثم ظهرت كلمة   </a:t>
            </a:r>
            <a:r>
              <a:rPr lang="ar-SA" sz="2800" b="1" u="sng" kern="0" dirty="0">
                <a:solidFill>
                  <a:srgbClr val="000000"/>
                </a:solidFill>
                <a:latin typeface="Tahoma"/>
              </a:rPr>
              <a:t>شجاعة – فوز – قوة – نجاح</a:t>
            </a:r>
            <a:r>
              <a:rPr lang="ar-SA" sz="2800" b="1" kern="0" dirty="0">
                <a:solidFill>
                  <a:srgbClr val="000000"/>
                </a:solidFill>
                <a:latin typeface="Tahoma"/>
              </a:rPr>
              <a:t>  فاستبشر الناس</a:t>
            </a:r>
          </a:p>
          <a:p>
            <a:endParaRPr lang="ar-SA" dirty="0"/>
          </a:p>
        </p:txBody>
      </p:sp>
    </p:spTree>
    <p:extLst>
      <p:ext uri="{BB962C8B-B14F-4D97-AF65-F5344CB8AC3E}">
        <p14:creationId xmlns:p14="http://schemas.microsoft.com/office/powerpoint/2010/main" val="376234217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kern="0" dirty="0">
                <a:solidFill>
                  <a:schemeClr val="accent2"/>
                </a:solidFill>
                <a:latin typeface="Tahoma"/>
                <a:cs typeface="Arial"/>
              </a:rPr>
              <a:t>استخدم قدر الامكان الكلمات الجاذبة للانتباه</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lnSpc>
                <a:spcPct val="80000"/>
              </a:lnSpc>
              <a:spcAft>
                <a:spcPct val="0"/>
              </a:spcAft>
              <a:buFontTx/>
              <a:buChar char="•"/>
            </a:pPr>
            <a:r>
              <a:rPr lang="ar-SA" sz="2000" b="1" kern="0" dirty="0">
                <a:solidFill>
                  <a:srgbClr val="000000"/>
                </a:solidFill>
                <a:latin typeface="Tahoma"/>
              </a:rPr>
              <a:t>قدم لنفسك من خلال الكلمات الجاذبة للانتباه </a:t>
            </a:r>
          </a:p>
          <a:p>
            <a:pPr lvl="0" fontAlgn="base">
              <a:lnSpc>
                <a:spcPct val="80000"/>
              </a:lnSpc>
              <a:spcAft>
                <a:spcPct val="0"/>
              </a:spcAft>
              <a:buFontTx/>
              <a:buChar char="•"/>
            </a:pPr>
            <a:r>
              <a:rPr lang="ar-SA" sz="2000" b="1" kern="0" dirty="0">
                <a:solidFill>
                  <a:srgbClr val="000000"/>
                </a:solidFill>
                <a:latin typeface="Tahoma"/>
              </a:rPr>
              <a:t>16 كلمة جاذبة للانتباه </a:t>
            </a:r>
          </a:p>
          <a:p>
            <a:pPr lvl="0" fontAlgn="base">
              <a:lnSpc>
                <a:spcPct val="80000"/>
              </a:lnSpc>
              <a:spcAft>
                <a:spcPct val="0"/>
              </a:spcAft>
              <a:buFontTx/>
              <a:buChar char="•"/>
            </a:pPr>
            <a:r>
              <a:rPr lang="ar-SA" sz="2000" b="1" kern="0" dirty="0">
                <a:solidFill>
                  <a:srgbClr val="000000"/>
                </a:solidFill>
                <a:latin typeface="Tahoma"/>
              </a:rPr>
              <a:t> فائدة – مال – ضمان – حر – مجاني – الآن – أنت – سهل – صحة – جديد – مسل – حب – أكيد  </a:t>
            </a:r>
          </a:p>
          <a:p>
            <a:pPr lvl="0" fontAlgn="base">
              <a:lnSpc>
                <a:spcPct val="80000"/>
              </a:lnSpc>
              <a:spcAft>
                <a:spcPct val="0"/>
              </a:spcAft>
              <a:buFontTx/>
              <a:buChar char="•"/>
            </a:pPr>
            <a:r>
              <a:rPr lang="ar-SA" sz="2000" b="1" kern="0" dirty="0">
                <a:solidFill>
                  <a:srgbClr val="000000"/>
                </a:solidFill>
                <a:latin typeface="Tahoma"/>
              </a:rPr>
              <a:t>كلمة جديد </a:t>
            </a:r>
          </a:p>
          <a:p>
            <a:pPr lvl="0" fontAlgn="base">
              <a:lnSpc>
                <a:spcPct val="80000"/>
              </a:lnSpc>
              <a:spcAft>
                <a:spcPct val="0"/>
              </a:spcAft>
              <a:buFontTx/>
              <a:buChar char="•"/>
            </a:pPr>
            <a:r>
              <a:rPr lang="ar-SA" sz="2000" b="1" kern="0" dirty="0">
                <a:solidFill>
                  <a:srgbClr val="000000"/>
                </a:solidFill>
                <a:latin typeface="Tahoma"/>
              </a:rPr>
              <a:t>روزفلت              برنامج العمل الجديد </a:t>
            </a:r>
          </a:p>
          <a:p>
            <a:pPr lvl="0" fontAlgn="base">
              <a:lnSpc>
                <a:spcPct val="80000"/>
              </a:lnSpc>
              <a:spcAft>
                <a:spcPct val="0"/>
              </a:spcAft>
              <a:buFontTx/>
              <a:buChar char="•"/>
            </a:pPr>
            <a:r>
              <a:rPr lang="ar-SA" sz="2000" b="1" kern="0" dirty="0" err="1">
                <a:solidFill>
                  <a:srgbClr val="000000"/>
                </a:solidFill>
                <a:latin typeface="Tahoma"/>
              </a:rPr>
              <a:t>كينيدى</a:t>
            </a:r>
            <a:r>
              <a:rPr lang="ar-SA" sz="2000" b="1" kern="0" dirty="0">
                <a:solidFill>
                  <a:srgbClr val="000000"/>
                </a:solidFill>
                <a:latin typeface="Tahoma"/>
              </a:rPr>
              <a:t>               الجبهة الجديدة </a:t>
            </a:r>
          </a:p>
          <a:p>
            <a:pPr lvl="0" fontAlgn="base">
              <a:lnSpc>
                <a:spcPct val="80000"/>
              </a:lnSpc>
              <a:spcAft>
                <a:spcPct val="0"/>
              </a:spcAft>
              <a:buFontTx/>
              <a:buChar char="•"/>
            </a:pPr>
            <a:r>
              <a:rPr lang="ar-SA" sz="2000" b="1" kern="0" dirty="0">
                <a:solidFill>
                  <a:srgbClr val="000000"/>
                </a:solidFill>
                <a:latin typeface="Tahoma"/>
              </a:rPr>
              <a:t>ريجان                بداية جديدة </a:t>
            </a:r>
          </a:p>
          <a:p>
            <a:pPr lvl="0" fontAlgn="base">
              <a:lnSpc>
                <a:spcPct val="80000"/>
              </a:lnSpc>
              <a:spcAft>
                <a:spcPct val="0"/>
              </a:spcAft>
              <a:buFontTx/>
              <a:buChar char="•"/>
            </a:pPr>
            <a:r>
              <a:rPr lang="ar-SA" sz="2000" b="1" kern="0" dirty="0">
                <a:solidFill>
                  <a:srgbClr val="000000"/>
                </a:solidFill>
                <a:latin typeface="Tahoma"/>
              </a:rPr>
              <a:t>كلينتون               ميثاق جديد</a:t>
            </a:r>
          </a:p>
          <a:p>
            <a:pPr lvl="0" fontAlgn="base">
              <a:lnSpc>
                <a:spcPct val="80000"/>
              </a:lnSpc>
              <a:spcAft>
                <a:spcPct val="0"/>
              </a:spcAft>
              <a:buFontTx/>
              <a:buChar char="•"/>
            </a:pPr>
            <a:r>
              <a:rPr lang="ar-SA" sz="2000" b="1" kern="0" dirty="0" smtClean="0">
                <a:solidFill>
                  <a:srgbClr val="000000"/>
                </a:solidFill>
                <a:latin typeface="Tahoma"/>
              </a:rPr>
              <a:t>نحن </a:t>
            </a:r>
            <a:r>
              <a:rPr lang="ar-SA" sz="2000" b="1" kern="0" dirty="0">
                <a:solidFill>
                  <a:srgbClr val="000000"/>
                </a:solidFill>
                <a:latin typeface="Tahoma"/>
              </a:rPr>
              <a:t>نقول تعهدنا بالتزامات جديدة لنتمسك </a:t>
            </a:r>
            <a:r>
              <a:rPr lang="ar-SA" sz="2000" b="1" kern="0" dirty="0" err="1">
                <a:solidFill>
                  <a:srgbClr val="000000"/>
                </a:solidFill>
                <a:latin typeface="Tahoma"/>
              </a:rPr>
              <a:t>بثوابتنا</a:t>
            </a:r>
            <a:r>
              <a:rPr lang="ar-SA" sz="2000" b="1" kern="0" dirty="0">
                <a:solidFill>
                  <a:srgbClr val="000000"/>
                </a:solidFill>
                <a:latin typeface="Tahoma"/>
              </a:rPr>
              <a:t> القديمة </a:t>
            </a:r>
            <a:r>
              <a:rPr lang="ar-SA" sz="2000" b="1" kern="0" dirty="0" err="1">
                <a:solidFill>
                  <a:srgbClr val="000000"/>
                </a:solidFill>
                <a:latin typeface="Tahoma"/>
              </a:rPr>
              <a:t>التى</a:t>
            </a:r>
            <a:r>
              <a:rPr lang="ar-SA" sz="2000" b="1" kern="0" dirty="0">
                <a:solidFill>
                  <a:srgbClr val="000000"/>
                </a:solidFill>
                <a:latin typeface="Tahoma"/>
              </a:rPr>
              <a:t> نعتقد انها أسمى من غيرها</a:t>
            </a:r>
            <a:r>
              <a:rPr lang="ar-SA" sz="2000" kern="0" dirty="0">
                <a:solidFill>
                  <a:srgbClr val="000000"/>
                </a:solidFill>
                <a:latin typeface="Tahoma"/>
              </a:rPr>
              <a:t> </a:t>
            </a:r>
            <a:endParaRPr lang="en-US" sz="2000" kern="0" dirty="0">
              <a:solidFill>
                <a:srgbClr val="000000"/>
              </a:solidFill>
              <a:latin typeface="Tahoma"/>
              <a:cs typeface="Arial"/>
            </a:endParaRPr>
          </a:p>
          <a:p>
            <a:endParaRPr lang="ar-SA" dirty="0"/>
          </a:p>
        </p:txBody>
      </p:sp>
    </p:spTree>
    <p:extLst>
      <p:ext uri="{BB962C8B-B14F-4D97-AF65-F5344CB8AC3E}">
        <p14:creationId xmlns:p14="http://schemas.microsoft.com/office/powerpoint/2010/main" val="15692971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kern="0" dirty="0">
                <a:solidFill>
                  <a:schemeClr val="accent2"/>
                </a:solidFill>
                <a:latin typeface="Tahoma"/>
                <a:cs typeface="Arial"/>
              </a:rPr>
              <a:t>استعمل سحر التضاد وقوته</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lnSpc>
                <a:spcPct val="90000"/>
              </a:lnSpc>
              <a:spcAft>
                <a:spcPct val="0"/>
              </a:spcAft>
              <a:buFontTx/>
              <a:buChar char="•"/>
            </a:pPr>
            <a:r>
              <a:rPr lang="ar-SA" sz="2400" b="1" kern="0" dirty="0" smtClean="0">
                <a:solidFill>
                  <a:srgbClr val="000000"/>
                </a:solidFill>
                <a:latin typeface="Tahoma"/>
              </a:rPr>
              <a:t>آيات </a:t>
            </a:r>
            <a:r>
              <a:rPr lang="ar-SA" sz="2400" b="1" kern="0" dirty="0">
                <a:solidFill>
                  <a:srgbClr val="000000"/>
                </a:solidFill>
                <a:latin typeface="Tahoma"/>
              </a:rPr>
              <a:t>الجنة والنار تتابع دائم</a:t>
            </a:r>
          </a:p>
          <a:p>
            <a:pPr lvl="0" fontAlgn="base">
              <a:lnSpc>
                <a:spcPct val="90000"/>
              </a:lnSpc>
              <a:spcAft>
                <a:spcPct val="0"/>
              </a:spcAft>
              <a:buFontTx/>
              <a:buChar char="•"/>
            </a:pPr>
            <a:r>
              <a:rPr lang="ar-SA" sz="2400" b="1" kern="0" dirty="0">
                <a:solidFill>
                  <a:srgbClr val="000000"/>
                </a:solidFill>
                <a:latin typeface="Tahoma"/>
              </a:rPr>
              <a:t> ( وانه كان رجال من الإنس يعوذون برجال من الجن)  .     </a:t>
            </a:r>
            <a:r>
              <a:rPr lang="ar-SA" sz="2400" b="1" kern="0" dirty="0" smtClean="0">
                <a:solidFill>
                  <a:srgbClr val="000000"/>
                </a:solidFill>
                <a:latin typeface="Tahoma"/>
              </a:rPr>
              <a:t>( سورة الجن</a:t>
            </a:r>
            <a:r>
              <a:rPr lang="ar-SA" sz="2400" b="1" kern="0" dirty="0">
                <a:solidFill>
                  <a:srgbClr val="000000"/>
                </a:solidFill>
                <a:latin typeface="Tahoma"/>
              </a:rPr>
              <a:t>)</a:t>
            </a:r>
          </a:p>
          <a:p>
            <a:pPr lvl="0" fontAlgn="base">
              <a:lnSpc>
                <a:spcPct val="90000"/>
              </a:lnSpc>
              <a:spcAft>
                <a:spcPct val="0"/>
              </a:spcAft>
              <a:buFontTx/>
              <a:buChar char="•"/>
            </a:pPr>
            <a:r>
              <a:rPr lang="ar-SA" sz="2400" b="1" kern="0" dirty="0">
                <a:solidFill>
                  <a:srgbClr val="000000"/>
                </a:solidFill>
                <a:latin typeface="Tahoma"/>
              </a:rPr>
              <a:t>تقتير هنا واسراف هناك  .              ( شيخ الأزهر عن الملك فاروق )</a:t>
            </a:r>
          </a:p>
          <a:p>
            <a:pPr lvl="0" fontAlgn="base">
              <a:lnSpc>
                <a:spcPct val="90000"/>
              </a:lnSpc>
              <a:spcAft>
                <a:spcPct val="0"/>
              </a:spcAft>
              <a:buFontTx/>
              <a:buChar char="•"/>
            </a:pPr>
            <a:r>
              <a:rPr lang="ar-SA" sz="2400" b="1" kern="0" dirty="0">
                <a:solidFill>
                  <a:srgbClr val="000000"/>
                </a:solidFill>
                <a:latin typeface="Tahoma"/>
              </a:rPr>
              <a:t>لا تكن صلبا فتكسر ولا تكن لينا فتعصر .        (  قول مأثور) </a:t>
            </a:r>
          </a:p>
          <a:p>
            <a:pPr lvl="0" fontAlgn="base">
              <a:lnSpc>
                <a:spcPct val="90000"/>
              </a:lnSpc>
              <a:spcAft>
                <a:spcPct val="0"/>
              </a:spcAft>
              <a:buFontTx/>
              <a:buChar char="•"/>
            </a:pPr>
            <a:r>
              <a:rPr lang="ar-SA" sz="2400" b="1" kern="0" dirty="0">
                <a:solidFill>
                  <a:srgbClr val="000000"/>
                </a:solidFill>
                <a:latin typeface="Tahoma"/>
              </a:rPr>
              <a:t>لا تقل ماذا يقدم إليك وطنك بل قل ماذا قدمت انت لوطنك .             (  </a:t>
            </a:r>
            <a:r>
              <a:rPr lang="ar-SA" sz="2400" b="1" kern="0" dirty="0" err="1">
                <a:solidFill>
                  <a:srgbClr val="000000"/>
                </a:solidFill>
                <a:latin typeface="Tahoma"/>
              </a:rPr>
              <a:t>كيندى</a:t>
            </a:r>
            <a:r>
              <a:rPr lang="ar-SA" sz="2400" b="1" kern="0" dirty="0">
                <a:solidFill>
                  <a:srgbClr val="000000"/>
                </a:solidFill>
                <a:latin typeface="Tahoma"/>
              </a:rPr>
              <a:t>)</a:t>
            </a:r>
            <a:r>
              <a:rPr lang="ar-SA" sz="2400" kern="0" dirty="0">
                <a:solidFill>
                  <a:srgbClr val="000000"/>
                </a:solidFill>
                <a:latin typeface="Tahoma"/>
              </a:rPr>
              <a:t> </a:t>
            </a:r>
            <a:endParaRPr lang="en-US" sz="2400" kern="0" dirty="0">
              <a:solidFill>
                <a:srgbClr val="000000"/>
              </a:solidFill>
              <a:latin typeface="Tahoma"/>
              <a:cs typeface="Arial"/>
            </a:endParaRPr>
          </a:p>
          <a:p>
            <a:endParaRPr lang="ar-SA" dirty="0"/>
          </a:p>
        </p:txBody>
      </p:sp>
    </p:spTree>
    <p:extLst>
      <p:ext uri="{BB962C8B-B14F-4D97-AF65-F5344CB8AC3E}">
        <p14:creationId xmlns:p14="http://schemas.microsoft.com/office/powerpoint/2010/main" val="204022166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kern="0" dirty="0">
                <a:solidFill>
                  <a:schemeClr val="accent2"/>
                </a:solidFill>
                <a:latin typeface="Tahoma"/>
                <a:cs typeface="Arial"/>
              </a:rPr>
              <a:t>الثقافة ولغة المستمع</a:t>
            </a:r>
            <a:endParaRPr lang="ar-SA" dirty="0">
              <a:solidFill>
                <a:schemeClr val="accent2"/>
              </a:solidFill>
            </a:endParaRPr>
          </a:p>
        </p:txBody>
      </p:sp>
      <p:sp>
        <p:nvSpPr>
          <p:cNvPr id="3" name="عنصر نائب للمحتوى 2"/>
          <p:cNvSpPr>
            <a:spLocks noGrp="1"/>
          </p:cNvSpPr>
          <p:nvPr>
            <p:ph idx="1"/>
          </p:nvPr>
        </p:nvSpPr>
        <p:spPr/>
        <p:txBody>
          <a:bodyPr>
            <a:normAutofit/>
          </a:bodyPr>
          <a:lstStyle/>
          <a:p>
            <a:r>
              <a:rPr lang="ar-SA" sz="3600" b="1" kern="0" dirty="0">
                <a:solidFill>
                  <a:srgbClr val="000000"/>
                </a:solidFill>
                <a:latin typeface="Tahoma"/>
              </a:rPr>
              <a:t>احرص على استخدام اللغة التي  يستخدمها </a:t>
            </a:r>
            <a:r>
              <a:rPr lang="ar-SA" sz="3600" b="1" kern="0" dirty="0" smtClean="0">
                <a:solidFill>
                  <a:srgbClr val="000000"/>
                </a:solidFill>
                <a:latin typeface="Tahoma"/>
              </a:rPr>
              <a:t>المستمع والمصطلحات </a:t>
            </a:r>
            <a:r>
              <a:rPr lang="ar-SA" sz="3600" b="1" kern="0" dirty="0">
                <a:solidFill>
                  <a:srgbClr val="000000"/>
                </a:solidFill>
                <a:latin typeface="Tahoma"/>
              </a:rPr>
              <a:t>ما أمكنك ذلك سيؤثر جدا في قبول كلامك</a:t>
            </a:r>
            <a:endParaRPr lang="ar-SA" sz="3600" dirty="0"/>
          </a:p>
        </p:txBody>
      </p:sp>
    </p:spTree>
    <p:extLst>
      <p:ext uri="{BB962C8B-B14F-4D97-AF65-F5344CB8AC3E}">
        <p14:creationId xmlns:p14="http://schemas.microsoft.com/office/powerpoint/2010/main" val="10418166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kern="0" dirty="0">
                <a:solidFill>
                  <a:schemeClr val="accent2"/>
                </a:solidFill>
                <a:latin typeface="Tahoma"/>
                <a:cs typeface="Arial"/>
              </a:rPr>
              <a:t>مستوى الصوت</a:t>
            </a:r>
            <a:endParaRPr lang="ar-SA" b="1" dirty="0">
              <a:solidFill>
                <a:schemeClr val="accent2"/>
              </a:solidFill>
            </a:endParaRPr>
          </a:p>
        </p:txBody>
      </p:sp>
      <p:sp>
        <p:nvSpPr>
          <p:cNvPr id="3" name="عنصر نائب للمحتوى 2"/>
          <p:cNvSpPr>
            <a:spLocks noGrp="1"/>
          </p:cNvSpPr>
          <p:nvPr>
            <p:ph idx="1"/>
          </p:nvPr>
        </p:nvSpPr>
        <p:spPr/>
        <p:txBody>
          <a:bodyPr/>
          <a:lstStyle/>
          <a:p>
            <a:pPr lvl="0" fontAlgn="base">
              <a:lnSpc>
                <a:spcPct val="80000"/>
              </a:lnSpc>
              <a:spcAft>
                <a:spcPct val="0"/>
              </a:spcAft>
              <a:buFontTx/>
              <a:buChar char="•"/>
            </a:pPr>
            <a:r>
              <a:rPr lang="ar-SA" b="1" kern="0" dirty="0">
                <a:solidFill>
                  <a:srgbClr val="000000"/>
                </a:solidFill>
                <a:latin typeface="Tahoma"/>
              </a:rPr>
              <a:t>الاعتدال المناسب ينبغي أن يكون هو المتوسط العام </a:t>
            </a:r>
          </a:p>
          <a:p>
            <a:pPr lvl="0" fontAlgn="base">
              <a:lnSpc>
                <a:spcPct val="80000"/>
              </a:lnSpc>
              <a:spcAft>
                <a:spcPct val="0"/>
              </a:spcAft>
              <a:buFontTx/>
              <a:buChar char="•"/>
            </a:pPr>
            <a:r>
              <a:rPr lang="ar-SA" b="1" kern="0" dirty="0">
                <a:solidFill>
                  <a:srgbClr val="000000"/>
                </a:solidFill>
                <a:latin typeface="Tahoma"/>
              </a:rPr>
              <a:t>من المهم تغيير مستوى الصوت وسرعة الكلمات بين الحين والآخر لقطع الملل وإثارة الانتباه وتنبيه الذهن إلى اختلاف نوع الفقرة القادمة </a:t>
            </a:r>
          </a:p>
          <a:p>
            <a:pPr lvl="0" fontAlgn="base">
              <a:lnSpc>
                <a:spcPct val="80000"/>
              </a:lnSpc>
              <a:spcAft>
                <a:spcPct val="0"/>
              </a:spcAft>
              <a:buFontTx/>
              <a:buChar char="•"/>
            </a:pPr>
            <a:r>
              <a:rPr lang="ar-SA" b="1" kern="0" dirty="0">
                <a:solidFill>
                  <a:srgbClr val="000000"/>
                </a:solidFill>
                <a:latin typeface="Tahoma"/>
              </a:rPr>
              <a:t>قوة الصوت أو حماسته أو وضوح نهاية الكلمات مسألة هامة في إثارة الحاضرين وجعلهم في حالة تواصل دائم معك</a:t>
            </a:r>
          </a:p>
          <a:p>
            <a:pPr lvl="0" fontAlgn="base">
              <a:lnSpc>
                <a:spcPct val="80000"/>
              </a:lnSpc>
              <a:spcAft>
                <a:spcPct val="0"/>
              </a:spcAft>
              <a:buFontTx/>
              <a:buChar char="•"/>
            </a:pPr>
            <a:r>
              <a:rPr lang="ar-SA" b="1" kern="0" dirty="0">
                <a:solidFill>
                  <a:srgbClr val="000000"/>
                </a:solidFill>
                <a:latin typeface="Tahoma"/>
              </a:rPr>
              <a:t>رفع الصوت لما تريد إثارة الانتباه له وخفضه للتقليل من أهميته </a:t>
            </a:r>
            <a:endParaRPr lang="en-US" b="1" kern="0" dirty="0">
              <a:solidFill>
                <a:srgbClr val="000000"/>
              </a:solidFill>
              <a:latin typeface="Tahoma"/>
              <a:cs typeface="Arial"/>
            </a:endParaRPr>
          </a:p>
          <a:p>
            <a:endParaRPr lang="ar-SA" dirty="0"/>
          </a:p>
        </p:txBody>
      </p:sp>
    </p:spTree>
    <p:extLst>
      <p:ext uri="{BB962C8B-B14F-4D97-AF65-F5344CB8AC3E}">
        <p14:creationId xmlns:p14="http://schemas.microsoft.com/office/powerpoint/2010/main" val="5515870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5400" b="1" u="sng" kern="0" dirty="0">
                <a:solidFill>
                  <a:schemeClr val="accent2"/>
                </a:solidFill>
                <a:latin typeface="Tahoma"/>
                <a:cs typeface="Arial"/>
              </a:rPr>
              <a:t>النظرات</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spcAft>
                <a:spcPct val="0"/>
              </a:spcAft>
              <a:buFontTx/>
              <a:buChar char="•"/>
            </a:pPr>
            <a:r>
              <a:rPr lang="ar-SA" sz="2800" b="1" kern="0" dirty="0">
                <a:solidFill>
                  <a:srgbClr val="000000"/>
                </a:solidFill>
                <a:latin typeface="Tahoma"/>
              </a:rPr>
              <a:t>ابدأ بنظرة تتواصل فيها مع من توجه لهم الخطاب كلهم تقريبا . نظرة تقدير وثقة وتواصل ( جذب للموضوع ولك) </a:t>
            </a:r>
          </a:p>
          <a:p>
            <a:pPr lvl="0" fontAlgn="base">
              <a:spcAft>
                <a:spcPct val="0"/>
              </a:spcAft>
              <a:buFontTx/>
              <a:buChar char="•"/>
            </a:pPr>
            <a:r>
              <a:rPr lang="ar-SA" sz="2800" b="1" kern="0" dirty="0">
                <a:solidFill>
                  <a:srgbClr val="000000"/>
                </a:solidFill>
                <a:latin typeface="Tahoma"/>
              </a:rPr>
              <a:t>ركز النظر على أعين المستمعين أو جباههم طول الحديث مع توزيع النظرات </a:t>
            </a:r>
            <a:r>
              <a:rPr lang="ar-SA" sz="2800" b="1" kern="0" dirty="0" err="1">
                <a:solidFill>
                  <a:srgbClr val="000000"/>
                </a:solidFill>
                <a:latin typeface="Tahoma"/>
              </a:rPr>
              <a:t>بالتساوى</a:t>
            </a:r>
            <a:r>
              <a:rPr lang="ar-SA" sz="2800" b="1" kern="0" dirty="0">
                <a:solidFill>
                  <a:srgbClr val="000000"/>
                </a:solidFill>
                <a:latin typeface="Tahoma"/>
              </a:rPr>
              <a:t> بينهم </a:t>
            </a:r>
          </a:p>
          <a:p>
            <a:pPr lvl="0" fontAlgn="base">
              <a:spcAft>
                <a:spcPct val="0"/>
              </a:spcAft>
              <a:buFontTx/>
              <a:buChar char="•"/>
            </a:pPr>
            <a:r>
              <a:rPr lang="ar-SA" sz="2800" b="1" kern="0" dirty="0">
                <a:solidFill>
                  <a:srgbClr val="000000"/>
                </a:solidFill>
                <a:latin typeface="Tahoma"/>
              </a:rPr>
              <a:t>إذا كان لا يمكنك ذلك لبعد المسافة وجه نظرك تجاه جباههم </a:t>
            </a:r>
          </a:p>
          <a:p>
            <a:pPr lvl="0" fontAlgn="base">
              <a:spcAft>
                <a:spcPct val="0"/>
              </a:spcAft>
              <a:buFontTx/>
              <a:buChar char="•"/>
            </a:pPr>
            <a:r>
              <a:rPr lang="ar-SA" sz="2800" b="1" kern="0" dirty="0">
                <a:solidFill>
                  <a:srgbClr val="000000"/>
                </a:solidFill>
                <a:latin typeface="Tahoma"/>
              </a:rPr>
              <a:t>إذا كان هناك أحكام شرعية تخص </a:t>
            </a:r>
            <a:r>
              <a:rPr lang="ar-SA" sz="2800" b="1" kern="0" dirty="0" smtClean="0">
                <a:solidFill>
                  <a:srgbClr val="000000"/>
                </a:solidFill>
                <a:latin typeface="Tahoma"/>
              </a:rPr>
              <a:t>المسألة </a:t>
            </a:r>
            <a:r>
              <a:rPr lang="ar-SA" sz="2800" b="1" kern="0" dirty="0">
                <a:solidFill>
                  <a:srgbClr val="000000"/>
                </a:solidFill>
                <a:latin typeface="Tahoma"/>
              </a:rPr>
              <a:t>فلها المقام الأول بالطبع </a:t>
            </a:r>
          </a:p>
          <a:p>
            <a:pPr lvl="0" fontAlgn="base">
              <a:spcAft>
                <a:spcPct val="0"/>
              </a:spcAft>
              <a:buFontTx/>
              <a:buChar char="•"/>
            </a:pPr>
            <a:r>
              <a:rPr lang="ar-SA" sz="2800" b="1" kern="0" dirty="0">
                <a:solidFill>
                  <a:srgbClr val="000000"/>
                </a:solidFill>
                <a:latin typeface="Tahoma"/>
              </a:rPr>
              <a:t>النظرة المعتدلة التي تعطي الأمل هي الأصل  ما لم تكن طبيعة الموضوع لها آلام وشجون </a:t>
            </a:r>
            <a:r>
              <a:rPr lang="ar-SA" sz="2800" b="1" kern="0" dirty="0" err="1">
                <a:solidFill>
                  <a:srgbClr val="000000"/>
                </a:solidFill>
                <a:latin typeface="Tahoma"/>
              </a:rPr>
              <a:t>فينبغى</a:t>
            </a:r>
            <a:r>
              <a:rPr lang="ar-SA" sz="2800" b="1" kern="0" dirty="0">
                <a:solidFill>
                  <a:srgbClr val="000000"/>
                </a:solidFill>
                <a:latin typeface="Tahoma"/>
              </a:rPr>
              <a:t> مراعاة ذلك </a:t>
            </a:r>
          </a:p>
          <a:p>
            <a:pPr lvl="0" fontAlgn="base">
              <a:spcAft>
                <a:spcPct val="0"/>
              </a:spcAft>
              <a:buFontTx/>
              <a:buChar char="•"/>
            </a:pPr>
            <a:r>
              <a:rPr lang="ar-SA" sz="2800" b="1" kern="0" dirty="0">
                <a:solidFill>
                  <a:srgbClr val="000000"/>
                </a:solidFill>
                <a:latin typeface="Tahoma"/>
              </a:rPr>
              <a:t>نظرتك </a:t>
            </a:r>
            <a:r>
              <a:rPr lang="ar-SA" sz="2800" b="1" kern="0" dirty="0" err="1">
                <a:solidFill>
                  <a:srgbClr val="000000"/>
                </a:solidFill>
                <a:latin typeface="Tahoma"/>
              </a:rPr>
              <a:t>يملؤها</a:t>
            </a:r>
            <a:r>
              <a:rPr lang="ar-SA" sz="2800" b="1" kern="0" dirty="0">
                <a:solidFill>
                  <a:srgbClr val="000000"/>
                </a:solidFill>
                <a:latin typeface="Tahoma"/>
              </a:rPr>
              <a:t> الثقة فيما تقول</a:t>
            </a:r>
            <a:endParaRPr lang="en-US" sz="2800" b="1" kern="0" dirty="0">
              <a:solidFill>
                <a:srgbClr val="000000"/>
              </a:solidFill>
              <a:latin typeface="Tahoma"/>
              <a:cs typeface="Arial"/>
            </a:endParaRPr>
          </a:p>
          <a:p>
            <a:endParaRPr lang="ar-SA" dirty="0"/>
          </a:p>
        </p:txBody>
      </p:sp>
    </p:spTree>
    <p:extLst>
      <p:ext uri="{BB962C8B-B14F-4D97-AF65-F5344CB8AC3E}">
        <p14:creationId xmlns:p14="http://schemas.microsoft.com/office/powerpoint/2010/main" val="23099560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استخدم الدليل والبرهان</a:t>
            </a:r>
            <a:endParaRPr lang="ar-SA" dirty="0"/>
          </a:p>
        </p:txBody>
      </p:sp>
      <p:sp>
        <p:nvSpPr>
          <p:cNvPr id="3" name="عنصر نائب للمحتوى 2"/>
          <p:cNvSpPr>
            <a:spLocks noGrp="1"/>
          </p:cNvSpPr>
          <p:nvPr>
            <p:ph idx="1"/>
          </p:nvPr>
        </p:nvSpPr>
        <p:spPr/>
        <p:txBody>
          <a:bodyPr/>
          <a:lstStyle/>
          <a:p>
            <a:r>
              <a:rPr lang="ar-SA" dirty="0" smtClean="0"/>
              <a:t>إذا أردت اقناع الآخرين فتجنب الحلف والقسم واستدل بآيات من كتاب الذكر الحكيم أو بحديث شريف وإن اختلف السياق وانتقلت إلي سياق آخر فاستدل ببيت شعر أو قول مأثور أو حكمة تقوي المعني وترسخه في الذهن</a:t>
            </a:r>
            <a:endParaRPr lang="ar-SA" dirty="0"/>
          </a:p>
        </p:txBody>
      </p:sp>
    </p:spTree>
    <p:extLst>
      <p:ext uri="{BB962C8B-B14F-4D97-AF65-F5344CB8AC3E}">
        <p14:creationId xmlns:p14="http://schemas.microsoft.com/office/powerpoint/2010/main" val="30992807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تابع المقدمة</a:t>
            </a:r>
            <a:endParaRPr lang="ar-SA" dirty="0">
              <a:solidFill>
                <a:schemeClr val="accent2"/>
              </a:solidFill>
            </a:endParaRPr>
          </a:p>
        </p:txBody>
      </p:sp>
      <p:sp>
        <p:nvSpPr>
          <p:cNvPr id="3" name="عنصر نائب للمحتوى 2"/>
          <p:cNvSpPr>
            <a:spLocks noGrp="1"/>
          </p:cNvSpPr>
          <p:nvPr>
            <p:ph idx="1"/>
          </p:nvPr>
        </p:nvSpPr>
        <p:spPr/>
        <p:txBody>
          <a:bodyPr/>
          <a:lstStyle/>
          <a:p>
            <a:r>
              <a:rPr lang="ar-SA" dirty="0" smtClean="0"/>
              <a:t>إن التواصل هو القدرة غير الملموسة لدي الفرد والصفة الجذابة التي لا يستطيع الآخرون  تحديد ماهيتها وهي توجد في شخص تود أن يبقي في صحبتك ،ولا يمكنك حقا تفسير ذلك ويتم ذلك بطريقة حقيقية بعيدة عن الزيف وتشعر بعكس هذا الشعور عندما تقابل شخصا تريد أن تتجنبه بأي طريقة وما ننشده اليوم أن تكون أنت من الصنف الأول ولكن دعونا نتحدث عن معايير جودة مهارات الاتصال :</a:t>
            </a:r>
            <a:endParaRPr lang="ar-SA" dirty="0"/>
          </a:p>
        </p:txBody>
      </p:sp>
    </p:spTree>
    <p:extLst>
      <p:ext uri="{BB962C8B-B14F-4D97-AF65-F5344CB8AC3E}">
        <p14:creationId xmlns:p14="http://schemas.microsoft.com/office/powerpoint/2010/main" val="21841310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b="1" u="sng" kern="0" dirty="0">
                <a:solidFill>
                  <a:schemeClr val="accent2"/>
                </a:solidFill>
                <a:latin typeface="Tahoma"/>
                <a:cs typeface="Arial"/>
              </a:rPr>
              <a:t>الرأس </a:t>
            </a:r>
            <a:r>
              <a:rPr lang="ar-SA" sz="4000" b="1" u="sng" kern="0" dirty="0">
                <a:solidFill>
                  <a:srgbClr val="000000"/>
                </a:solidFill>
                <a:latin typeface="Tahoma"/>
                <a:cs typeface="Arial"/>
              </a:rPr>
              <a:t>:</a:t>
            </a:r>
            <a:endParaRPr lang="ar-SA" dirty="0"/>
          </a:p>
        </p:txBody>
      </p:sp>
      <p:sp>
        <p:nvSpPr>
          <p:cNvPr id="3" name="عنصر نائب للمحتوى 2"/>
          <p:cNvSpPr>
            <a:spLocks noGrp="1"/>
          </p:cNvSpPr>
          <p:nvPr>
            <p:ph idx="1"/>
          </p:nvPr>
        </p:nvSpPr>
        <p:spPr/>
        <p:txBody>
          <a:bodyPr>
            <a:normAutofit lnSpcReduction="10000"/>
          </a:bodyPr>
          <a:lstStyle/>
          <a:p>
            <a:pPr lvl="0" fontAlgn="base">
              <a:lnSpc>
                <a:spcPct val="80000"/>
              </a:lnSpc>
              <a:spcAft>
                <a:spcPct val="0"/>
              </a:spcAft>
              <a:buFontTx/>
              <a:buChar char="•"/>
            </a:pPr>
            <a:r>
              <a:rPr lang="ar-SA" sz="2400" b="1" kern="0" dirty="0">
                <a:solidFill>
                  <a:srgbClr val="000000"/>
                </a:solidFill>
                <a:latin typeface="Tahoma"/>
              </a:rPr>
              <a:t>إذا كان مائلا إلى الأمام يوحى بالتحفز  أو الانتباه والتركيز.</a:t>
            </a:r>
          </a:p>
          <a:p>
            <a:pPr lvl="0" fontAlgn="base">
              <a:lnSpc>
                <a:spcPct val="80000"/>
              </a:lnSpc>
              <a:spcAft>
                <a:spcPct val="0"/>
              </a:spcAft>
              <a:buFontTx/>
              <a:buChar char="•"/>
            </a:pPr>
            <a:r>
              <a:rPr lang="ar-SA" sz="2400" b="1" kern="0" dirty="0">
                <a:solidFill>
                  <a:srgbClr val="000000"/>
                </a:solidFill>
                <a:latin typeface="Tahoma"/>
              </a:rPr>
              <a:t>إذا كان مشدودا إلى الوراء ربما دل على الاستغراق في التفكير مع علامات أخرى في الوجه</a:t>
            </a:r>
          </a:p>
          <a:p>
            <a:pPr lvl="0" fontAlgn="base">
              <a:lnSpc>
                <a:spcPct val="80000"/>
              </a:lnSpc>
              <a:spcAft>
                <a:spcPct val="0"/>
              </a:spcAft>
              <a:buFontTx/>
              <a:buChar char="•"/>
            </a:pPr>
            <a:r>
              <a:rPr lang="ar-SA" sz="2400" b="1" kern="0" dirty="0">
                <a:solidFill>
                  <a:srgbClr val="000000"/>
                </a:solidFill>
                <a:latin typeface="Tahoma"/>
              </a:rPr>
              <a:t>يعطى إحساس بالتعالي إذا كان الصدر منتفخا نوعا مع علامات عدم الاحترام في الوجه   .</a:t>
            </a:r>
          </a:p>
          <a:p>
            <a:pPr lvl="0" fontAlgn="base">
              <a:lnSpc>
                <a:spcPct val="80000"/>
              </a:lnSpc>
              <a:spcAft>
                <a:spcPct val="0"/>
              </a:spcAft>
              <a:buFontTx/>
              <a:buChar char="•"/>
            </a:pPr>
            <a:r>
              <a:rPr lang="ar-SA" sz="2400" b="1" kern="0" dirty="0">
                <a:solidFill>
                  <a:srgbClr val="000000"/>
                </a:solidFill>
                <a:latin typeface="Tahoma"/>
              </a:rPr>
              <a:t>إذا كان الرأس منخفضا  في حركات متتابعة منه على صورة إيماءات فتوحي بالموافقة .</a:t>
            </a:r>
          </a:p>
          <a:p>
            <a:pPr lvl="0" fontAlgn="base">
              <a:lnSpc>
                <a:spcPct val="80000"/>
              </a:lnSpc>
              <a:spcAft>
                <a:spcPct val="0"/>
              </a:spcAft>
              <a:buFontTx/>
              <a:buChar char="•"/>
            </a:pPr>
            <a:r>
              <a:rPr lang="ar-SA" sz="2400" b="1" kern="0" dirty="0">
                <a:solidFill>
                  <a:srgbClr val="000000"/>
                </a:solidFill>
                <a:latin typeface="Tahoma"/>
              </a:rPr>
              <a:t>إذا تحرك الرأس يمينا ويسارا دل على الرفض .</a:t>
            </a:r>
          </a:p>
          <a:p>
            <a:pPr lvl="0" fontAlgn="base">
              <a:lnSpc>
                <a:spcPct val="80000"/>
              </a:lnSpc>
              <a:spcAft>
                <a:spcPct val="0"/>
              </a:spcAft>
              <a:buFontTx/>
              <a:buChar char="•"/>
            </a:pPr>
            <a:r>
              <a:rPr lang="ar-SA" sz="2400" b="1" kern="0" dirty="0">
                <a:solidFill>
                  <a:srgbClr val="000000"/>
                </a:solidFill>
                <a:latin typeface="Tahoma"/>
              </a:rPr>
              <a:t>إذا تطأطأ الرأس إلى أسفل بطريقة سريعة وثابتة للحظات مع تركيز النظر إلى المتحدث واتساع في العينين وارتفاع في الحاجبين فتوحي بالدهشة والاستغراب .</a:t>
            </a:r>
          </a:p>
          <a:p>
            <a:pPr lvl="0" fontAlgn="base">
              <a:lnSpc>
                <a:spcPct val="80000"/>
              </a:lnSpc>
              <a:spcAft>
                <a:spcPct val="0"/>
              </a:spcAft>
              <a:buFontTx/>
              <a:buChar char="•"/>
            </a:pPr>
            <a:r>
              <a:rPr lang="ar-SA" sz="2400" b="1" kern="0" dirty="0">
                <a:solidFill>
                  <a:srgbClr val="000000"/>
                </a:solidFill>
                <a:latin typeface="Tahoma"/>
              </a:rPr>
              <a:t>إذا تحرك الرأس إلى أسفل مرة واحدة أو مرتين مع النظر إلى الشخص دل على  مناداته وربما يحدث ذلك  في حالة أن تطلب من الشخص تنفيذ شيء متفق عليه.</a:t>
            </a:r>
            <a:endParaRPr lang="en-US" sz="2400" b="1" kern="0" dirty="0">
              <a:solidFill>
                <a:srgbClr val="000000"/>
              </a:solidFill>
              <a:latin typeface="Tahoma"/>
              <a:cs typeface="Arial"/>
            </a:endParaRPr>
          </a:p>
          <a:p>
            <a:endParaRPr lang="ar-SA" dirty="0"/>
          </a:p>
        </p:txBody>
      </p:sp>
    </p:spTree>
    <p:extLst>
      <p:ext uri="{BB962C8B-B14F-4D97-AF65-F5344CB8AC3E}">
        <p14:creationId xmlns:p14="http://schemas.microsoft.com/office/powerpoint/2010/main" val="31200911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b="1" u="sng" kern="0" dirty="0">
                <a:solidFill>
                  <a:schemeClr val="accent2"/>
                </a:solidFill>
                <a:latin typeface="Tahoma"/>
                <a:cs typeface="Arial"/>
              </a:rPr>
              <a:t>الأذرع</a:t>
            </a:r>
            <a:endParaRPr lang="ar-SA" dirty="0">
              <a:solidFill>
                <a:schemeClr val="accent2"/>
              </a:solidFill>
            </a:endParaRPr>
          </a:p>
        </p:txBody>
      </p:sp>
      <p:sp>
        <p:nvSpPr>
          <p:cNvPr id="3" name="عنصر نائب للمحتوى 2"/>
          <p:cNvSpPr>
            <a:spLocks noGrp="1"/>
          </p:cNvSpPr>
          <p:nvPr>
            <p:ph idx="1"/>
          </p:nvPr>
        </p:nvSpPr>
        <p:spPr/>
        <p:txBody>
          <a:bodyPr/>
          <a:lstStyle/>
          <a:p>
            <a:pPr lvl="0" fontAlgn="base">
              <a:spcAft>
                <a:spcPct val="0"/>
              </a:spcAft>
              <a:buFontTx/>
              <a:buChar char="•"/>
            </a:pPr>
            <a:r>
              <a:rPr lang="ar-SA" sz="2800" kern="0" dirty="0">
                <a:solidFill>
                  <a:srgbClr val="000000"/>
                </a:solidFill>
                <a:latin typeface="Tahoma"/>
              </a:rPr>
              <a:t>عندما تنفرد الذراعان تعبر عن دفء مشاعرك للآخر والآخرين .</a:t>
            </a:r>
          </a:p>
          <a:p>
            <a:pPr lvl="0" fontAlgn="base">
              <a:spcAft>
                <a:spcPct val="0"/>
              </a:spcAft>
              <a:buFontTx/>
              <a:buChar char="•"/>
            </a:pPr>
            <a:r>
              <a:rPr lang="ar-SA" sz="2800" kern="0" dirty="0">
                <a:solidFill>
                  <a:srgbClr val="000000"/>
                </a:solidFill>
                <a:latin typeface="Tahoma"/>
              </a:rPr>
              <a:t>عندما تهز ذراعيك إلى أعلى ثم خفضهما توحي باللامبالاة .</a:t>
            </a:r>
          </a:p>
          <a:p>
            <a:pPr lvl="0" fontAlgn="base">
              <a:spcAft>
                <a:spcPct val="0"/>
              </a:spcAft>
              <a:buFontTx/>
              <a:buChar char="•"/>
            </a:pPr>
            <a:r>
              <a:rPr lang="ar-SA" sz="2800" kern="0" dirty="0">
                <a:solidFill>
                  <a:srgbClr val="000000"/>
                </a:solidFill>
                <a:latin typeface="Tahoma"/>
              </a:rPr>
              <a:t>عندما ترتفع الذراع واليد مقبوضة تجاوبا </a:t>
            </a:r>
            <a:r>
              <a:rPr lang="ar-SA" sz="2800" kern="0" dirty="0" smtClean="0">
                <a:solidFill>
                  <a:srgbClr val="000000"/>
                </a:solidFill>
                <a:latin typeface="Tahoma"/>
              </a:rPr>
              <a:t>مع </a:t>
            </a:r>
            <a:r>
              <a:rPr lang="ar-SA" sz="2800" kern="0" dirty="0">
                <a:solidFill>
                  <a:srgbClr val="000000"/>
                </a:solidFill>
                <a:latin typeface="Tahoma"/>
              </a:rPr>
              <a:t>موقف  معين مؤيدا أو منددا توحي بقوة الموقف </a:t>
            </a:r>
          </a:p>
          <a:p>
            <a:pPr lvl="0" fontAlgn="base">
              <a:spcAft>
                <a:spcPct val="0"/>
              </a:spcAft>
              <a:buFontTx/>
              <a:buChar char="•"/>
            </a:pPr>
            <a:r>
              <a:rPr lang="ar-SA" sz="2800" kern="0" dirty="0">
                <a:solidFill>
                  <a:srgbClr val="000000"/>
                </a:solidFill>
                <a:latin typeface="Tahoma"/>
              </a:rPr>
              <a:t>عندما ترفع ذراعيك نوعا ما </a:t>
            </a:r>
            <a:r>
              <a:rPr lang="ar-SA" sz="2800" kern="0" dirty="0" smtClean="0">
                <a:solidFill>
                  <a:srgbClr val="000000"/>
                </a:solidFill>
                <a:latin typeface="Tahoma"/>
              </a:rPr>
              <a:t>والأيدي </a:t>
            </a:r>
            <a:r>
              <a:rPr lang="ar-SA" sz="2800" kern="0" dirty="0">
                <a:solidFill>
                  <a:srgbClr val="000000"/>
                </a:solidFill>
                <a:latin typeface="Tahoma"/>
              </a:rPr>
              <a:t>مفتوحة وتحركهما بطريقة متتابعة إلى أعلى وتخفضهما إلى أسفل  توحي بطلب الجلوس وكذلك الوقوف طبقا للإشارة من أعلى إلى أسفل أو من أسفل إلى اعلى  .</a:t>
            </a:r>
          </a:p>
          <a:p>
            <a:pPr lvl="0" fontAlgn="base">
              <a:spcAft>
                <a:spcPct val="0"/>
              </a:spcAft>
              <a:buFontTx/>
              <a:buChar char="•"/>
            </a:pPr>
            <a:r>
              <a:rPr lang="ar-SA" sz="2800" kern="0" dirty="0">
                <a:solidFill>
                  <a:srgbClr val="000000"/>
                </a:solidFill>
                <a:latin typeface="Tahoma"/>
              </a:rPr>
              <a:t>عندما ترتفع ذراعيك وتهز الأيدي وهى مفتوحة أو والأصابع معقودة على أطرافها طالبا التزام الهدوء والسكينة توحي بالتهدئة </a:t>
            </a:r>
            <a:endParaRPr lang="en-US" sz="2800" kern="0" dirty="0">
              <a:solidFill>
                <a:srgbClr val="000000"/>
              </a:solidFill>
              <a:latin typeface="Tahoma"/>
              <a:cs typeface="Arial"/>
            </a:endParaRPr>
          </a:p>
        </p:txBody>
      </p:sp>
    </p:spTree>
    <p:extLst>
      <p:ext uri="{BB962C8B-B14F-4D97-AF65-F5344CB8AC3E}">
        <p14:creationId xmlns:p14="http://schemas.microsoft.com/office/powerpoint/2010/main" val="36624711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ملكة التأثير في الآخرين</a:t>
            </a:r>
            <a:endParaRPr lang="ar-SA" dirty="0">
              <a:solidFill>
                <a:schemeClr val="accent2"/>
              </a:solidFill>
            </a:endParaRPr>
          </a:p>
        </p:txBody>
      </p:sp>
      <p:sp>
        <p:nvSpPr>
          <p:cNvPr id="3" name="عنصر نائب للمحتوى 2"/>
          <p:cNvSpPr>
            <a:spLocks noGrp="1"/>
          </p:cNvSpPr>
          <p:nvPr>
            <p:ph idx="1"/>
          </p:nvPr>
        </p:nvSpPr>
        <p:spPr/>
        <p:txBody>
          <a:bodyPr/>
          <a:lstStyle/>
          <a:p>
            <a:r>
              <a:rPr lang="ar-SA" dirty="0" smtClean="0"/>
              <a:t>وفي ضوء ما سبق لا يسعنا إلا أن نقول أن التأثير في الآخرين وسرعة التواصل مع الناس وإحراز ودهم واحترامهم ملكة من عند الله وموهبة ولو أنفقت ما في الأرض ما ألفت بين قلوبهم ومن يفتقد لهذه الموهبة فليدرب نفسه عليها وليكن صادقا مع الله عز وجل مخلصا في قوله وعمله ليمنحه حب الناس وثقتهم</a:t>
            </a:r>
            <a:endParaRPr lang="ar-SA" dirty="0"/>
          </a:p>
        </p:txBody>
      </p:sp>
    </p:spTree>
    <p:extLst>
      <p:ext uri="{BB962C8B-B14F-4D97-AF65-F5344CB8AC3E}">
        <p14:creationId xmlns:p14="http://schemas.microsoft.com/office/powerpoint/2010/main" val="7378295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3600" dirty="0" smtClean="0">
                <a:solidFill>
                  <a:schemeClr val="accent2"/>
                </a:solidFill>
              </a:rPr>
              <a:t>شاهد معنا عروضا تبعث فينا الأمل وتحفزنا لمواجهة أي صعوبات في ميدان العمل أو التواصل مع الآخرين</a:t>
            </a:r>
            <a:endParaRPr lang="ar-SA" sz="3600" dirty="0">
              <a:solidFill>
                <a:schemeClr val="accent2"/>
              </a:solidFill>
            </a:endParaRPr>
          </a:p>
        </p:txBody>
      </p:sp>
      <p:sp>
        <p:nvSpPr>
          <p:cNvPr id="3" name="عنصر نائب للمحتوى 2"/>
          <p:cNvSpPr>
            <a:spLocks noGrp="1"/>
          </p:cNvSpPr>
          <p:nvPr>
            <p:ph idx="1"/>
          </p:nvPr>
        </p:nvSpPr>
        <p:spPr/>
        <p:txBody>
          <a:bodyPr/>
          <a:lstStyle/>
          <a:p>
            <a:r>
              <a:rPr lang="ar-SA" dirty="0" smtClean="0"/>
              <a:t>سنشاهد الآن عرض الضفدع الصغير وعرض الصقر ونأمل منكم التعبير عما </a:t>
            </a:r>
            <a:r>
              <a:rPr lang="ar-SA" dirty="0" err="1" smtClean="0"/>
              <a:t>استفدتموه</a:t>
            </a:r>
            <a:r>
              <a:rPr lang="ar-SA" dirty="0" smtClean="0"/>
              <a:t> من تلك العروض في حياتكم العملية</a:t>
            </a:r>
            <a:endParaRPr lang="ar-SA" dirty="0"/>
          </a:p>
        </p:txBody>
      </p:sp>
    </p:spTree>
    <p:extLst>
      <p:ext uri="{BB962C8B-B14F-4D97-AF65-F5344CB8AC3E}">
        <p14:creationId xmlns:p14="http://schemas.microsoft.com/office/powerpoint/2010/main" val="6578136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المراجع العربية</a:t>
            </a:r>
            <a:endParaRPr lang="ar-SA" dirty="0">
              <a:solidFill>
                <a:schemeClr val="accent2"/>
              </a:solidFill>
            </a:endParaRPr>
          </a:p>
        </p:txBody>
      </p:sp>
      <p:sp>
        <p:nvSpPr>
          <p:cNvPr id="3" name="عنصر نائب للمحتوى 2"/>
          <p:cNvSpPr>
            <a:spLocks noGrp="1"/>
          </p:cNvSpPr>
          <p:nvPr>
            <p:ph idx="1"/>
          </p:nvPr>
        </p:nvSpPr>
        <p:spPr/>
        <p:txBody>
          <a:bodyPr/>
          <a:lstStyle/>
          <a:p>
            <a:r>
              <a:rPr lang="ar-SA" dirty="0" smtClean="0"/>
              <a:t>ا- د طارق سويدان :( التدريب والتدريس الابداعي ) ، الكويت </a:t>
            </a:r>
          </a:p>
          <a:p>
            <a:r>
              <a:rPr lang="ar-SA" dirty="0" smtClean="0"/>
              <a:t>2- د ابراهيم الفقي(2011) </a:t>
            </a:r>
            <a:r>
              <a:rPr lang="ar-SA" dirty="0">
                <a:solidFill>
                  <a:prstClr val="black"/>
                </a:solidFill>
              </a:rPr>
              <a:t>فن التأثير في الآخرين </a:t>
            </a:r>
            <a:r>
              <a:rPr lang="ar-SA" dirty="0" smtClean="0">
                <a:solidFill>
                  <a:prstClr val="black"/>
                </a:solidFill>
              </a:rPr>
              <a:t>، القاهرة ثمرات للنشر والتوزيع</a:t>
            </a:r>
          </a:p>
          <a:p>
            <a:r>
              <a:rPr lang="ar-SA" dirty="0" smtClean="0">
                <a:solidFill>
                  <a:prstClr val="black"/>
                </a:solidFill>
              </a:rPr>
              <a:t>3- د ابراهيم الفقي (2011)فن التعامل مع الناس، القاهرة ، ثمرات للنشر والتوزيع</a:t>
            </a:r>
            <a:endParaRPr lang="ar-SA" dirty="0"/>
          </a:p>
          <a:p>
            <a:endParaRPr lang="ar-SA" dirty="0" smtClean="0">
              <a:solidFill>
                <a:prstClr val="black"/>
              </a:solidFill>
            </a:endParaRPr>
          </a:p>
        </p:txBody>
      </p:sp>
    </p:spTree>
    <p:extLst>
      <p:ext uri="{BB962C8B-B14F-4D97-AF65-F5344CB8AC3E}">
        <p14:creationId xmlns:p14="http://schemas.microsoft.com/office/powerpoint/2010/main" val="386361664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المراجع الأجنبية</a:t>
            </a:r>
            <a:endParaRPr lang="ar-SA" dirty="0">
              <a:solidFill>
                <a:schemeClr val="accent2"/>
              </a:solidFill>
            </a:endParaRPr>
          </a:p>
        </p:txBody>
      </p:sp>
      <p:sp>
        <p:nvSpPr>
          <p:cNvPr id="3" name="عنصر نائب للمحتوى 2"/>
          <p:cNvSpPr>
            <a:spLocks noGrp="1"/>
          </p:cNvSpPr>
          <p:nvPr>
            <p:ph idx="1"/>
          </p:nvPr>
        </p:nvSpPr>
        <p:spPr/>
        <p:txBody>
          <a:bodyPr/>
          <a:lstStyle/>
          <a:p>
            <a:pPr algn="l"/>
            <a:r>
              <a:rPr lang="en-US" dirty="0" smtClean="0"/>
              <a:t>1-Barries(2013) care conditions and communication skills :</a:t>
            </a:r>
          </a:p>
          <a:p>
            <a:pPr algn="l"/>
            <a:r>
              <a:rPr lang="en-US" dirty="0" smtClean="0"/>
              <a:t>Available on:</a:t>
            </a:r>
          </a:p>
          <a:p>
            <a:pPr algn="l"/>
            <a:r>
              <a:rPr lang="en-US" dirty="0" err="1" smtClean="0"/>
              <a:t>Lapscape</a:t>
            </a:r>
            <a:r>
              <a:rPr lang="en-US" dirty="0" smtClean="0"/>
              <a:t> .open.ac</a:t>
            </a:r>
            <a:endParaRPr lang="ar-SA" dirty="0"/>
          </a:p>
        </p:txBody>
      </p:sp>
    </p:spTree>
    <p:extLst>
      <p:ext uri="{BB962C8B-B14F-4D97-AF65-F5344CB8AC3E}">
        <p14:creationId xmlns:p14="http://schemas.microsoft.com/office/powerpoint/2010/main" val="30551242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spTree>
    <p:extLst>
      <p:ext uri="{BB962C8B-B14F-4D97-AF65-F5344CB8AC3E}">
        <p14:creationId xmlns:p14="http://schemas.microsoft.com/office/powerpoint/2010/main" val="268149598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 </a:t>
            </a:r>
            <a:r>
              <a:rPr lang="ar-SA" dirty="0" smtClean="0">
                <a:solidFill>
                  <a:schemeClr val="accent2"/>
                </a:solidFill>
              </a:rPr>
              <a:t>بعض معايير الجودة  في مهارات الاتصال</a:t>
            </a:r>
            <a:endParaRPr lang="ar-SA" dirty="0">
              <a:solidFill>
                <a:schemeClr val="accent2"/>
              </a:solidFill>
            </a:endParaRPr>
          </a:p>
        </p:txBody>
      </p:sp>
      <p:sp>
        <p:nvSpPr>
          <p:cNvPr id="3" name="عنصر نائب للمحتوى 2"/>
          <p:cNvSpPr>
            <a:spLocks noGrp="1"/>
          </p:cNvSpPr>
          <p:nvPr>
            <p:ph idx="1"/>
          </p:nvPr>
        </p:nvSpPr>
        <p:spPr/>
        <p:txBody>
          <a:bodyPr>
            <a:normAutofit fontScale="92500" lnSpcReduction="10000"/>
          </a:bodyPr>
          <a:lstStyle/>
          <a:p>
            <a:pPr algn="l"/>
            <a:r>
              <a:rPr lang="en-US" dirty="0" smtClean="0"/>
              <a:t>1- pay attention </a:t>
            </a:r>
            <a:r>
              <a:rPr lang="en-US" smtClean="0"/>
              <a:t>to speaker</a:t>
            </a:r>
            <a:endParaRPr lang="en-US" dirty="0" smtClean="0"/>
          </a:p>
          <a:p>
            <a:pPr algn="l"/>
            <a:r>
              <a:rPr lang="en-US" dirty="0" smtClean="0"/>
              <a:t>2- respect the time</a:t>
            </a:r>
          </a:p>
          <a:p>
            <a:pPr algn="l"/>
            <a:r>
              <a:rPr lang="en-US" dirty="0" smtClean="0"/>
              <a:t>3- appropriate body language is used to reinforce what you are to communicate</a:t>
            </a:r>
          </a:p>
          <a:p>
            <a:pPr algn="l"/>
            <a:r>
              <a:rPr lang="en-US" dirty="0" smtClean="0"/>
              <a:t>4- active listening</a:t>
            </a:r>
          </a:p>
          <a:p>
            <a:pPr algn="l"/>
            <a:r>
              <a:rPr lang="en-US" dirty="0" smtClean="0"/>
              <a:t>5- summarizing- pulling things together that shows you have listened and helps clarify</a:t>
            </a:r>
          </a:p>
          <a:p>
            <a:pPr algn="l"/>
            <a:r>
              <a:rPr lang="en-US" dirty="0" smtClean="0"/>
              <a:t>6- genuineness the capacity to behave openly and honestly</a:t>
            </a:r>
            <a:endParaRPr lang="ar-SA" dirty="0"/>
          </a:p>
        </p:txBody>
      </p:sp>
    </p:spTree>
    <p:extLst>
      <p:ext uri="{BB962C8B-B14F-4D97-AF65-F5344CB8AC3E}">
        <p14:creationId xmlns:p14="http://schemas.microsoft.com/office/powerpoint/2010/main" val="132825013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تعريف مهارات الاتصال</a:t>
            </a:r>
            <a:endParaRPr lang="ar-SA" dirty="0">
              <a:solidFill>
                <a:schemeClr val="accent2"/>
              </a:solidFill>
            </a:endParaRPr>
          </a:p>
        </p:txBody>
      </p:sp>
      <p:sp>
        <p:nvSpPr>
          <p:cNvPr id="3" name="عنصر نائب للمحتوى 2"/>
          <p:cNvSpPr>
            <a:spLocks noGrp="1"/>
          </p:cNvSpPr>
          <p:nvPr>
            <p:ph idx="1"/>
          </p:nvPr>
        </p:nvSpPr>
        <p:spPr/>
        <p:txBody>
          <a:bodyPr/>
          <a:lstStyle/>
          <a:p>
            <a:r>
              <a:rPr lang="ar-SA" dirty="0"/>
              <a:t>هي المهارات التي تستخدم في العملية </a:t>
            </a:r>
            <a:r>
              <a:rPr lang="ar-SA" dirty="0" smtClean="0"/>
              <a:t>التفاعلية والتي يقوم فيها شخص </a:t>
            </a:r>
            <a:r>
              <a:rPr lang="ar-SA" dirty="0"/>
              <a:t>بنقل </a:t>
            </a:r>
            <a:r>
              <a:rPr lang="ar-SA" dirty="0" smtClean="0"/>
              <a:t>أفكار </a:t>
            </a:r>
            <a:r>
              <a:rPr lang="ar-SA" dirty="0"/>
              <a:t>أو </a:t>
            </a:r>
            <a:r>
              <a:rPr lang="ar-SA" dirty="0" err="1" smtClean="0"/>
              <a:t>أو</a:t>
            </a:r>
            <a:r>
              <a:rPr lang="ar-SA" dirty="0" smtClean="0"/>
              <a:t> </a:t>
            </a:r>
            <a:r>
              <a:rPr lang="ar-SA" dirty="0"/>
              <a:t>معلومات على شكل رسائل كتابية أو شفوية مصاحبة بتعبيرات الوجه ولغة الجسم وعبر وسيلة اتصال، تنقل هذه الافكار إلى شخص آخر وبدوره يقوم بالرد على هذه الرسالة حسب فهمه لها.</a:t>
            </a:r>
          </a:p>
        </p:txBody>
      </p:sp>
    </p:spTree>
    <p:extLst>
      <p:ext uri="{BB962C8B-B14F-4D97-AF65-F5344CB8AC3E}">
        <p14:creationId xmlns:p14="http://schemas.microsoft.com/office/powerpoint/2010/main" val="32595536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عناصر عملية الاتصال</a:t>
            </a:r>
            <a:endParaRPr lang="ar-SA" dirty="0">
              <a:solidFill>
                <a:schemeClr val="accent2"/>
              </a:solidFill>
            </a:endParaRPr>
          </a:p>
        </p:txBody>
      </p:sp>
      <p:sp>
        <p:nvSpPr>
          <p:cNvPr id="3" name="عنصر نائب للمحتوى 2"/>
          <p:cNvSpPr>
            <a:spLocks noGrp="1"/>
          </p:cNvSpPr>
          <p:nvPr>
            <p:ph idx="1"/>
          </p:nvPr>
        </p:nvSpPr>
        <p:spPr/>
        <p:txBody>
          <a:bodyPr/>
          <a:lstStyle/>
          <a:p>
            <a:r>
              <a:rPr lang="ar-SA" dirty="0" smtClean="0"/>
              <a:t>1- المرسل </a:t>
            </a:r>
          </a:p>
          <a:p>
            <a:r>
              <a:rPr lang="ar-SA" dirty="0" smtClean="0"/>
              <a:t>2- المستقبل </a:t>
            </a:r>
          </a:p>
          <a:p>
            <a:r>
              <a:rPr lang="ar-SA" dirty="0" smtClean="0"/>
              <a:t>3- الرسالة </a:t>
            </a:r>
          </a:p>
          <a:p>
            <a:r>
              <a:rPr lang="ar-SA" dirty="0" smtClean="0"/>
              <a:t>4- قنوات الاتصال </a:t>
            </a:r>
          </a:p>
          <a:p>
            <a:r>
              <a:rPr lang="ar-SA" dirty="0" smtClean="0"/>
              <a:t>5- التغذية الراجعة</a:t>
            </a:r>
            <a:endParaRPr lang="ar-SA" dirty="0"/>
          </a:p>
        </p:txBody>
      </p:sp>
    </p:spTree>
    <p:extLst>
      <p:ext uri="{BB962C8B-B14F-4D97-AF65-F5344CB8AC3E}">
        <p14:creationId xmlns:p14="http://schemas.microsoft.com/office/powerpoint/2010/main" val="279826475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solidFill>
                  <a:schemeClr val="accent2"/>
                </a:solidFill>
              </a:rPr>
              <a:t>أهمية مهارات الاتصال</a:t>
            </a:r>
            <a:r>
              <a:rPr lang="ar-SA" dirty="0"/>
              <a:t/>
            </a:r>
            <a:br>
              <a:rPr lang="ar-SA" dirty="0"/>
            </a:br>
            <a:endParaRPr lang="ar-SA" dirty="0"/>
          </a:p>
        </p:txBody>
      </p:sp>
      <p:sp>
        <p:nvSpPr>
          <p:cNvPr id="3" name="عنصر نائب للمحتوى 2"/>
          <p:cNvSpPr>
            <a:spLocks noGrp="1"/>
          </p:cNvSpPr>
          <p:nvPr>
            <p:ph idx="1"/>
          </p:nvPr>
        </p:nvSpPr>
        <p:spPr/>
        <p:txBody>
          <a:bodyPr>
            <a:normAutofit fontScale="70000" lnSpcReduction="20000"/>
          </a:bodyPr>
          <a:lstStyle/>
          <a:p>
            <a:endParaRPr lang="ar-SA" dirty="0"/>
          </a:p>
          <a:p>
            <a:r>
              <a:rPr lang="ar-SA" sz="4200" dirty="0"/>
              <a:t>يعد الاتصال الإنساني جانباً مهما في الحياة فهو أداة فعالة من أدوات التغيير والتطوير والتفاعل بين الأفراد والجماعات. ويلعب دوراً مهماً في التطور والتغير الاجتماعي والثقافي والاقتصـادي، فكلما اتسعت وتنامت خطـوات التغيير والتطور، اتسعت وازدادت الحاجة إلى المعلومات والأفكار والخبرات، وبالتالي إلى قنوات الاتصال لنقلها وإيصالها إلى الأفراد والجماعات.</a:t>
            </a:r>
          </a:p>
          <a:p>
            <a:endParaRPr lang="ar-SA" sz="4200" dirty="0"/>
          </a:p>
          <a:p>
            <a:r>
              <a:rPr lang="ar-SA" sz="4200" dirty="0"/>
              <a:t>ونظرا لأهمية التواصل مع الآخرين وعمل الفريق سواء في المدرسة </a:t>
            </a:r>
            <a:r>
              <a:rPr lang="ar-SA" sz="4200" dirty="0" err="1" smtClean="0"/>
              <a:t>أوالجامعة</a:t>
            </a:r>
            <a:r>
              <a:rPr lang="ar-SA" sz="4200" dirty="0" smtClean="0"/>
              <a:t> أو </a:t>
            </a:r>
            <a:r>
              <a:rPr lang="ar-SA" sz="4200" dirty="0"/>
              <a:t>العمل، فان امتلاك مهارات الاتصال غدا أحد المتطلبات للنمو الشخصي والمؤسسي.</a:t>
            </a:r>
          </a:p>
          <a:p>
            <a:endParaRPr lang="ar-SA" sz="4200" dirty="0"/>
          </a:p>
          <a:p>
            <a:endParaRPr lang="ar-SA" sz="4200" dirty="0"/>
          </a:p>
        </p:txBody>
      </p:sp>
    </p:spTree>
    <p:extLst>
      <p:ext uri="{BB962C8B-B14F-4D97-AF65-F5344CB8AC3E}">
        <p14:creationId xmlns:p14="http://schemas.microsoft.com/office/powerpoint/2010/main" val="11667563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2"/>
                </a:solidFill>
              </a:rPr>
              <a:t>تابع أهمية مهارات الاتصال</a:t>
            </a:r>
            <a:endParaRPr lang="ar-SA" dirty="0">
              <a:solidFill>
                <a:schemeClr val="accent2"/>
              </a:solidFill>
            </a:endParaRPr>
          </a:p>
        </p:txBody>
      </p:sp>
      <p:sp>
        <p:nvSpPr>
          <p:cNvPr id="3" name="عنصر نائب للمحتوى 2"/>
          <p:cNvSpPr>
            <a:spLocks noGrp="1"/>
          </p:cNvSpPr>
          <p:nvPr>
            <p:ph idx="1"/>
          </p:nvPr>
        </p:nvSpPr>
        <p:spPr/>
        <p:txBody>
          <a:bodyPr>
            <a:normAutofit fontScale="85000" lnSpcReduction="10000"/>
          </a:bodyPr>
          <a:lstStyle/>
          <a:p>
            <a:r>
              <a:rPr lang="ar-SA" dirty="0"/>
              <a:t>للوصول </a:t>
            </a:r>
            <a:r>
              <a:rPr lang="ar-SA"/>
              <a:t>إلى </a:t>
            </a:r>
            <a:r>
              <a:rPr lang="ar-SA" smtClean="0"/>
              <a:t>الأهداف </a:t>
            </a:r>
            <a:r>
              <a:rPr lang="ar-SA" dirty="0" smtClean="0"/>
              <a:t>التي </a:t>
            </a:r>
            <a:r>
              <a:rPr lang="ar-SA" dirty="0"/>
              <a:t>عادة ما توضع من خلال تخطيط مسبق، ورؤية واضحة المعالم، وإعداد </a:t>
            </a:r>
            <a:r>
              <a:rPr lang="ar-SA" dirty="0" smtClean="0"/>
              <a:t>جيد، </a:t>
            </a:r>
            <a:r>
              <a:rPr lang="ar-SA" dirty="0"/>
              <a:t>سواء كان التخطيط على المدى القصير أو المتوسط أو البعيد، لا بدّ من التسلح بالكثير من هذه المهارات.</a:t>
            </a:r>
          </a:p>
          <a:p>
            <a:endParaRPr lang="ar-SA" dirty="0"/>
          </a:p>
          <a:p>
            <a:r>
              <a:rPr lang="ar-SA" dirty="0">
                <a:solidFill>
                  <a:schemeClr val="accent2"/>
                </a:solidFill>
              </a:rPr>
              <a:t>عادة ما </a:t>
            </a:r>
            <a:r>
              <a:rPr lang="ar-SA" dirty="0" smtClean="0">
                <a:solidFill>
                  <a:schemeClr val="accent2"/>
                </a:solidFill>
              </a:rPr>
              <a:t>تقوم </a:t>
            </a:r>
            <a:r>
              <a:rPr lang="ar-SA" dirty="0">
                <a:solidFill>
                  <a:schemeClr val="accent2"/>
                </a:solidFill>
              </a:rPr>
              <a:t>الشخصية </a:t>
            </a:r>
            <a:r>
              <a:rPr lang="ar-SA" dirty="0" err="1" smtClean="0">
                <a:solidFill>
                  <a:schemeClr val="accent2"/>
                </a:solidFill>
              </a:rPr>
              <a:t>بناءعلى</a:t>
            </a:r>
            <a:r>
              <a:rPr lang="ar-SA" dirty="0" smtClean="0">
                <a:solidFill>
                  <a:schemeClr val="accent2"/>
                </a:solidFill>
              </a:rPr>
              <a:t> </a:t>
            </a:r>
            <a:r>
              <a:rPr lang="ar-SA" dirty="0">
                <a:solidFill>
                  <a:schemeClr val="accent2"/>
                </a:solidFill>
              </a:rPr>
              <a:t>هذه المهارات، </a:t>
            </a:r>
            <a:r>
              <a:rPr lang="ar-SA" dirty="0" smtClean="0">
                <a:solidFill>
                  <a:schemeClr val="accent2"/>
                </a:solidFill>
              </a:rPr>
              <a:t>بدور رئيس وأساسي في </a:t>
            </a:r>
            <a:r>
              <a:rPr lang="ar-SA" dirty="0">
                <a:solidFill>
                  <a:schemeClr val="accent2"/>
                </a:solidFill>
              </a:rPr>
              <a:t>الترويج </a:t>
            </a:r>
            <a:r>
              <a:rPr lang="ar-SA" dirty="0" smtClean="0">
                <a:solidFill>
                  <a:schemeClr val="accent2"/>
                </a:solidFill>
              </a:rPr>
              <a:t>للإنسان فيما يسمي تسويق الذات ، </a:t>
            </a:r>
            <a:r>
              <a:rPr lang="ar-SA" dirty="0">
                <a:solidFill>
                  <a:schemeClr val="accent2"/>
                </a:solidFill>
              </a:rPr>
              <a:t>سواء </a:t>
            </a:r>
            <a:r>
              <a:rPr lang="ar-SA" dirty="0" smtClean="0">
                <a:solidFill>
                  <a:schemeClr val="accent2"/>
                </a:solidFill>
              </a:rPr>
              <a:t>في التقدم </a:t>
            </a:r>
            <a:r>
              <a:rPr lang="ar-SA" dirty="0">
                <a:solidFill>
                  <a:schemeClr val="accent2"/>
                </a:solidFill>
              </a:rPr>
              <a:t>لوظيفة ما، أو </a:t>
            </a:r>
            <a:r>
              <a:rPr lang="ar-SA" dirty="0" smtClean="0">
                <a:solidFill>
                  <a:schemeClr val="accent2"/>
                </a:solidFill>
              </a:rPr>
              <a:t>التأهيل </a:t>
            </a:r>
            <a:r>
              <a:rPr lang="ar-SA" dirty="0">
                <a:solidFill>
                  <a:schemeClr val="accent2"/>
                </a:solidFill>
              </a:rPr>
              <a:t>لبرنامج معين بناء على تنافس بينه وبين الآخرين</a:t>
            </a:r>
            <a:r>
              <a:rPr lang="ar-SA" dirty="0" smtClean="0">
                <a:solidFill>
                  <a:schemeClr val="accent2"/>
                </a:solidFill>
              </a:rPr>
              <a:t>، ونقصد المنافسة الشريفة، </a:t>
            </a:r>
            <a:r>
              <a:rPr lang="ar-SA" dirty="0">
                <a:solidFill>
                  <a:schemeClr val="accent2"/>
                </a:solidFill>
              </a:rPr>
              <a:t>الدعوة </a:t>
            </a:r>
            <a:r>
              <a:rPr lang="ar-SA" dirty="0" smtClean="0">
                <a:solidFill>
                  <a:schemeClr val="accent2"/>
                </a:solidFill>
              </a:rPr>
              <a:t>لرسالة سامية</a:t>
            </a:r>
            <a:r>
              <a:rPr lang="ar-SA" dirty="0">
                <a:solidFill>
                  <a:schemeClr val="accent2"/>
                </a:solidFill>
              </a:rPr>
              <a:t>، وغيرها من الأمور.</a:t>
            </a:r>
          </a:p>
          <a:p>
            <a:endParaRPr lang="ar-SA" dirty="0">
              <a:solidFill>
                <a:schemeClr val="accent2"/>
              </a:solidFill>
            </a:endParaRPr>
          </a:p>
          <a:p>
            <a:r>
              <a:rPr lang="ar-SA" dirty="0"/>
              <a:t>يقاس مدى نجاح مهارات الاتصال في مدى توفيرها للوقت والجهد.</a:t>
            </a:r>
          </a:p>
          <a:p>
            <a:endParaRPr lang="ar-SA" dirty="0"/>
          </a:p>
        </p:txBody>
      </p:sp>
    </p:spTree>
    <p:extLst>
      <p:ext uri="{BB962C8B-B14F-4D97-AF65-F5344CB8AC3E}">
        <p14:creationId xmlns:p14="http://schemas.microsoft.com/office/powerpoint/2010/main" val="113870684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chemeClr val="accent2"/>
                </a:solidFill>
              </a:rPr>
              <a:t>أمثلة علي مهارات الاتصال التي يمكن اكتسابها</a:t>
            </a:r>
            <a:endParaRPr lang="ar-SA" dirty="0">
              <a:solidFill>
                <a:schemeClr val="accent2"/>
              </a:solidFill>
            </a:endParaRPr>
          </a:p>
        </p:txBody>
      </p:sp>
      <p:sp>
        <p:nvSpPr>
          <p:cNvPr id="3" name="عنصر نائب للمحتوى 2"/>
          <p:cNvSpPr>
            <a:spLocks noGrp="1"/>
          </p:cNvSpPr>
          <p:nvPr>
            <p:ph idx="1"/>
          </p:nvPr>
        </p:nvSpPr>
        <p:spPr/>
        <p:txBody>
          <a:bodyPr>
            <a:normAutofit fontScale="92500" lnSpcReduction="10000"/>
          </a:bodyPr>
          <a:lstStyle/>
          <a:p>
            <a:r>
              <a:rPr lang="ar-SA" dirty="0"/>
              <a:t>الأمثلة على هذه المهارات </a:t>
            </a:r>
            <a:r>
              <a:rPr lang="ar-SA" dirty="0" smtClean="0"/>
              <a:t>متنوعة </a:t>
            </a:r>
            <a:r>
              <a:rPr lang="ar-SA" dirty="0"/>
              <a:t>منها فن الإلقاء والتحدث أمام الجمهور، إعداد وكتابة السيرة الذاتية باللغة العربية والإنجليزية، استخدام الحاسوب والإنترنت، فن إدارة الأزمات وحل المشكلات، فن الاتكيت والتعامل مع الجمهور، </a:t>
            </a:r>
            <a:r>
              <a:rPr lang="ar-SA" dirty="0" smtClean="0"/>
              <a:t>مهارة الكتابة </a:t>
            </a:r>
            <a:r>
              <a:rPr lang="ar-SA" dirty="0"/>
              <a:t>الصحفية، حسن الخلق، حسن الخط، فن الاستماع والإنصات، القدرة على التنبؤ والتحليل، العمل ضمن فريق والعمل تحت الضغط، استخدام أسلوب المنطق العلمي في النقاش والحوار، قوة اللغة وملكة التعبير والإيجاز، القدرة على البناء والتصميم، فن إدارة الوقت، التحدّث بأكثر من لغة، القدرة على كتابة أبحاث وتقارير معبرة وافية....إلخ</a:t>
            </a:r>
          </a:p>
          <a:p>
            <a:endParaRPr lang="ar-SA" dirty="0"/>
          </a:p>
          <a:p>
            <a:endParaRPr lang="ar-SA" dirty="0"/>
          </a:p>
          <a:p>
            <a:endParaRPr lang="ar-SA" dirty="0"/>
          </a:p>
        </p:txBody>
      </p:sp>
    </p:spTree>
    <p:extLst>
      <p:ext uri="{BB962C8B-B14F-4D97-AF65-F5344CB8AC3E}">
        <p14:creationId xmlns:p14="http://schemas.microsoft.com/office/powerpoint/2010/main" val="27784797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254</TotalTime>
  <Words>1840</Words>
  <Application>Microsoft Office PowerPoint</Application>
  <PresentationFormat>عرض على الشاشة (3:4)‏</PresentationFormat>
  <Paragraphs>167</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نسق Office</vt:lpstr>
      <vt:lpstr>جودة مهارات الاتصال </vt:lpstr>
      <vt:lpstr>مقدمة</vt:lpstr>
      <vt:lpstr>تابع المقدمة</vt:lpstr>
      <vt:lpstr> بعض معايير الجودة  في مهارات الاتصال</vt:lpstr>
      <vt:lpstr>تعريف مهارات الاتصال</vt:lpstr>
      <vt:lpstr>عناصر عملية الاتصال</vt:lpstr>
      <vt:lpstr>أهمية مهارات الاتصال </vt:lpstr>
      <vt:lpstr>تابع أهمية مهارات الاتصال</vt:lpstr>
      <vt:lpstr>أمثلة علي مهارات الاتصال التي يمكن اكتسابها</vt:lpstr>
      <vt:lpstr>إذا نجح اتصالك نجح عملك</vt:lpstr>
      <vt:lpstr>خصائص الرسالة الاتصالية الناجحة </vt:lpstr>
      <vt:lpstr>تابع خصائص الرسالة الناجحة</vt:lpstr>
      <vt:lpstr>الرسالة الناجحة</vt:lpstr>
      <vt:lpstr>أهم عوائق الاتصال</vt:lpstr>
      <vt:lpstr>تابع عوائق عملية الاتصال</vt:lpstr>
      <vt:lpstr>إذا نجح الاتصال يمكن أن يكون الانسان مؤثرا في الآخرين</vt:lpstr>
      <vt:lpstr>كيف تكون مؤثرا في الآخرين؟</vt:lpstr>
      <vt:lpstr>الأسس التي ينبغي مراعاتها في الحديث المقنع أو المؤثر في الآخرين</vt:lpstr>
      <vt:lpstr>لا تهاجم رأيه القديم ولكن حفزه للفكرة الجديدة – تكلم على نحو قاطع  </vt:lpstr>
      <vt:lpstr>- تحدث بلغة متكاملة</vt:lpstr>
      <vt:lpstr> لا تستخدم كلمات المبالغة</vt:lpstr>
      <vt:lpstr>مدى الفائدة ركز  على الفوائد دون السمات</vt:lpstr>
      <vt:lpstr>الكلمات الايجابية والسلبية  فخم الكلمات الايجابية</vt:lpstr>
      <vt:lpstr>استخدم قدر الامكان الكلمات الجاذبة للانتباه</vt:lpstr>
      <vt:lpstr>استعمل سحر التضاد وقوته</vt:lpstr>
      <vt:lpstr>الثقافة ولغة المستمع</vt:lpstr>
      <vt:lpstr>مستوى الصوت</vt:lpstr>
      <vt:lpstr>النظرات</vt:lpstr>
      <vt:lpstr>استخدم الدليل والبرهان</vt:lpstr>
      <vt:lpstr>الرأس :</vt:lpstr>
      <vt:lpstr>الأذرع</vt:lpstr>
      <vt:lpstr>ملكة التأثير في الآخرين</vt:lpstr>
      <vt:lpstr>شاهد معنا عروضا تبعث فينا الأمل وتحفزنا لمواجهة أي صعوبات في ميدان العمل أو التواصل مع الآخرين</vt:lpstr>
      <vt:lpstr>المراجع العربية</vt:lpstr>
      <vt:lpstr>المراجع الأجنبية</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جودة مهارات الاتصال </dc:title>
  <dc:creator>MAx</dc:creator>
  <cp:lastModifiedBy>MAx</cp:lastModifiedBy>
  <cp:revision>51</cp:revision>
  <dcterms:created xsi:type="dcterms:W3CDTF">2013-10-19T23:15:57Z</dcterms:created>
  <dcterms:modified xsi:type="dcterms:W3CDTF">2015-02-12T07:00:08Z</dcterms:modified>
</cp:coreProperties>
</file>